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18"/>
  </p:notesMasterIdLst>
  <p:sldIdLst>
    <p:sldId id="262" r:id="rId2"/>
    <p:sldId id="663" r:id="rId3"/>
    <p:sldId id="962" r:id="rId4"/>
    <p:sldId id="977" r:id="rId5"/>
    <p:sldId id="925" r:id="rId6"/>
    <p:sldId id="978" r:id="rId7"/>
    <p:sldId id="979" r:id="rId8"/>
    <p:sldId id="981" r:id="rId9"/>
    <p:sldId id="980" r:id="rId10"/>
    <p:sldId id="926" r:id="rId11"/>
    <p:sldId id="1003" r:id="rId12"/>
    <p:sldId id="1004" r:id="rId13"/>
    <p:sldId id="1010" r:id="rId14"/>
    <p:sldId id="1013" r:id="rId15"/>
    <p:sldId id="1016" r:id="rId16"/>
    <p:sldId id="1017" r:id="rId17"/>
    <p:sldId id="1018" r:id="rId18"/>
    <p:sldId id="1019" r:id="rId19"/>
    <p:sldId id="1020" r:id="rId20"/>
    <p:sldId id="1022" r:id="rId21"/>
    <p:sldId id="975" r:id="rId22"/>
    <p:sldId id="941" r:id="rId23"/>
    <p:sldId id="973" r:id="rId24"/>
    <p:sldId id="1002" r:id="rId25"/>
    <p:sldId id="974" r:id="rId26"/>
    <p:sldId id="984" r:id="rId27"/>
    <p:sldId id="964" r:id="rId28"/>
    <p:sldId id="806" r:id="rId29"/>
    <p:sldId id="807" r:id="rId30"/>
    <p:sldId id="809" r:id="rId31"/>
    <p:sldId id="904" r:id="rId32"/>
    <p:sldId id="810" r:id="rId33"/>
    <p:sldId id="813" r:id="rId34"/>
    <p:sldId id="814" r:id="rId35"/>
    <p:sldId id="811" r:id="rId36"/>
    <p:sldId id="812" r:id="rId37"/>
    <p:sldId id="815" r:id="rId38"/>
    <p:sldId id="905" r:id="rId39"/>
    <p:sldId id="817" r:id="rId40"/>
    <p:sldId id="1023" r:id="rId41"/>
    <p:sldId id="1024" r:id="rId42"/>
    <p:sldId id="1027" r:id="rId43"/>
    <p:sldId id="1028" r:id="rId44"/>
    <p:sldId id="1029" r:id="rId45"/>
    <p:sldId id="1030" r:id="rId46"/>
    <p:sldId id="1031" r:id="rId47"/>
    <p:sldId id="1032" r:id="rId48"/>
    <p:sldId id="1038" r:id="rId49"/>
    <p:sldId id="1034" r:id="rId50"/>
    <p:sldId id="1053" r:id="rId51"/>
    <p:sldId id="1035" r:id="rId52"/>
    <p:sldId id="1036" r:id="rId53"/>
    <p:sldId id="1037" r:id="rId54"/>
    <p:sldId id="860" r:id="rId55"/>
    <p:sldId id="866" r:id="rId56"/>
    <p:sldId id="861" r:id="rId57"/>
    <p:sldId id="862" r:id="rId58"/>
    <p:sldId id="863" r:id="rId59"/>
    <p:sldId id="864" r:id="rId60"/>
    <p:sldId id="865" r:id="rId61"/>
    <p:sldId id="909" r:id="rId62"/>
    <p:sldId id="1042" r:id="rId63"/>
    <p:sldId id="910" r:id="rId64"/>
    <p:sldId id="911" r:id="rId65"/>
    <p:sldId id="913" r:id="rId66"/>
    <p:sldId id="912" r:id="rId67"/>
    <p:sldId id="914" r:id="rId68"/>
    <p:sldId id="1043" r:id="rId69"/>
    <p:sldId id="918" r:id="rId70"/>
    <p:sldId id="916" r:id="rId71"/>
    <p:sldId id="1044" r:id="rId72"/>
    <p:sldId id="920" r:id="rId73"/>
    <p:sldId id="987" r:id="rId74"/>
    <p:sldId id="919" r:id="rId75"/>
    <p:sldId id="1045" r:id="rId76"/>
    <p:sldId id="921" r:id="rId77"/>
    <p:sldId id="1040" r:id="rId78"/>
    <p:sldId id="832" r:id="rId79"/>
    <p:sldId id="1046" r:id="rId80"/>
    <p:sldId id="833" r:id="rId81"/>
    <p:sldId id="906" r:id="rId82"/>
    <p:sldId id="834" r:id="rId83"/>
    <p:sldId id="907" r:id="rId84"/>
    <p:sldId id="835" r:id="rId85"/>
    <p:sldId id="850" r:id="rId86"/>
    <p:sldId id="991" r:id="rId87"/>
    <p:sldId id="851" r:id="rId88"/>
    <p:sldId id="852" r:id="rId89"/>
    <p:sldId id="853" r:id="rId90"/>
    <p:sldId id="854" r:id="rId91"/>
    <p:sldId id="855" r:id="rId92"/>
    <p:sldId id="856" r:id="rId93"/>
    <p:sldId id="857" r:id="rId94"/>
    <p:sldId id="992" r:id="rId95"/>
    <p:sldId id="858" r:id="rId96"/>
    <p:sldId id="1041" r:id="rId97"/>
    <p:sldId id="922" r:id="rId98"/>
    <p:sldId id="923" r:id="rId99"/>
    <p:sldId id="924" r:id="rId100"/>
    <p:sldId id="996" r:id="rId101"/>
    <p:sldId id="995" r:id="rId102"/>
    <p:sldId id="998" r:id="rId103"/>
    <p:sldId id="997" r:id="rId104"/>
    <p:sldId id="1047" r:id="rId105"/>
    <p:sldId id="1048" r:id="rId106"/>
    <p:sldId id="1049" r:id="rId107"/>
    <p:sldId id="1050" r:id="rId108"/>
    <p:sldId id="1051" r:id="rId109"/>
    <p:sldId id="1052" r:id="rId110"/>
    <p:sldId id="798" r:id="rId111"/>
    <p:sldId id="799" r:id="rId112"/>
    <p:sldId id="804" r:id="rId113"/>
    <p:sldId id="802" r:id="rId114"/>
    <p:sldId id="803" r:id="rId115"/>
    <p:sldId id="560" r:id="rId116"/>
    <p:sldId id="1054"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68" autoAdjust="0"/>
    <p:restoredTop sz="94619" autoAdjust="0"/>
  </p:normalViewPr>
  <p:slideViewPr>
    <p:cSldViewPr snapToGrid="0">
      <p:cViewPr varScale="1">
        <p:scale>
          <a:sx n="85" d="100"/>
          <a:sy n="85" d="100"/>
        </p:scale>
        <p:origin x="10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AC10F-42ED-4B23-B392-D3FB6825BF18}" type="datetimeFigureOut">
              <a:rPr lang="en-US" smtClean="0"/>
              <a:t>6/4/2024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34934-CFF8-4831-9A19-0F45799A3D57}" type="slidenum">
              <a:rPr lang="en-US" smtClean="0"/>
              <a:t>‹#›</a:t>
            </a:fld>
            <a:endParaRPr lang="en-US"/>
          </a:p>
        </p:txBody>
      </p:sp>
    </p:spTree>
    <p:extLst>
      <p:ext uri="{BB962C8B-B14F-4D97-AF65-F5344CB8AC3E}">
        <p14:creationId xmlns:p14="http://schemas.microsoft.com/office/powerpoint/2010/main" val="87554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39EBDB5-614D-4343-9FC9-868F8342B7CD}" type="slidenum">
              <a:rPr lang="en-US" altLang="en-US" sz="1300" smtClean="0">
                <a:latin typeface="Arial" panose="020B0604020202020204" pitchFamily="34" charset="0"/>
                <a:cs typeface="ヒラギノ角ゴ Pro W3"/>
              </a:rPr>
              <a:pPr>
                <a:spcBef>
                  <a:spcPct val="0"/>
                </a:spcBef>
                <a:buClrTx/>
                <a:buFontTx/>
                <a:buNone/>
              </a:pPr>
              <a:t>2</a:t>
            </a:fld>
            <a:endParaRPr lang="en-US" altLang="en-US" sz="1300">
              <a:latin typeface="Arial" panose="020B0604020202020204" pitchFamily="34" charset="0"/>
              <a:cs typeface="ヒラギノ角ゴ Pro W3"/>
            </a:endParaRPr>
          </a:p>
        </p:txBody>
      </p:sp>
      <p:sp>
        <p:nvSpPr>
          <p:cNvPr id="1843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843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0B1FD1C-E087-4341-8739-88A546FD3209}" type="slidenum">
              <a:rPr lang="en-US" altLang="en-US" sz="1300" smtClean="0">
                <a:latin typeface="Arial" panose="020B0604020202020204" pitchFamily="34" charset="0"/>
                <a:cs typeface="ヒラギノ角ゴ Pro W3"/>
              </a:rPr>
              <a:pPr>
                <a:spcBef>
                  <a:spcPct val="0"/>
                </a:spcBef>
                <a:buClrTx/>
                <a:buFontTx/>
                <a:buNone/>
              </a:pPr>
              <a:t>12</a:t>
            </a:fld>
            <a:endParaRPr lang="en-US" altLang="en-US" sz="1300">
              <a:latin typeface="Arial" panose="020B0604020202020204" pitchFamily="34" charset="0"/>
              <a:cs typeface="ヒラギノ角ゴ Pro W3"/>
            </a:endParaRPr>
          </a:p>
        </p:txBody>
      </p:sp>
      <p:sp>
        <p:nvSpPr>
          <p:cNvPr id="5017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5018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40ACAF8-998A-414B-BDBF-7A98EB3AE339}" type="slidenum">
              <a:rPr lang="en-US" altLang="en-US" sz="1300" smtClean="0">
                <a:latin typeface="Arial" panose="020B0604020202020204" pitchFamily="34" charset="0"/>
                <a:cs typeface="ヒラギノ角ゴ Pro W3"/>
              </a:rPr>
              <a:pPr>
                <a:spcBef>
                  <a:spcPct val="0"/>
                </a:spcBef>
                <a:buClrTx/>
                <a:buFontTx/>
                <a:buNone/>
              </a:pPr>
              <a:t>13</a:t>
            </a:fld>
            <a:endParaRPr lang="en-US" altLang="en-US" sz="1300">
              <a:latin typeface="Arial" panose="020B0604020202020204" pitchFamily="34" charset="0"/>
              <a:cs typeface="ヒラギノ角ゴ Pro W3"/>
            </a:endParaRPr>
          </a:p>
        </p:txBody>
      </p:sp>
      <p:sp>
        <p:nvSpPr>
          <p:cNvPr id="5222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5222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61471B4-3FF1-4F25-AEF6-06EDB6A62B4E}" type="slidenum">
              <a:rPr lang="en-US" altLang="en-US" sz="1300" smtClean="0">
                <a:latin typeface="Arial" panose="020B0604020202020204" pitchFamily="34" charset="0"/>
                <a:cs typeface="ヒラギノ角ゴ Pro W3"/>
              </a:rPr>
              <a:pPr>
                <a:spcBef>
                  <a:spcPct val="0"/>
                </a:spcBef>
                <a:buClrTx/>
                <a:buFontTx/>
                <a:buNone/>
              </a:pPr>
              <a:t>14</a:t>
            </a:fld>
            <a:endParaRPr lang="en-US" altLang="en-US" sz="1300">
              <a:latin typeface="Arial" panose="020B0604020202020204" pitchFamily="34" charset="0"/>
              <a:cs typeface="ヒラギノ角ゴ Pro W3"/>
            </a:endParaRPr>
          </a:p>
        </p:txBody>
      </p:sp>
      <p:sp>
        <p:nvSpPr>
          <p:cNvPr id="5427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5427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192EF99-7833-41A4-8AE4-BE1987FA9268}" type="slidenum">
              <a:rPr lang="en-US" altLang="en-US" sz="1300" smtClean="0">
                <a:latin typeface="Arial" panose="020B0604020202020204" pitchFamily="34" charset="0"/>
                <a:cs typeface="ヒラギノ角ゴ Pro W3"/>
              </a:rPr>
              <a:pPr>
                <a:spcBef>
                  <a:spcPct val="0"/>
                </a:spcBef>
                <a:buClrTx/>
                <a:buFontTx/>
                <a:buNone/>
              </a:pPr>
              <a:t>15</a:t>
            </a:fld>
            <a:endParaRPr lang="en-US" altLang="en-US" sz="1300">
              <a:latin typeface="Arial" panose="020B0604020202020204" pitchFamily="34" charset="0"/>
              <a:cs typeface="ヒラギノ角ゴ Pro W3"/>
            </a:endParaRPr>
          </a:p>
        </p:txBody>
      </p:sp>
      <p:sp>
        <p:nvSpPr>
          <p:cNvPr id="6246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6246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5EE210D-198D-4554-B1B4-45F88CDD6B9A}" type="slidenum">
              <a:rPr lang="en-US" altLang="en-US" sz="1300" smtClean="0">
                <a:latin typeface="Arial" panose="020B0604020202020204" pitchFamily="34" charset="0"/>
                <a:cs typeface="ヒラギノ角ゴ Pro W3"/>
              </a:rPr>
              <a:pPr>
                <a:spcBef>
                  <a:spcPct val="0"/>
                </a:spcBef>
                <a:buClrTx/>
                <a:buFontTx/>
                <a:buNone/>
              </a:pPr>
              <a:t>16</a:t>
            </a:fld>
            <a:endParaRPr lang="en-US" altLang="en-US" sz="1300">
              <a:latin typeface="Arial" panose="020B0604020202020204" pitchFamily="34" charset="0"/>
              <a:cs typeface="ヒラギノ角ゴ Pro W3"/>
            </a:endParaRPr>
          </a:p>
        </p:txBody>
      </p:sp>
      <p:sp>
        <p:nvSpPr>
          <p:cNvPr id="6451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6451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AF3A2D32-00D6-4C7C-8468-9576FEB0ABB5}" type="slidenum">
              <a:rPr lang="en-US" altLang="en-US" sz="1300" smtClean="0">
                <a:latin typeface="Arial" panose="020B0604020202020204" pitchFamily="34" charset="0"/>
                <a:cs typeface="ヒラギノ角ゴ Pro W3"/>
              </a:rPr>
              <a:pPr>
                <a:spcBef>
                  <a:spcPct val="0"/>
                </a:spcBef>
                <a:buClrTx/>
                <a:buFontTx/>
                <a:buNone/>
              </a:pPr>
              <a:t>17</a:t>
            </a:fld>
            <a:endParaRPr lang="en-US" altLang="en-US" sz="1300">
              <a:latin typeface="Arial" panose="020B0604020202020204" pitchFamily="34" charset="0"/>
              <a:cs typeface="ヒラギノ角ゴ Pro W3"/>
            </a:endParaRPr>
          </a:p>
        </p:txBody>
      </p:sp>
      <p:sp>
        <p:nvSpPr>
          <p:cNvPr id="6656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6656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5866FE7-1A84-4FA6-9C28-F748B8553E2E}" type="slidenum">
              <a:rPr lang="en-US" altLang="en-US" sz="1300" smtClean="0">
                <a:latin typeface="Arial" panose="020B0604020202020204" pitchFamily="34" charset="0"/>
                <a:cs typeface="ヒラギノ角ゴ Pro W3"/>
              </a:rPr>
              <a:pPr>
                <a:spcBef>
                  <a:spcPct val="0"/>
                </a:spcBef>
                <a:buClrTx/>
                <a:buFontTx/>
                <a:buNone/>
              </a:pPr>
              <a:t>18</a:t>
            </a:fld>
            <a:endParaRPr lang="en-US" altLang="en-US" sz="1300">
              <a:latin typeface="Arial" panose="020B0604020202020204" pitchFamily="34" charset="0"/>
              <a:cs typeface="ヒラギノ角ゴ Pro W3"/>
            </a:endParaRPr>
          </a:p>
        </p:txBody>
      </p:sp>
      <p:sp>
        <p:nvSpPr>
          <p:cNvPr id="6861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6861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46AC478E-01B2-4BEC-A1FF-C8E2460B5510}" type="slidenum">
              <a:rPr lang="en-US" altLang="en-US" sz="1300" smtClean="0">
                <a:latin typeface="Arial" panose="020B0604020202020204" pitchFamily="34" charset="0"/>
                <a:cs typeface="ヒラギノ角ゴ Pro W3"/>
              </a:rPr>
              <a:pPr>
                <a:spcBef>
                  <a:spcPct val="0"/>
                </a:spcBef>
                <a:buClrTx/>
                <a:buFontTx/>
                <a:buNone/>
              </a:pPr>
              <a:t>19</a:t>
            </a:fld>
            <a:endParaRPr lang="en-US" altLang="en-US" sz="1300">
              <a:latin typeface="Arial" panose="020B0604020202020204" pitchFamily="34" charset="0"/>
              <a:cs typeface="ヒラギノ角ゴ Pro W3"/>
            </a:endParaRPr>
          </a:p>
        </p:txBody>
      </p:sp>
      <p:sp>
        <p:nvSpPr>
          <p:cNvPr id="7065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7066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740E77E-FA28-401D-8E27-D6975F50BD19}" type="slidenum">
              <a:rPr lang="en-US" altLang="en-US" sz="1300" smtClean="0">
                <a:latin typeface="Arial" panose="020B0604020202020204" pitchFamily="34" charset="0"/>
                <a:cs typeface="ヒラギノ角ゴ Pro W3"/>
              </a:rPr>
              <a:pPr>
                <a:spcBef>
                  <a:spcPct val="0"/>
                </a:spcBef>
                <a:buClrTx/>
                <a:buFontTx/>
                <a:buNone/>
              </a:pPr>
              <a:t>20</a:t>
            </a:fld>
            <a:endParaRPr lang="en-US" altLang="en-US" sz="1300">
              <a:latin typeface="Arial" panose="020B0604020202020204" pitchFamily="34" charset="0"/>
              <a:cs typeface="ヒラギノ角ゴ Pro W3"/>
            </a:endParaRPr>
          </a:p>
        </p:txBody>
      </p:sp>
      <p:sp>
        <p:nvSpPr>
          <p:cNvPr id="7270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7270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898C712B-AB5A-497B-A91D-C7AC8D3FCE60}" type="slidenum">
              <a:rPr lang="en-US" altLang="en-US" smtClean="0">
                <a:solidFill>
                  <a:schemeClr val="tx1"/>
                </a:solidFill>
                <a:latin typeface="Arial" panose="020B0604020202020204" pitchFamily="34" charset="0"/>
              </a:rPr>
              <a:pPr>
                <a:spcBef>
                  <a:spcPct val="0"/>
                </a:spcBef>
                <a:buClrTx/>
                <a:buFontTx/>
                <a:buNone/>
              </a:pPr>
              <a:t>22</a:t>
            </a:fld>
            <a:endParaRPr lang="en-US" altLang="en-US">
              <a:solidFill>
                <a:schemeClr val="tx1"/>
              </a:solidFill>
              <a:latin typeface="Arial" panose="020B0604020202020204" pitchFamily="34" charset="0"/>
            </a:endParaRPr>
          </a:p>
        </p:txBody>
      </p:sp>
      <p:sp>
        <p:nvSpPr>
          <p:cNvPr id="77827" name="Rectangle 1"/>
          <p:cNvSpPr>
            <a:spLocks noGrp="1" noRot="1" noChangeAspect="1" noChangeArrowheads="1" noTextEdit="1"/>
          </p:cNvSpPr>
          <p:nvPr>
            <p:ph type="sldImg"/>
          </p:nvPr>
        </p:nvSpPr>
        <p:spPr>
          <a:xfrm>
            <a:off x="1144588" y="685800"/>
            <a:ext cx="4570412" cy="3429000"/>
          </a:xfrm>
          <a:solidFill>
            <a:srgbClr val="FFFFFF"/>
          </a:solidFill>
          <a:ln/>
        </p:spPr>
      </p:sp>
      <p:sp>
        <p:nvSpPr>
          <p:cNvPr id="7782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783B5FB-EEA9-44B7-B1D3-902B13733CA5}" type="slidenum">
              <a:rPr lang="en-US" altLang="en-US" sz="1300" smtClean="0">
                <a:latin typeface="Arial" panose="020B0604020202020204" pitchFamily="34" charset="0"/>
                <a:cs typeface="ヒラギノ角ゴ Pro W3"/>
              </a:rPr>
              <a:pPr>
                <a:spcBef>
                  <a:spcPct val="0"/>
                </a:spcBef>
                <a:buClrTx/>
                <a:buFontTx/>
                <a:buNone/>
              </a:pPr>
              <a:t>3</a:t>
            </a:fld>
            <a:endParaRPr lang="en-US" altLang="en-US" sz="1300">
              <a:latin typeface="Arial" panose="020B0604020202020204" pitchFamily="34" charset="0"/>
              <a:cs typeface="ヒラギノ角ゴ Pro W3"/>
            </a:endParaRPr>
          </a:p>
        </p:txBody>
      </p:sp>
      <p:sp>
        <p:nvSpPr>
          <p:cNvPr id="2253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253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A338292-0986-417C-9DE6-AD94C131FD02}" type="slidenum">
              <a:rPr lang="en-US" altLang="en-US" smtClean="0">
                <a:solidFill>
                  <a:schemeClr val="tx1"/>
                </a:solidFill>
                <a:latin typeface="Arial" panose="020B0604020202020204" pitchFamily="34" charset="0"/>
              </a:rPr>
              <a:pPr>
                <a:spcBef>
                  <a:spcPct val="0"/>
                </a:spcBef>
                <a:buClrTx/>
                <a:buFontTx/>
                <a:buNone/>
              </a:pPr>
              <a:t>23</a:t>
            </a:fld>
            <a:endParaRPr lang="en-US" altLang="en-US">
              <a:solidFill>
                <a:schemeClr val="tx1"/>
              </a:solidFill>
              <a:latin typeface="Arial" panose="020B0604020202020204" pitchFamily="34" charset="0"/>
            </a:endParaRPr>
          </a:p>
        </p:txBody>
      </p:sp>
      <p:sp>
        <p:nvSpPr>
          <p:cNvPr id="79875" name="Rectangle 1"/>
          <p:cNvSpPr>
            <a:spLocks noGrp="1" noRot="1" noChangeAspect="1" noChangeArrowheads="1" noTextEdit="1"/>
          </p:cNvSpPr>
          <p:nvPr>
            <p:ph type="sldImg"/>
          </p:nvPr>
        </p:nvSpPr>
        <p:spPr>
          <a:xfrm>
            <a:off x="1144588" y="685800"/>
            <a:ext cx="4570412" cy="3429000"/>
          </a:xfrm>
          <a:solidFill>
            <a:srgbClr val="FFFFFF"/>
          </a:solidFill>
          <a:ln/>
        </p:spPr>
      </p:sp>
      <p:sp>
        <p:nvSpPr>
          <p:cNvPr id="7987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96BB0E9-ECC6-4970-8D10-CA94009CBAB4}" type="slidenum">
              <a:rPr lang="en-US" altLang="en-US" smtClean="0">
                <a:solidFill>
                  <a:schemeClr val="tx1"/>
                </a:solidFill>
                <a:latin typeface="Arial" panose="020B0604020202020204" pitchFamily="34" charset="0"/>
              </a:rPr>
              <a:pPr>
                <a:spcBef>
                  <a:spcPct val="0"/>
                </a:spcBef>
                <a:buClrTx/>
                <a:buFontTx/>
                <a:buNone/>
              </a:pPr>
              <a:t>24</a:t>
            </a:fld>
            <a:endParaRPr lang="en-US" altLang="en-US">
              <a:solidFill>
                <a:schemeClr val="tx1"/>
              </a:solidFill>
              <a:latin typeface="Arial" panose="020B0604020202020204" pitchFamily="34" charset="0"/>
            </a:endParaRPr>
          </a:p>
        </p:txBody>
      </p:sp>
      <p:sp>
        <p:nvSpPr>
          <p:cNvPr id="81923" name="Rectangle 1"/>
          <p:cNvSpPr>
            <a:spLocks noGrp="1" noRot="1" noChangeAspect="1" noChangeArrowheads="1" noTextEdit="1"/>
          </p:cNvSpPr>
          <p:nvPr>
            <p:ph type="sldImg"/>
          </p:nvPr>
        </p:nvSpPr>
        <p:spPr>
          <a:xfrm>
            <a:off x="1144588" y="685800"/>
            <a:ext cx="4570412" cy="3429000"/>
          </a:xfrm>
          <a:solidFill>
            <a:srgbClr val="FFFFFF"/>
          </a:solidFill>
          <a:ln/>
        </p:spPr>
      </p:sp>
      <p:sp>
        <p:nvSpPr>
          <p:cNvPr id="8192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E15D0E6-0D0F-475F-B45D-36B3B66AF9D9}" type="slidenum">
              <a:rPr lang="en-US" altLang="en-US" sz="1300" smtClean="0">
                <a:latin typeface="Arial" panose="020B0604020202020204" pitchFamily="34" charset="0"/>
                <a:cs typeface="ヒラギノ角ゴ Pro W3"/>
              </a:rPr>
              <a:pPr>
                <a:spcBef>
                  <a:spcPct val="0"/>
                </a:spcBef>
                <a:buClrTx/>
                <a:buFontTx/>
                <a:buNone/>
              </a:pPr>
              <a:t>26</a:t>
            </a:fld>
            <a:endParaRPr lang="en-US" altLang="en-US" sz="1300">
              <a:latin typeface="Arial" panose="020B0604020202020204" pitchFamily="34" charset="0"/>
              <a:cs typeface="ヒラギノ角ゴ Pro W3"/>
            </a:endParaRPr>
          </a:p>
        </p:txBody>
      </p:sp>
      <p:sp>
        <p:nvSpPr>
          <p:cNvPr id="8499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8499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CD6A246-FF1C-4DFB-BA8C-FBA05EA336A3}" type="slidenum">
              <a:rPr lang="en-US" altLang="en-US" sz="1300" smtClean="0">
                <a:latin typeface="Arial" panose="020B0604020202020204" pitchFamily="34" charset="0"/>
                <a:cs typeface="ヒラギノ角ゴ Pro W3"/>
              </a:rPr>
              <a:pPr>
                <a:spcBef>
                  <a:spcPct val="0"/>
                </a:spcBef>
                <a:buClrTx/>
                <a:buFontTx/>
                <a:buNone/>
              </a:pPr>
              <a:t>27</a:t>
            </a:fld>
            <a:endParaRPr lang="en-US" altLang="en-US" sz="1300">
              <a:latin typeface="Arial" panose="020B0604020202020204" pitchFamily="34" charset="0"/>
              <a:cs typeface="ヒラギノ角ゴ Pro W3"/>
            </a:endParaRPr>
          </a:p>
        </p:txBody>
      </p:sp>
      <p:sp>
        <p:nvSpPr>
          <p:cNvPr id="8704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8704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F2BC559-3CCE-45DB-9F9D-033F2126B3EA}" type="slidenum">
              <a:rPr lang="en-US" altLang="en-US" sz="1300" smtClean="0">
                <a:latin typeface="Arial" panose="020B0604020202020204" pitchFamily="34" charset="0"/>
                <a:cs typeface="ヒラギノ角ゴ Pro W3"/>
              </a:rPr>
              <a:pPr>
                <a:spcBef>
                  <a:spcPct val="0"/>
                </a:spcBef>
                <a:buClrTx/>
                <a:buFontTx/>
                <a:buNone/>
              </a:pPr>
              <a:t>28</a:t>
            </a:fld>
            <a:endParaRPr lang="en-US" altLang="en-US" sz="1300">
              <a:latin typeface="Arial" panose="020B0604020202020204" pitchFamily="34" charset="0"/>
              <a:cs typeface="ヒラギノ角ゴ Pro W3"/>
            </a:endParaRPr>
          </a:p>
        </p:txBody>
      </p:sp>
      <p:sp>
        <p:nvSpPr>
          <p:cNvPr id="8909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8909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B292B17-7A6C-49C5-BBC1-687BDE0EBD5E}" type="slidenum">
              <a:rPr lang="en-US" altLang="en-US" sz="1300" smtClean="0">
                <a:latin typeface="Arial" panose="020B0604020202020204" pitchFamily="34" charset="0"/>
                <a:cs typeface="ヒラギノ角ゴ Pro W3"/>
              </a:rPr>
              <a:pPr>
                <a:spcBef>
                  <a:spcPct val="0"/>
                </a:spcBef>
                <a:buClrTx/>
                <a:buFontTx/>
                <a:buNone/>
              </a:pPr>
              <a:t>29</a:t>
            </a:fld>
            <a:endParaRPr lang="en-US" altLang="en-US" sz="1300">
              <a:latin typeface="Arial" panose="020B0604020202020204" pitchFamily="34" charset="0"/>
              <a:cs typeface="ヒラギノ角ゴ Pro W3"/>
            </a:endParaRPr>
          </a:p>
        </p:txBody>
      </p:sp>
      <p:sp>
        <p:nvSpPr>
          <p:cNvPr id="9113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9114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3CBC90A-6427-4D89-A5F2-C523BB740481}" type="slidenum">
              <a:rPr lang="en-US" altLang="en-US" sz="1300" smtClean="0">
                <a:latin typeface="Arial" panose="020B0604020202020204" pitchFamily="34" charset="0"/>
                <a:cs typeface="ヒラギノ角ゴ Pro W3"/>
              </a:rPr>
              <a:pPr>
                <a:spcBef>
                  <a:spcPct val="0"/>
                </a:spcBef>
                <a:buClrTx/>
                <a:buFontTx/>
                <a:buNone/>
              </a:pPr>
              <a:t>30</a:t>
            </a:fld>
            <a:endParaRPr lang="en-US" altLang="en-US" sz="1300">
              <a:latin typeface="Arial" panose="020B0604020202020204" pitchFamily="34" charset="0"/>
              <a:cs typeface="ヒラギノ角ゴ Pro W3"/>
            </a:endParaRPr>
          </a:p>
        </p:txBody>
      </p:sp>
      <p:sp>
        <p:nvSpPr>
          <p:cNvPr id="9318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9318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D4365F83-E716-413D-B74B-8ED984529199}" type="slidenum">
              <a:rPr lang="en-US" altLang="en-US" sz="1300" smtClean="0">
                <a:latin typeface="Arial" panose="020B0604020202020204" pitchFamily="34" charset="0"/>
                <a:cs typeface="ヒラギノ角ゴ Pro W3"/>
              </a:rPr>
              <a:pPr>
                <a:spcBef>
                  <a:spcPct val="0"/>
                </a:spcBef>
                <a:buClrTx/>
                <a:buFontTx/>
                <a:buNone/>
              </a:pPr>
              <a:t>31</a:t>
            </a:fld>
            <a:endParaRPr lang="en-US" altLang="en-US" sz="1300">
              <a:latin typeface="Arial" panose="020B0604020202020204" pitchFamily="34" charset="0"/>
              <a:cs typeface="ヒラギノ角ゴ Pro W3"/>
            </a:endParaRPr>
          </a:p>
        </p:txBody>
      </p:sp>
      <p:sp>
        <p:nvSpPr>
          <p:cNvPr id="9523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9523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E2EE8DF-085B-4FE2-A431-946182790201}" type="slidenum">
              <a:rPr lang="en-US" altLang="en-US" sz="1300" smtClean="0">
                <a:latin typeface="Arial" panose="020B0604020202020204" pitchFamily="34" charset="0"/>
                <a:cs typeface="ヒラギノ角ゴ Pro W3"/>
              </a:rPr>
              <a:pPr>
                <a:spcBef>
                  <a:spcPct val="0"/>
                </a:spcBef>
                <a:buClrTx/>
                <a:buFontTx/>
                <a:buNone/>
              </a:pPr>
              <a:t>32</a:t>
            </a:fld>
            <a:endParaRPr lang="en-US" altLang="en-US" sz="1300">
              <a:latin typeface="Arial" panose="020B0604020202020204" pitchFamily="34" charset="0"/>
              <a:cs typeface="ヒラギノ角ゴ Pro W3"/>
            </a:endParaRPr>
          </a:p>
        </p:txBody>
      </p:sp>
      <p:sp>
        <p:nvSpPr>
          <p:cNvPr id="9728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9728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605EE30D-7C8F-42BA-AA1C-DAB9C28879F8}" type="slidenum">
              <a:rPr lang="en-US" altLang="en-US" sz="1300" smtClean="0">
                <a:latin typeface="Arial" panose="020B0604020202020204" pitchFamily="34" charset="0"/>
                <a:cs typeface="ヒラギノ角ゴ Pro W3"/>
              </a:rPr>
              <a:pPr>
                <a:spcBef>
                  <a:spcPct val="0"/>
                </a:spcBef>
                <a:buClrTx/>
                <a:buFontTx/>
                <a:buNone/>
              </a:pPr>
              <a:t>33</a:t>
            </a:fld>
            <a:endParaRPr lang="en-US" altLang="en-US" sz="1300">
              <a:latin typeface="Arial" panose="020B0604020202020204" pitchFamily="34" charset="0"/>
              <a:cs typeface="ヒラギノ角ゴ Pro W3"/>
            </a:endParaRPr>
          </a:p>
        </p:txBody>
      </p:sp>
      <p:sp>
        <p:nvSpPr>
          <p:cNvPr id="9933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9933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376EFED-3667-45B3-9D0E-A444B6DB9CE3}" type="slidenum">
              <a:rPr lang="en-US" altLang="en-US" sz="1300" smtClean="0">
                <a:latin typeface="Arial" panose="020B0604020202020204" pitchFamily="34" charset="0"/>
                <a:cs typeface="ヒラギノ角ゴ Pro W3"/>
              </a:rPr>
              <a:pPr>
                <a:spcBef>
                  <a:spcPct val="0"/>
                </a:spcBef>
                <a:buClrTx/>
                <a:buFontTx/>
                <a:buNone/>
              </a:pPr>
              <a:t>5</a:t>
            </a:fld>
            <a:endParaRPr lang="en-US" altLang="en-US" sz="1300">
              <a:latin typeface="Arial" panose="020B0604020202020204" pitchFamily="34" charset="0"/>
              <a:cs typeface="ヒラギノ角ゴ Pro W3"/>
            </a:endParaRPr>
          </a:p>
        </p:txBody>
      </p:sp>
      <p:sp>
        <p:nvSpPr>
          <p:cNvPr id="3174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3174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3C6A3E1-9883-4180-82EC-07CDA1C51B4F}" type="slidenum">
              <a:rPr lang="en-US" altLang="en-US" sz="1300" smtClean="0">
                <a:latin typeface="Arial" panose="020B0604020202020204" pitchFamily="34" charset="0"/>
                <a:cs typeface="ヒラギノ角ゴ Pro W3"/>
              </a:rPr>
              <a:pPr>
                <a:spcBef>
                  <a:spcPct val="0"/>
                </a:spcBef>
                <a:buClrTx/>
                <a:buFontTx/>
                <a:buNone/>
              </a:pPr>
              <a:t>34</a:t>
            </a:fld>
            <a:endParaRPr lang="en-US" altLang="en-US" sz="1300">
              <a:latin typeface="Arial" panose="020B0604020202020204" pitchFamily="34" charset="0"/>
              <a:cs typeface="ヒラギノ角ゴ Pro W3"/>
            </a:endParaRPr>
          </a:p>
        </p:txBody>
      </p:sp>
      <p:sp>
        <p:nvSpPr>
          <p:cNvPr id="10137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0138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DE0010B-B0D5-4648-85A9-F23B0F66ECC9}" type="slidenum">
              <a:rPr lang="en-US" altLang="en-US" sz="1300" smtClean="0">
                <a:latin typeface="Arial" panose="020B0604020202020204" pitchFamily="34" charset="0"/>
                <a:cs typeface="ヒラギノ角ゴ Pro W3"/>
              </a:rPr>
              <a:pPr>
                <a:spcBef>
                  <a:spcPct val="0"/>
                </a:spcBef>
                <a:buClrTx/>
                <a:buFontTx/>
                <a:buNone/>
              </a:pPr>
              <a:t>35</a:t>
            </a:fld>
            <a:endParaRPr lang="en-US" altLang="en-US" sz="1300">
              <a:latin typeface="Arial" panose="020B0604020202020204" pitchFamily="34" charset="0"/>
              <a:cs typeface="ヒラギノ角ゴ Pro W3"/>
            </a:endParaRPr>
          </a:p>
        </p:txBody>
      </p:sp>
      <p:sp>
        <p:nvSpPr>
          <p:cNvPr id="10342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0342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78A0321B-C1C8-4DD0-8C3B-365E707D759B}" type="slidenum">
              <a:rPr lang="en-US" altLang="en-US" sz="1300" smtClean="0">
                <a:latin typeface="Arial" panose="020B0604020202020204" pitchFamily="34" charset="0"/>
                <a:cs typeface="ヒラギノ角ゴ Pro W3"/>
              </a:rPr>
              <a:pPr>
                <a:spcBef>
                  <a:spcPct val="0"/>
                </a:spcBef>
                <a:buClrTx/>
                <a:buFontTx/>
                <a:buNone/>
              </a:pPr>
              <a:t>36</a:t>
            </a:fld>
            <a:endParaRPr lang="en-US" altLang="en-US" sz="1300">
              <a:latin typeface="Arial" panose="020B0604020202020204" pitchFamily="34" charset="0"/>
              <a:cs typeface="ヒラギノ角ゴ Pro W3"/>
            </a:endParaRPr>
          </a:p>
        </p:txBody>
      </p:sp>
      <p:sp>
        <p:nvSpPr>
          <p:cNvPr id="10547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0547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B41C1EC-2EBF-4449-B773-C5FC077BB367}" type="slidenum">
              <a:rPr lang="en-US" altLang="en-US" sz="1300" smtClean="0">
                <a:latin typeface="Arial" panose="020B0604020202020204" pitchFamily="34" charset="0"/>
                <a:cs typeface="ヒラギノ角ゴ Pro W3"/>
              </a:rPr>
              <a:pPr>
                <a:spcBef>
                  <a:spcPct val="0"/>
                </a:spcBef>
                <a:buClrTx/>
                <a:buFontTx/>
                <a:buNone/>
              </a:pPr>
              <a:t>37</a:t>
            </a:fld>
            <a:endParaRPr lang="en-US" altLang="en-US" sz="1300">
              <a:latin typeface="Arial" panose="020B0604020202020204" pitchFamily="34" charset="0"/>
              <a:cs typeface="ヒラギノ角ゴ Pro W3"/>
            </a:endParaRPr>
          </a:p>
        </p:txBody>
      </p:sp>
      <p:sp>
        <p:nvSpPr>
          <p:cNvPr id="10752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0752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AFE2B038-C577-417D-92C8-46D5F455F2C9}" type="slidenum">
              <a:rPr lang="en-US" altLang="en-US" sz="1300" smtClean="0">
                <a:latin typeface="Arial" panose="020B0604020202020204" pitchFamily="34" charset="0"/>
                <a:cs typeface="ヒラギノ角ゴ Pro W3"/>
              </a:rPr>
              <a:pPr>
                <a:spcBef>
                  <a:spcPct val="0"/>
                </a:spcBef>
                <a:buClrTx/>
                <a:buFontTx/>
                <a:buNone/>
              </a:pPr>
              <a:t>38</a:t>
            </a:fld>
            <a:endParaRPr lang="en-US" altLang="en-US" sz="1300">
              <a:latin typeface="Arial" panose="020B0604020202020204" pitchFamily="34" charset="0"/>
              <a:cs typeface="ヒラギノ角ゴ Pro W3"/>
            </a:endParaRPr>
          </a:p>
        </p:txBody>
      </p:sp>
      <p:sp>
        <p:nvSpPr>
          <p:cNvPr id="10957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0957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5CB795C-7B60-4B29-A895-9A95B4610D7C}" type="slidenum">
              <a:rPr lang="en-US" altLang="en-US" sz="1300" smtClean="0">
                <a:latin typeface="Arial" panose="020B0604020202020204" pitchFamily="34" charset="0"/>
                <a:cs typeface="ヒラギノ角ゴ Pro W3"/>
              </a:rPr>
              <a:pPr>
                <a:spcBef>
                  <a:spcPct val="0"/>
                </a:spcBef>
                <a:buClrTx/>
                <a:buFontTx/>
                <a:buNone/>
              </a:pPr>
              <a:t>39</a:t>
            </a:fld>
            <a:endParaRPr lang="en-US" altLang="en-US" sz="1300">
              <a:latin typeface="Arial" panose="020B0604020202020204" pitchFamily="34" charset="0"/>
              <a:cs typeface="ヒラギノ角ゴ Pro W3"/>
            </a:endParaRPr>
          </a:p>
        </p:txBody>
      </p:sp>
      <p:sp>
        <p:nvSpPr>
          <p:cNvPr id="11161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1162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6C872A52-9A77-4258-9689-953458C50BCC}" type="slidenum">
              <a:rPr lang="en-US" altLang="en-US" sz="1300" smtClean="0">
                <a:latin typeface="Arial" panose="020B0604020202020204" pitchFamily="34" charset="0"/>
                <a:cs typeface="ヒラギノ角ゴ Pro W3"/>
              </a:rPr>
              <a:pPr>
                <a:spcBef>
                  <a:spcPct val="0"/>
                </a:spcBef>
                <a:buClrTx/>
                <a:buFontTx/>
                <a:buNone/>
              </a:pPr>
              <a:t>54</a:t>
            </a:fld>
            <a:endParaRPr lang="en-US" altLang="en-US" sz="1300">
              <a:latin typeface="Arial" panose="020B0604020202020204" pitchFamily="34" charset="0"/>
              <a:cs typeface="ヒラギノ角ゴ Pro W3"/>
            </a:endParaRPr>
          </a:p>
        </p:txBody>
      </p:sp>
      <p:sp>
        <p:nvSpPr>
          <p:cNvPr id="11366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1366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15B6676-D859-4D16-B9FA-7AF0BC84E377}" type="slidenum">
              <a:rPr lang="en-US" altLang="en-US" sz="1300" smtClean="0">
                <a:latin typeface="Arial" panose="020B0604020202020204" pitchFamily="34" charset="0"/>
                <a:cs typeface="ヒラギノ角ゴ Pro W3"/>
              </a:rPr>
              <a:pPr>
                <a:spcBef>
                  <a:spcPct val="0"/>
                </a:spcBef>
                <a:buClrTx/>
                <a:buFontTx/>
                <a:buNone/>
              </a:pPr>
              <a:t>55</a:t>
            </a:fld>
            <a:endParaRPr lang="en-US" altLang="en-US" sz="1300">
              <a:latin typeface="Arial" panose="020B0604020202020204" pitchFamily="34" charset="0"/>
              <a:cs typeface="ヒラギノ角ゴ Pro W3"/>
            </a:endParaRPr>
          </a:p>
        </p:txBody>
      </p:sp>
      <p:sp>
        <p:nvSpPr>
          <p:cNvPr id="11571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1571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13FBD6F-97FC-4908-B866-597B5104E265}" type="slidenum">
              <a:rPr lang="en-US" altLang="en-US" sz="1300" smtClean="0">
                <a:latin typeface="Arial" panose="020B0604020202020204" pitchFamily="34" charset="0"/>
                <a:cs typeface="ヒラギノ角ゴ Pro W3"/>
              </a:rPr>
              <a:pPr>
                <a:spcBef>
                  <a:spcPct val="0"/>
                </a:spcBef>
                <a:buClrTx/>
                <a:buFontTx/>
                <a:buNone/>
              </a:pPr>
              <a:t>56</a:t>
            </a:fld>
            <a:endParaRPr lang="en-US" altLang="en-US" sz="1300">
              <a:latin typeface="Arial" panose="020B0604020202020204" pitchFamily="34" charset="0"/>
              <a:cs typeface="ヒラギノ角ゴ Pro W3"/>
            </a:endParaRPr>
          </a:p>
        </p:txBody>
      </p:sp>
      <p:sp>
        <p:nvSpPr>
          <p:cNvPr id="11776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1776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69CCA90-0D4A-4D56-87D9-A1CA17604AAF}" type="slidenum">
              <a:rPr lang="en-US" altLang="en-US" sz="1300" smtClean="0">
                <a:latin typeface="Arial" panose="020B0604020202020204" pitchFamily="34" charset="0"/>
                <a:cs typeface="ヒラギノ角ゴ Pro W3"/>
              </a:rPr>
              <a:pPr>
                <a:spcBef>
                  <a:spcPct val="0"/>
                </a:spcBef>
                <a:buClrTx/>
                <a:buFontTx/>
                <a:buNone/>
              </a:pPr>
              <a:t>57</a:t>
            </a:fld>
            <a:endParaRPr lang="en-US" altLang="en-US" sz="1300">
              <a:latin typeface="Arial" panose="020B0604020202020204" pitchFamily="34" charset="0"/>
              <a:cs typeface="ヒラギノ角ゴ Pro W3"/>
            </a:endParaRPr>
          </a:p>
        </p:txBody>
      </p:sp>
      <p:sp>
        <p:nvSpPr>
          <p:cNvPr id="11981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1981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EA977F7-0625-4E61-9397-130FB684EBF5}" type="slidenum">
              <a:rPr lang="en-US" altLang="en-US" sz="1300" smtClean="0">
                <a:latin typeface="Arial" panose="020B0604020202020204" pitchFamily="34" charset="0"/>
                <a:cs typeface="ヒラギノ角ゴ Pro W3"/>
              </a:rPr>
              <a:pPr>
                <a:spcBef>
                  <a:spcPct val="0"/>
                </a:spcBef>
                <a:buClrTx/>
                <a:buFontTx/>
                <a:buNone/>
              </a:pPr>
              <a:t>6</a:t>
            </a:fld>
            <a:endParaRPr lang="en-US" altLang="en-US" sz="1300">
              <a:latin typeface="Arial" panose="020B0604020202020204" pitchFamily="34" charset="0"/>
              <a:cs typeface="ヒラギノ角ゴ Pro W3"/>
            </a:endParaRPr>
          </a:p>
        </p:txBody>
      </p:sp>
      <p:sp>
        <p:nvSpPr>
          <p:cNvPr id="3379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3379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48A099C-A02C-4597-BD31-4633254B0CC4}" type="slidenum">
              <a:rPr lang="en-US" altLang="en-US" sz="1300" smtClean="0">
                <a:latin typeface="Arial" panose="020B0604020202020204" pitchFamily="34" charset="0"/>
                <a:cs typeface="ヒラギノ角ゴ Pro W3"/>
              </a:rPr>
              <a:pPr>
                <a:spcBef>
                  <a:spcPct val="0"/>
                </a:spcBef>
                <a:buClrTx/>
                <a:buFontTx/>
                <a:buNone/>
              </a:pPr>
              <a:t>58</a:t>
            </a:fld>
            <a:endParaRPr lang="en-US" altLang="en-US" sz="1300">
              <a:latin typeface="Arial" panose="020B0604020202020204" pitchFamily="34" charset="0"/>
              <a:cs typeface="ヒラギノ角ゴ Pro W3"/>
            </a:endParaRPr>
          </a:p>
        </p:txBody>
      </p:sp>
      <p:sp>
        <p:nvSpPr>
          <p:cNvPr id="12185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2186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014D7DE-EDB2-4E99-96A7-DFB926EAD897}" type="slidenum">
              <a:rPr lang="en-US" altLang="en-US" sz="1300" smtClean="0">
                <a:latin typeface="Arial" panose="020B0604020202020204" pitchFamily="34" charset="0"/>
                <a:cs typeface="ヒラギノ角ゴ Pro W3"/>
              </a:rPr>
              <a:pPr>
                <a:spcBef>
                  <a:spcPct val="0"/>
                </a:spcBef>
                <a:buClrTx/>
                <a:buFontTx/>
                <a:buNone/>
              </a:pPr>
              <a:t>59</a:t>
            </a:fld>
            <a:endParaRPr lang="en-US" altLang="en-US" sz="1300">
              <a:latin typeface="Arial" panose="020B0604020202020204" pitchFamily="34" charset="0"/>
              <a:cs typeface="ヒラギノ角ゴ Pro W3"/>
            </a:endParaRPr>
          </a:p>
        </p:txBody>
      </p:sp>
      <p:sp>
        <p:nvSpPr>
          <p:cNvPr id="12390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2390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5A85F4A-0D4E-4CB1-9A3F-0CDBB7FFEF3D}" type="slidenum">
              <a:rPr lang="en-US" altLang="en-US" sz="1300" smtClean="0">
                <a:latin typeface="Arial" panose="020B0604020202020204" pitchFamily="34" charset="0"/>
                <a:cs typeface="ヒラギノ角ゴ Pro W3"/>
              </a:rPr>
              <a:pPr>
                <a:spcBef>
                  <a:spcPct val="0"/>
                </a:spcBef>
                <a:buClrTx/>
                <a:buFontTx/>
                <a:buNone/>
              </a:pPr>
              <a:t>60</a:t>
            </a:fld>
            <a:endParaRPr lang="en-US" altLang="en-US" sz="1300">
              <a:latin typeface="Arial" panose="020B0604020202020204" pitchFamily="34" charset="0"/>
              <a:cs typeface="ヒラギノ角ゴ Pro W3"/>
            </a:endParaRPr>
          </a:p>
        </p:txBody>
      </p:sp>
      <p:sp>
        <p:nvSpPr>
          <p:cNvPr id="12595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2595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FBD68721-588E-467F-9FB4-3B47A8855CA5}" type="slidenum">
              <a:rPr lang="en-US" altLang="en-US" sz="1300" smtClean="0">
                <a:latin typeface="Arial" panose="020B0604020202020204" pitchFamily="34" charset="0"/>
                <a:cs typeface="ヒラギノ角ゴ Pro W3"/>
              </a:rPr>
              <a:pPr>
                <a:spcBef>
                  <a:spcPct val="0"/>
                </a:spcBef>
                <a:buClrTx/>
                <a:buFontTx/>
                <a:buNone/>
              </a:pPr>
              <a:t>61</a:t>
            </a:fld>
            <a:endParaRPr lang="en-US" altLang="en-US" sz="1300">
              <a:latin typeface="Arial" panose="020B0604020202020204" pitchFamily="34" charset="0"/>
              <a:cs typeface="ヒラギノ角ゴ Pro W3"/>
            </a:endParaRPr>
          </a:p>
        </p:txBody>
      </p:sp>
      <p:sp>
        <p:nvSpPr>
          <p:cNvPr id="12800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2800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D82DF64C-3B2C-44A1-8417-E0E63323B69C}" type="slidenum">
              <a:rPr lang="en-US" altLang="en-US" sz="1300" smtClean="0">
                <a:latin typeface="Arial" panose="020B0604020202020204" pitchFamily="34" charset="0"/>
                <a:cs typeface="ヒラギノ角ゴ Pro W3"/>
              </a:rPr>
              <a:pPr>
                <a:spcBef>
                  <a:spcPct val="0"/>
                </a:spcBef>
                <a:buClrTx/>
                <a:buFontTx/>
                <a:buNone/>
              </a:pPr>
              <a:t>62</a:t>
            </a:fld>
            <a:endParaRPr lang="en-US" altLang="en-US" sz="1300">
              <a:latin typeface="Arial" panose="020B0604020202020204" pitchFamily="34" charset="0"/>
              <a:cs typeface="ヒラギノ角ゴ Pro W3"/>
            </a:endParaRPr>
          </a:p>
        </p:txBody>
      </p:sp>
      <p:sp>
        <p:nvSpPr>
          <p:cNvPr id="14848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4848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996485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086A729-6B18-4D24-94CC-88456CD0E04B}" type="slidenum">
              <a:rPr lang="en-US" altLang="en-US" sz="1300" smtClean="0">
                <a:latin typeface="Arial" panose="020B0604020202020204" pitchFamily="34" charset="0"/>
                <a:cs typeface="ヒラギノ角ゴ Pro W3"/>
              </a:rPr>
              <a:pPr>
                <a:spcBef>
                  <a:spcPct val="0"/>
                </a:spcBef>
                <a:buClrTx/>
                <a:buFontTx/>
                <a:buNone/>
              </a:pPr>
              <a:t>63</a:t>
            </a:fld>
            <a:endParaRPr lang="en-US" altLang="en-US" sz="1300">
              <a:latin typeface="Arial" panose="020B0604020202020204" pitchFamily="34" charset="0"/>
              <a:cs typeface="ヒラギノ角ゴ Pro W3"/>
            </a:endParaRPr>
          </a:p>
        </p:txBody>
      </p:sp>
      <p:sp>
        <p:nvSpPr>
          <p:cNvPr id="13209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3210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A7180C4A-4604-430D-8092-8BFE088FB848}" type="slidenum">
              <a:rPr lang="en-US" altLang="en-US" sz="1300" smtClean="0">
                <a:latin typeface="Arial" panose="020B0604020202020204" pitchFamily="34" charset="0"/>
                <a:cs typeface="ヒラギノ角ゴ Pro W3"/>
              </a:rPr>
              <a:pPr>
                <a:spcBef>
                  <a:spcPct val="0"/>
                </a:spcBef>
                <a:buClrTx/>
                <a:buFontTx/>
                <a:buNone/>
              </a:pPr>
              <a:t>64</a:t>
            </a:fld>
            <a:endParaRPr lang="en-US" altLang="en-US" sz="1300">
              <a:latin typeface="Arial" panose="020B0604020202020204" pitchFamily="34" charset="0"/>
              <a:cs typeface="ヒラギノ角ゴ Pro W3"/>
            </a:endParaRPr>
          </a:p>
        </p:txBody>
      </p:sp>
      <p:sp>
        <p:nvSpPr>
          <p:cNvPr id="13414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3414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7B28BA9-40BB-4A49-9578-50024A21AA6E}" type="slidenum">
              <a:rPr lang="en-US" altLang="en-US" sz="1300" smtClean="0">
                <a:latin typeface="Arial" panose="020B0604020202020204" pitchFamily="34" charset="0"/>
                <a:cs typeface="ヒラギノ角ゴ Pro W3"/>
              </a:rPr>
              <a:pPr>
                <a:spcBef>
                  <a:spcPct val="0"/>
                </a:spcBef>
                <a:buClrTx/>
                <a:buFontTx/>
                <a:buNone/>
              </a:pPr>
              <a:t>65</a:t>
            </a:fld>
            <a:endParaRPr lang="en-US" altLang="en-US" sz="1300">
              <a:latin typeface="Arial" panose="020B0604020202020204" pitchFamily="34" charset="0"/>
              <a:cs typeface="ヒラギノ角ゴ Pro W3"/>
            </a:endParaRPr>
          </a:p>
        </p:txBody>
      </p:sp>
      <p:sp>
        <p:nvSpPr>
          <p:cNvPr id="13824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3824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3362E90-021D-4CA0-9C69-5249863E5098}" type="slidenum">
              <a:rPr lang="en-US" altLang="en-US" sz="1300" smtClean="0">
                <a:latin typeface="Arial" panose="020B0604020202020204" pitchFamily="34" charset="0"/>
                <a:cs typeface="ヒラギノ角ゴ Pro W3"/>
              </a:rPr>
              <a:pPr>
                <a:spcBef>
                  <a:spcPct val="0"/>
                </a:spcBef>
                <a:buClrTx/>
                <a:buFontTx/>
                <a:buNone/>
              </a:pPr>
              <a:t>66</a:t>
            </a:fld>
            <a:endParaRPr lang="en-US" altLang="en-US" sz="1300">
              <a:latin typeface="Arial" panose="020B0604020202020204" pitchFamily="34" charset="0"/>
              <a:cs typeface="ヒラギノ角ゴ Pro W3"/>
            </a:endParaRPr>
          </a:p>
        </p:txBody>
      </p:sp>
      <p:sp>
        <p:nvSpPr>
          <p:cNvPr id="13619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3619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2ECF3318-54C1-4C28-B7CE-136F491C9EC3}" type="slidenum">
              <a:rPr lang="en-US" altLang="en-US" sz="1300" smtClean="0">
                <a:latin typeface="Arial" panose="020B0604020202020204" pitchFamily="34" charset="0"/>
                <a:cs typeface="ヒラギノ角ゴ Pro W3"/>
              </a:rPr>
              <a:pPr>
                <a:spcBef>
                  <a:spcPct val="0"/>
                </a:spcBef>
                <a:buClrTx/>
                <a:buFontTx/>
                <a:buNone/>
              </a:pPr>
              <a:t>67</a:t>
            </a:fld>
            <a:endParaRPr lang="en-US" altLang="en-US" sz="1300">
              <a:latin typeface="Arial" panose="020B0604020202020204" pitchFamily="34" charset="0"/>
              <a:cs typeface="ヒラギノ角ゴ Pro W3"/>
            </a:endParaRPr>
          </a:p>
        </p:txBody>
      </p:sp>
      <p:sp>
        <p:nvSpPr>
          <p:cNvPr id="14233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4234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784B379-CDDE-4AA9-8FDC-9D271A2A956C}" type="slidenum">
              <a:rPr lang="en-US" altLang="en-US" sz="1300" smtClean="0">
                <a:latin typeface="Arial" panose="020B0604020202020204" pitchFamily="34" charset="0"/>
                <a:cs typeface="ヒラギノ角ゴ Pro W3"/>
              </a:rPr>
              <a:pPr>
                <a:spcBef>
                  <a:spcPct val="0"/>
                </a:spcBef>
                <a:buClrTx/>
                <a:buFontTx/>
                <a:buNone/>
              </a:pPr>
              <a:t>7</a:t>
            </a:fld>
            <a:endParaRPr lang="en-US" altLang="en-US" sz="1300">
              <a:latin typeface="Arial" panose="020B0604020202020204" pitchFamily="34" charset="0"/>
              <a:cs typeface="ヒラギノ角ゴ Pro W3"/>
            </a:endParaRPr>
          </a:p>
        </p:txBody>
      </p:sp>
      <p:sp>
        <p:nvSpPr>
          <p:cNvPr id="3584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3584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AD4D8C1-A35C-44CB-B490-53C5A0178499}" type="slidenum">
              <a:rPr lang="en-US" altLang="en-US" sz="1300" smtClean="0">
                <a:latin typeface="Arial" panose="020B0604020202020204" pitchFamily="34" charset="0"/>
                <a:cs typeface="ヒラギノ角ゴ Pro W3"/>
              </a:rPr>
              <a:pPr>
                <a:spcBef>
                  <a:spcPct val="0"/>
                </a:spcBef>
                <a:buClrTx/>
                <a:buFontTx/>
                <a:buNone/>
              </a:pPr>
              <a:t>68</a:t>
            </a:fld>
            <a:endParaRPr lang="en-US" altLang="en-US" sz="1300">
              <a:latin typeface="Arial" panose="020B0604020202020204" pitchFamily="34" charset="0"/>
              <a:cs typeface="ヒラギノ角ゴ Pro W3"/>
            </a:endParaRPr>
          </a:p>
        </p:txBody>
      </p:sp>
      <p:sp>
        <p:nvSpPr>
          <p:cNvPr id="15667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5667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93377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6A37B9C0-24C2-40D5-81D4-1133823E9D0F}" type="slidenum">
              <a:rPr lang="en-US" altLang="en-US" sz="1300" smtClean="0">
                <a:latin typeface="Arial" panose="020B0604020202020204" pitchFamily="34" charset="0"/>
                <a:cs typeface="ヒラギノ角ゴ Pro W3"/>
              </a:rPr>
              <a:pPr>
                <a:spcBef>
                  <a:spcPct val="0"/>
                </a:spcBef>
                <a:buClrTx/>
                <a:buFontTx/>
                <a:buNone/>
              </a:pPr>
              <a:t>69</a:t>
            </a:fld>
            <a:endParaRPr lang="en-US" altLang="en-US" sz="1300">
              <a:latin typeface="Arial" panose="020B0604020202020204" pitchFamily="34" charset="0"/>
              <a:cs typeface="ヒラギノ角ゴ Pro W3"/>
            </a:endParaRPr>
          </a:p>
        </p:txBody>
      </p:sp>
      <p:sp>
        <p:nvSpPr>
          <p:cNvPr id="15462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5462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269AA2CD-5791-4F3A-BD1A-5BE2F885C8FB}" type="slidenum">
              <a:rPr lang="en-US" altLang="en-US" sz="1300" smtClean="0">
                <a:latin typeface="Arial" panose="020B0604020202020204" pitchFamily="34" charset="0"/>
                <a:cs typeface="ヒラギノ角ゴ Pro W3"/>
              </a:rPr>
              <a:pPr>
                <a:spcBef>
                  <a:spcPct val="0"/>
                </a:spcBef>
                <a:buClrTx/>
                <a:buFontTx/>
                <a:buNone/>
              </a:pPr>
              <a:t>70</a:t>
            </a:fld>
            <a:endParaRPr lang="en-US" altLang="en-US" sz="1300">
              <a:latin typeface="Arial" panose="020B0604020202020204" pitchFamily="34" charset="0"/>
              <a:cs typeface="ヒラギノ角ゴ Pro W3"/>
            </a:endParaRPr>
          </a:p>
        </p:txBody>
      </p:sp>
      <p:sp>
        <p:nvSpPr>
          <p:cNvPr id="15053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5053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269AA2CD-5791-4F3A-BD1A-5BE2F885C8FB}" type="slidenum">
              <a:rPr lang="en-US" altLang="en-US" sz="1300" smtClean="0">
                <a:latin typeface="Arial" panose="020B0604020202020204" pitchFamily="34" charset="0"/>
                <a:cs typeface="ヒラギノ角ゴ Pro W3"/>
              </a:rPr>
              <a:pPr>
                <a:spcBef>
                  <a:spcPct val="0"/>
                </a:spcBef>
                <a:buClrTx/>
                <a:buFontTx/>
                <a:buNone/>
              </a:pPr>
              <a:t>71</a:t>
            </a:fld>
            <a:endParaRPr lang="en-US" altLang="en-US" sz="1300">
              <a:latin typeface="Arial" panose="020B0604020202020204" pitchFamily="34" charset="0"/>
              <a:cs typeface="ヒラギノ角ゴ Pro W3"/>
            </a:endParaRPr>
          </a:p>
        </p:txBody>
      </p:sp>
      <p:sp>
        <p:nvSpPr>
          <p:cNvPr id="15053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5053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54652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546320DC-B592-4404-8E41-BFA7D771E2EC}" type="slidenum">
              <a:rPr lang="en-US" altLang="en-US" sz="1300" smtClean="0">
                <a:latin typeface="Arial" panose="020B0604020202020204" pitchFamily="34" charset="0"/>
                <a:cs typeface="ヒラギノ角ゴ Pro W3"/>
              </a:rPr>
              <a:pPr>
                <a:spcBef>
                  <a:spcPct val="0"/>
                </a:spcBef>
                <a:buClrTx/>
                <a:buFontTx/>
                <a:buNone/>
              </a:pPr>
              <a:t>72</a:t>
            </a:fld>
            <a:endParaRPr lang="en-US" altLang="en-US" sz="1300">
              <a:latin typeface="Arial" panose="020B0604020202020204" pitchFamily="34" charset="0"/>
              <a:cs typeface="ヒラギノ角ゴ Pro W3"/>
            </a:endParaRPr>
          </a:p>
        </p:txBody>
      </p:sp>
      <p:sp>
        <p:nvSpPr>
          <p:cNvPr id="15872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5872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25170411-6FF7-43CA-A685-C7EE43B0A23C}" type="slidenum">
              <a:rPr lang="en-US" altLang="en-US" sz="1300" smtClean="0">
                <a:latin typeface="Arial" panose="020B0604020202020204" pitchFamily="34" charset="0"/>
                <a:cs typeface="ヒラギノ角ゴ Pro W3"/>
              </a:rPr>
              <a:pPr>
                <a:spcBef>
                  <a:spcPct val="0"/>
                </a:spcBef>
                <a:buClrTx/>
                <a:buFontTx/>
                <a:buNone/>
              </a:pPr>
              <a:t>73</a:t>
            </a:fld>
            <a:endParaRPr lang="en-US" altLang="en-US" sz="1300">
              <a:latin typeface="Arial" panose="020B0604020202020204" pitchFamily="34" charset="0"/>
              <a:cs typeface="ヒラギノ角ゴ Pro W3"/>
            </a:endParaRPr>
          </a:p>
        </p:txBody>
      </p:sp>
      <p:sp>
        <p:nvSpPr>
          <p:cNvPr id="16077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6077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02199C0-A5C5-468D-B591-4792F82AB982}" type="slidenum">
              <a:rPr lang="en-US" altLang="en-US" sz="1300" smtClean="0">
                <a:latin typeface="Arial" panose="020B0604020202020204" pitchFamily="34" charset="0"/>
                <a:cs typeface="ヒラギノ角ゴ Pro W3"/>
              </a:rPr>
              <a:pPr>
                <a:spcBef>
                  <a:spcPct val="0"/>
                </a:spcBef>
                <a:buClrTx/>
                <a:buFontTx/>
                <a:buNone/>
              </a:pPr>
              <a:t>74</a:t>
            </a:fld>
            <a:endParaRPr lang="en-US" altLang="en-US" sz="1300">
              <a:latin typeface="Arial" panose="020B0604020202020204" pitchFamily="34" charset="0"/>
              <a:cs typeface="ヒラギノ角ゴ Pro W3"/>
            </a:endParaRPr>
          </a:p>
        </p:txBody>
      </p:sp>
      <p:sp>
        <p:nvSpPr>
          <p:cNvPr id="16281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6282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02199C0-A5C5-468D-B591-4792F82AB982}" type="slidenum">
              <a:rPr lang="en-US" altLang="en-US" sz="1300" smtClean="0">
                <a:latin typeface="Arial" panose="020B0604020202020204" pitchFamily="34" charset="0"/>
                <a:cs typeface="ヒラギノ角ゴ Pro W3"/>
              </a:rPr>
              <a:pPr>
                <a:spcBef>
                  <a:spcPct val="0"/>
                </a:spcBef>
                <a:buClrTx/>
                <a:buFontTx/>
                <a:buNone/>
              </a:pPr>
              <a:t>75</a:t>
            </a:fld>
            <a:endParaRPr lang="en-US" altLang="en-US" sz="1300">
              <a:latin typeface="Arial" panose="020B0604020202020204" pitchFamily="34" charset="0"/>
              <a:cs typeface="ヒラギノ角ゴ Pro W3"/>
            </a:endParaRPr>
          </a:p>
        </p:txBody>
      </p:sp>
      <p:sp>
        <p:nvSpPr>
          <p:cNvPr id="16281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6282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26542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B58BDE9-8501-4B2D-B465-6261E1C788BC}" type="slidenum">
              <a:rPr lang="en-US" altLang="en-US" sz="1300" smtClean="0">
                <a:latin typeface="Arial" panose="020B0604020202020204" pitchFamily="34" charset="0"/>
                <a:cs typeface="ヒラギノ角ゴ Pro W3"/>
              </a:rPr>
              <a:pPr>
                <a:spcBef>
                  <a:spcPct val="0"/>
                </a:spcBef>
                <a:buClrTx/>
                <a:buFontTx/>
                <a:buNone/>
              </a:pPr>
              <a:t>76</a:t>
            </a:fld>
            <a:endParaRPr lang="en-US" altLang="en-US" sz="1300">
              <a:latin typeface="Arial" panose="020B0604020202020204" pitchFamily="34" charset="0"/>
              <a:cs typeface="ヒラギノ角ゴ Pro W3"/>
            </a:endParaRPr>
          </a:p>
        </p:txBody>
      </p:sp>
      <p:sp>
        <p:nvSpPr>
          <p:cNvPr id="16486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16486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33A3B7C-238C-4FA7-B413-0B2580759A8C}" type="slidenum">
              <a:rPr lang="en-US" altLang="en-US" sz="1300" smtClean="0">
                <a:latin typeface="Arial" panose="020B0604020202020204" pitchFamily="34" charset="0"/>
                <a:cs typeface="ヒラギノ角ゴ Pro W3"/>
              </a:rPr>
              <a:pPr>
                <a:spcBef>
                  <a:spcPct val="0"/>
                </a:spcBef>
                <a:buClrTx/>
                <a:buFontTx/>
                <a:buNone/>
              </a:pPr>
              <a:t>104</a:t>
            </a:fld>
            <a:endParaRPr lang="en-US" altLang="en-US" sz="1300">
              <a:latin typeface="Arial" panose="020B0604020202020204" pitchFamily="34" charset="0"/>
              <a:cs typeface="ヒラギノ角ゴ Pro W3"/>
            </a:endParaRPr>
          </a:p>
        </p:txBody>
      </p:sp>
      <p:sp>
        <p:nvSpPr>
          <p:cNvPr id="22630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2630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87574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4857E4F6-DC29-4084-9258-CC8BE80D77B8}" type="slidenum">
              <a:rPr lang="en-US" altLang="en-US" sz="1300" smtClean="0">
                <a:latin typeface="Arial" panose="020B0604020202020204" pitchFamily="34" charset="0"/>
                <a:cs typeface="ヒラギノ角ゴ Pro W3"/>
              </a:rPr>
              <a:pPr>
                <a:spcBef>
                  <a:spcPct val="0"/>
                </a:spcBef>
                <a:buClrTx/>
                <a:buFontTx/>
                <a:buNone/>
              </a:pPr>
              <a:t>8</a:t>
            </a:fld>
            <a:endParaRPr lang="en-US" altLang="en-US" sz="1300">
              <a:latin typeface="Arial" panose="020B0604020202020204" pitchFamily="34" charset="0"/>
              <a:cs typeface="ヒラギノ角ゴ Pro W3"/>
            </a:endParaRPr>
          </a:p>
        </p:txBody>
      </p:sp>
      <p:sp>
        <p:nvSpPr>
          <p:cNvPr id="3789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3789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82908416-BE7A-48E3-8AA0-76AC4A17DA3D}" type="slidenum">
              <a:rPr lang="en-US" altLang="en-US" sz="1300" smtClean="0">
                <a:latin typeface="Arial" panose="020B0604020202020204" pitchFamily="34" charset="0"/>
                <a:cs typeface="ヒラギノ角ゴ Pro W3"/>
              </a:rPr>
              <a:pPr>
                <a:spcBef>
                  <a:spcPct val="0"/>
                </a:spcBef>
                <a:buClrTx/>
                <a:buFontTx/>
                <a:buNone/>
              </a:pPr>
              <a:t>105</a:t>
            </a:fld>
            <a:endParaRPr lang="en-US" altLang="en-US" sz="1300">
              <a:latin typeface="Arial" panose="020B0604020202020204" pitchFamily="34" charset="0"/>
              <a:cs typeface="ヒラギノ角ゴ Pro W3"/>
            </a:endParaRPr>
          </a:p>
        </p:txBody>
      </p:sp>
      <p:sp>
        <p:nvSpPr>
          <p:cNvPr id="228355"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28356"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993118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9FE4FCD7-444E-42BD-BF6F-7B85603B4951}" type="slidenum">
              <a:rPr lang="en-US" altLang="en-US" sz="1300" smtClean="0">
                <a:latin typeface="Arial" panose="020B0604020202020204" pitchFamily="34" charset="0"/>
                <a:cs typeface="ヒラギノ角ゴ Pro W3"/>
              </a:rPr>
              <a:pPr>
                <a:spcBef>
                  <a:spcPct val="0"/>
                </a:spcBef>
                <a:buClrTx/>
                <a:buFontTx/>
                <a:buNone/>
              </a:pPr>
              <a:t>106</a:t>
            </a:fld>
            <a:endParaRPr lang="en-US" altLang="en-US" sz="1300">
              <a:latin typeface="Arial" panose="020B0604020202020204" pitchFamily="34" charset="0"/>
              <a:cs typeface="ヒラギノ角ゴ Pro W3"/>
            </a:endParaRPr>
          </a:p>
        </p:txBody>
      </p:sp>
      <p:sp>
        <p:nvSpPr>
          <p:cNvPr id="230403"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0404"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0551813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B480DD3-919D-4C61-B691-3294083F2F0B}" type="slidenum">
              <a:rPr lang="en-US" altLang="en-US" sz="1300" smtClean="0">
                <a:latin typeface="Arial" panose="020B0604020202020204" pitchFamily="34" charset="0"/>
                <a:cs typeface="ヒラギノ角ゴ Pro W3"/>
              </a:rPr>
              <a:pPr>
                <a:spcBef>
                  <a:spcPct val="0"/>
                </a:spcBef>
                <a:buClrTx/>
                <a:buFontTx/>
                <a:buNone/>
              </a:pPr>
              <a:t>107</a:t>
            </a:fld>
            <a:endParaRPr lang="en-US" altLang="en-US" sz="1300">
              <a:latin typeface="Arial" panose="020B0604020202020204" pitchFamily="34" charset="0"/>
              <a:cs typeface="ヒラギノ角ゴ Pro W3"/>
            </a:endParaRPr>
          </a:p>
        </p:txBody>
      </p:sp>
      <p:sp>
        <p:nvSpPr>
          <p:cNvPr id="23245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245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018566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D4CC751A-C3EE-44B0-865A-DE738CC5AD3D}" type="slidenum">
              <a:rPr lang="en-US" altLang="en-US" sz="1300" smtClean="0">
                <a:latin typeface="Arial" panose="020B0604020202020204" pitchFamily="34" charset="0"/>
                <a:cs typeface="ヒラギノ角ゴ Pro W3"/>
              </a:rPr>
              <a:pPr>
                <a:spcBef>
                  <a:spcPct val="0"/>
                </a:spcBef>
                <a:buClrTx/>
                <a:buFontTx/>
                <a:buNone/>
              </a:pPr>
              <a:t>108</a:t>
            </a:fld>
            <a:endParaRPr lang="en-US" altLang="en-US" sz="1300">
              <a:latin typeface="Arial" panose="020B0604020202020204" pitchFamily="34" charset="0"/>
              <a:cs typeface="ヒラギノ角ゴ Pro W3"/>
            </a:endParaRPr>
          </a:p>
        </p:txBody>
      </p:sp>
      <p:sp>
        <p:nvSpPr>
          <p:cNvPr id="23449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450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7496580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B5046276-91CA-45DB-B4C3-8AD5872C1696}" type="slidenum">
              <a:rPr lang="en-US" altLang="en-US" sz="1300" smtClean="0">
                <a:latin typeface="Arial" panose="020B0604020202020204" pitchFamily="34" charset="0"/>
                <a:cs typeface="ヒラギノ角ゴ Pro W3"/>
              </a:rPr>
              <a:pPr>
                <a:spcBef>
                  <a:spcPct val="0"/>
                </a:spcBef>
                <a:buClrTx/>
                <a:buFontTx/>
                <a:buNone/>
              </a:pPr>
              <a:t>109</a:t>
            </a:fld>
            <a:endParaRPr lang="en-US" altLang="en-US" sz="1300">
              <a:latin typeface="Arial" panose="020B0604020202020204" pitchFamily="34" charset="0"/>
              <a:cs typeface="ヒラギノ角ゴ Pro W3"/>
            </a:endParaRPr>
          </a:p>
        </p:txBody>
      </p:sp>
      <p:sp>
        <p:nvSpPr>
          <p:cNvPr id="23654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23654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2734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81F01EC6-32A6-41A1-9AA2-E76D34592C24}" type="slidenum">
              <a:rPr lang="en-US" altLang="en-US" sz="1300" smtClean="0">
                <a:latin typeface="Arial" panose="020B0604020202020204" pitchFamily="34" charset="0"/>
                <a:cs typeface="ヒラギノ角ゴ Pro W3"/>
              </a:rPr>
              <a:pPr>
                <a:spcBef>
                  <a:spcPct val="0"/>
                </a:spcBef>
                <a:buClrTx/>
                <a:buFontTx/>
                <a:buNone/>
              </a:pPr>
              <a:t>9</a:t>
            </a:fld>
            <a:endParaRPr lang="en-US" altLang="en-US" sz="1300">
              <a:latin typeface="Arial" panose="020B0604020202020204" pitchFamily="34" charset="0"/>
              <a:cs typeface="ヒラギノ角ゴ Pro W3"/>
            </a:endParaRPr>
          </a:p>
        </p:txBody>
      </p:sp>
      <p:sp>
        <p:nvSpPr>
          <p:cNvPr id="39939"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39940"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CBE652F-3420-438D-A7EB-C080958C78B3}" type="slidenum">
              <a:rPr lang="en-US" altLang="en-US" sz="1300" smtClean="0">
                <a:latin typeface="Arial" panose="020B0604020202020204" pitchFamily="34" charset="0"/>
                <a:cs typeface="ヒラギノ角ゴ Pro W3"/>
              </a:rPr>
              <a:pPr>
                <a:spcBef>
                  <a:spcPct val="0"/>
                </a:spcBef>
                <a:buClrTx/>
                <a:buFontTx/>
                <a:buNone/>
              </a:pPr>
              <a:t>10</a:t>
            </a:fld>
            <a:endParaRPr lang="en-US" altLang="en-US" sz="1300">
              <a:latin typeface="Arial" panose="020B0604020202020204" pitchFamily="34" charset="0"/>
              <a:cs typeface="ヒラギノ角ゴ Pro W3"/>
            </a:endParaRPr>
          </a:p>
        </p:txBody>
      </p:sp>
      <p:sp>
        <p:nvSpPr>
          <p:cNvPr id="41987"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41988"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F00ED502-F087-4AC9-9B66-0895C0401AA8}" type="slidenum">
              <a:rPr lang="en-US" altLang="en-US" sz="1300" smtClean="0">
                <a:latin typeface="Arial" panose="020B0604020202020204" pitchFamily="34" charset="0"/>
                <a:cs typeface="ヒラギノ角ゴ Pro W3"/>
              </a:rPr>
              <a:pPr>
                <a:spcBef>
                  <a:spcPct val="0"/>
                </a:spcBef>
                <a:buClrTx/>
                <a:buFontTx/>
                <a:buNone/>
              </a:pPr>
              <a:t>11</a:t>
            </a:fld>
            <a:endParaRPr lang="en-US" altLang="en-US" sz="1300">
              <a:latin typeface="Arial" panose="020B0604020202020204" pitchFamily="34" charset="0"/>
              <a:cs typeface="ヒラギノ角ゴ Pro W3"/>
            </a:endParaRPr>
          </a:p>
        </p:txBody>
      </p:sp>
      <p:sp>
        <p:nvSpPr>
          <p:cNvPr id="48131" name="Rectangle 1"/>
          <p:cNvSpPr>
            <a:spLocks noGrp="1" noRot="1" noChangeAspect="1" noChangeArrowheads="1" noTextEdit="1"/>
          </p:cNvSpPr>
          <p:nvPr>
            <p:ph type="sldImg"/>
          </p:nvPr>
        </p:nvSpPr>
        <p:spPr>
          <a:xfrm>
            <a:off x="1257300" y="720725"/>
            <a:ext cx="4800600" cy="3600450"/>
          </a:xfrm>
          <a:solidFill>
            <a:srgbClr val="FFFFFF"/>
          </a:solidFill>
          <a:ln/>
        </p:spPr>
      </p:sp>
      <p:sp>
        <p:nvSpPr>
          <p:cNvPr id="48132" name="Rectangle 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64A149-2593-4D55-A5AE-173CA4E4BE8F}" type="datetime1">
              <a:rPr lang="en-US" smtClean="0"/>
              <a:t>6/4/2024</a:t>
            </a:fld>
            <a:endParaRPr lang="en-US"/>
          </a:p>
        </p:txBody>
      </p:sp>
      <p:sp>
        <p:nvSpPr>
          <p:cNvPr id="5" name="Footer Placeholder 4"/>
          <p:cNvSpPr>
            <a:spLocks noGrp="1"/>
          </p:cNvSpPr>
          <p:nvPr>
            <p:ph type="ftr" sz="quarter" idx="11"/>
          </p:nvPr>
        </p:nvSpPr>
        <p:spPr/>
        <p:txBody>
          <a:bodyPr/>
          <a:lstStyle/>
          <a:p>
            <a:r>
              <a:rPr lang="en-US"/>
              <a:t>#</a:t>
            </a:r>
          </a:p>
        </p:txBody>
      </p:sp>
      <p:sp>
        <p:nvSpPr>
          <p:cNvPr id="6" name="Slide Number Placeholder 5"/>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390260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D499B7-7043-497A-A967-5C2CC09AD72F}" type="datetime1">
              <a:rPr lang="en-US" smtClean="0"/>
              <a:t>6/4/2024</a:t>
            </a:fld>
            <a:endParaRPr lang="en-US"/>
          </a:p>
        </p:txBody>
      </p:sp>
      <p:sp>
        <p:nvSpPr>
          <p:cNvPr id="5" name="Footer Placeholder 4"/>
          <p:cNvSpPr>
            <a:spLocks noGrp="1"/>
          </p:cNvSpPr>
          <p:nvPr>
            <p:ph type="ftr" sz="quarter" idx="11"/>
          </p:nvPr>
        </p:nvSpPr>
        <p:spPr/>
        <p:txBody>
          <a:bodyPr/>
          <a:lstStyle/>
          <a:p>
            <a:r>
              <a:rPr lang="en-US"/>
              <a:t>#</a:t>
            </a:r>
          </a:p>
        </p:txBody>
      </p:sp>
      <p:sp>
        <p:nvSpPr>
          <p:cNvPr id="6" name="Slide Number Placeholder 5"/>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246464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D7AA9-144F-4482-BDB5-83E2E9520069}" type="datetime1">
              <a:rPr lang="en-US" smtClean="0"/>
              <a:t>6/4/2024</a:t>
            </a:fld>
            <a:endParaRPr lang="en-US"/>
          </a:p>
        </p:txBody>
      </p:sp>
      <p:sp>
        <p:nvSpPr>
          <p:cNvPr id="5" name="Footer Placeholder 4"/>
          <p:cNvSpPr>
            <a:spLocks noGrp="1"/>
          </p:cNvSpPr>
          <p:nvPr>
            <p:ph type="ftr" sz="quarter" idx="11"/>
          </p:nvPr>
        </p:nvSpPr>
        <p:spPr/>
        <p:txBody>
          <a:bodyPr/>
          <a:lstStyle/>
          <a:p>
            <a:r>
              <a:rPr lang="en-US"/>
              <a:t>#</a:t>
            </a:r>
          </a:p>
        </p:txBody>
      </p:sp>
      <p:sp>
        <p:nvSpPr>
          <p:cNvPr id="6" name="Slide Number Placeholder 5"/>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21244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16764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71F893D1-AE8A-4388-B57C-D1C01D29FC99}" type="slidenum">
              <a:rPr lang="en-US" altLang="en-US"/>
              <a:pPr>
                <a:defRPr/>
              </a:pPr>
              <a:t>‹#›</a:t>
            </a:fld>
            <a:endParaRPr lang="en-US" altLang="en-US"/>
          </a:p>
        </p:txBody>
      </p:sp>
    </p:spTree>
    <p:extLst>
      <p:ext uri="{BB962C8B-B14F-4D97-AF65-F5344CB8AC3E}">
        <p14:creationId xmlns:p14="http://schemas.microsoft.com/office/powerpoint/2010/main" val="105489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0B4350-C2EE-4D37-A49A-D14FD50141FD}" type="datetime1">
              <a:rPr lang="en-US" smtClean="0"/>
              <a:t>6/4/2024</a:t>
            </a:fld>
            <a:endParaRPr lang="en-US"/>
          </a:p>
        </p:txBody>
      </p:sp>
      <p:sp>
        <p:nvSpPr>
          <p:cNvPr id="5" name="Footer Placeholder 4"/>
          <p:cNvSpPr>
            <a:spLocks noGrp="1"/>
          </p:cNvSpPr>
          <p:nvPr>
            <p:ph type="ftr" sz="quarter" idx="11"/>
          </p:nvPr>
        </p:nvSpPr>
        <p:spPr/>
        <p:txBody>
          <a:bodyPr/>
          <a:lstStyle/>
          <a:p>
            <a:r>
              <a:rPr lang="en-US"/>
              <a:t>#</a:t>
            </a:r>
          </a:p>
        </p:txBody>
      </p:sp>
      <p:sp>
        <p:nvSpPr>
          <p:cNvPr id="6" name="Slide Number Placeholder 5"/>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4225102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A1773-81F0-456A-88A9-8C3FD165F592}" type="datetime1">
              <a:rPr lang="en-US" smtClean="0"/>
              <a:t>6/4/2024</a:t>
            </a:fld>
            <a:endParaRPr lang="en-US"/>
          </a:p>
        </p:txBody>
      </p:sp>
      <p:sp>
        <p:nvSpPr>
          <p:cNvPr id="5" name="Footer Placeholder 4"/>
          <p:cNvSpPr>
            <a:spLocks noGrp="1"/>
          </p:cNvSpPr>
          <p:nvPr>
            <p:ph type="ftr" sz="quarter" idx="11"/>
          </p:nvPr>
        </p:nvSpPr>
        <p:spPr/>
        <p:txBody>
          <a:bodyPr/>
          <a:lstStyle/>
          <a:p>
            <a:r>
              <a:rPr lang="en-US"/>
              <a:t>#</a:t>
            </a:r>
            <a:endParaRPr lang="en-US" dirty="0"/>
          </a:p>
        </p:txBody>
      </p:sp>
      <p:sp>
        <p:nvSpPr>
          <p:cNvPr id="6" name="Slide Number Placeholder 5"/>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327416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DEB153-F2AD-4C0E-8A50-367E8E5C2849}" type="datetime1">
              <a:rPr lang="en-US" smtClean="0"/>
              <a:t>6/4/2024</a:t>
            </a:fld>
            <a:endParaRPr lang="en-US"/>
          </a:p>
        </p:txBody>
      </p:sp>
      <p:sp>
        <p:nvSpPr>
          <p:cNvPr id="6" name="Footer Placeholder 5"/>
          <p:cNvSpPr>
            <a:spLocks noGrp="1"/>
          </p:cNvSpPr>
          <p:nvPr>
            <p:ph type="ftr" sz="quarter" idx="11"/>
          </p:nvPr>
        </p:nvSpPr>
        <p:spPr/>
        <p:txBody>
          <a:bodyPr/>
          <a:lstStyle/>
          <a:p>
            <a:r>
              <a:rPr lang="en-US"/>
              <a:t>#</a:t>
            </a:r>
          </a:p>
        </p:txBody>
      </p:sp>
      <p:sp>
        <p:nvSpPr>
          <p:cNvPr id="7" name="Slide Number Placeholder 6"/>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356616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AAA6B7-09DB-44E7-9536-18C65C1525F7}" type="datetime1">
              <a:rPr lang="en-US" smtClean="0"/>
              <a:t>6/4/2024</a:t>
            </a:fld>
            <a:endParaRPr lang="en-US"/>
          </a:p>
        </p:txBody>
      </p:sp>
      <p:sp>
        <p:nvSpPr>
          <p:cNvPr id="8" name="Footer Placeholder 7"/>
          <p:cNvSpPr>
            <a:spLocks noGrp="1"/>
          </p:cNvSpPr>
          <p:nvPr>
            <p:ph type="ftr" sz="quarter" idx="11"/>
          </p:nvPr>
        </p:nvSpPr>
        <p:spPr/>
        <p:txBody>
          <a:bodyPr/>
          <a:lstStyle/>
          <a:p>
            <a:r>
              <a:rPr lang="en-US"/>
              <a:t>#</a:t>
            </a:r>
          </a:p>
        </p:txBody>
      </p:sp>
      <p:sp>
        <p:nvSpPr>
          <p:cNvPr id="9" name="Slide Number Placeholder 8"/>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273514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1B90BC-4655-4031-84A8-7CCB698ABB90}" type="datetime1">
              <a:rPr lang="en-US" smtClean="0"/>
              <a:t>6/4/2024</a:t>
            </a:fld>
            <a:endParaRPr lang="en-US"/>
          </a:p>
        </p:txBody>
      </p:sp>
      <p:sp>
        <p:nvSpPr>
          <p:cNvPr id="4" name="Footer Placeholder 3"/>
          <p:cNvSpPr>
            <a:spLocks noGrp="1"/>
          </p:cNvSpPr>
          <p:nvPr>
            <p:ph type="ftr" sz="quarter" idx="11"/>
          </p:nvPr>
        </p:nvSpPr>
        <p:spPr/>
        <p:txBody>
          <a:bodyPr/>
          <a:lstStyle/>
          <a:p>
            <a:r>
              <a:rPr lang="en-US"/>
              <a:t>#</a:t>
            </a:r>
          </a:p>
        </p:txBody>
      </p:sp>
      <p:sp>
        <p:nvSpPr>
          <p:cNvPr id="5" name="Slide Number Placeholder 4"/>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382422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5283D-BC63-4116-8328-B8D6D74CCEF5}" type="datetime1">
              <a:rPr lang="en-US" smtClean="0"/>
              <a:t>6/4/2024</a:t>
            </a:fld>
            <a:endParaRPr lang="en-US"/>
          </a:p>
        </p:txBody>
      </p:sp>
      <p:sp>
        <p:nvSpPr>
          <p:cNvPr id="3" name="Footer Placeholder 2"/>
          <p:cNvSpPr>
            <a:spLocks noGrp="1"/>
          </p:cNvSpPr>
          <p:nvPr>
            <p:ph type="ftr" sz="quarter" idx="11"/>
          </p:nvPr>
        </p:nvSpPr>
        <p:spPr/>
        <p:txBody>
          <a:bodyPr/>
          <a:lstStyle/>
          <a:p>
            <a:r>
              <a:rPr lang="en-US"/>
              <a:t>#</a:t>
            </a:r>
          </a:p>
        </p:txBody>
      </p:sp>
      <p:sp>
        <p:nvSpPr>
          <p:cNvPr id="4" name="Slide Number Placeholder 3"/>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81185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E5DD9E-3017-421B-B787-06DB3B35D74C}" type="datetime1">
              <a:rPr lang="en-US" smtClean="0"/>
              <a:t>6/4/2024</a:t>
            </a:fld>
            <a:endParaRPr lang="en-US"/>
          </a:p>
        </p:txBody>
      </p:sp>
      <p:sp>
        <p:nvSpPr>
          <p:cNvPr id="6" name="Footer Placeholder 5"/>
          <p:cNvSpPr>
            <a:spLocks noGrp="1"/>
          </p:cNvSpPr>
          <p:nvPr>
            <p:ph type="ftr" sz="quarter" idx="11"/>
          </p:nvPr>
        </p:nvSpPr>
        <p:spPr/>
        <p:txBody>
          <a:bodyPr/>
          <a:lstStyle/>
          <a:p>
            <a:r>
              <a:rPr lang="en-US"/>
              <a:t>#</a:t>
            </a:r>
          </a:p>
        </p:txBody>
      </p:sp>
      <p:sp>
        <p:nvSpPr>
          <p:cNvPr id="7" name="Slide Number Placeholder 6"/>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161088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762A3C-9162-4928-AA58-ED2C3649A7EB}" type="datetime1">
              <a:rPr lang="en-US" smtClean="0"/>
              <a:t>6/4/2024</a:t>
            </a:fld>
            <a:endParaRPr lang="en-US"/>
          </a:p>
        </p:txBody>
      </p:sp>
      <p:sp>
        <p:nvSpPr>
          <p:cNvPr id="6" name="Footer Placeholder 5"/>
          <p:cNvSpPr>
            <a:spLocks noGrp="1"/>
          </p:cNvSpPr>
          <p:nvPr>
            <p:ph type="ftr" sz="quarter" idx="11"/>
          </p:nvPr>
        </p:nvSpPr>
        <p:spPr/>
        <p:txBody>
          <a:bodyPr/>
          <a:lstStyle/>
          <a:p>
            <a:r>
              <a:rPr lang="en-US"/>
              <a:t>#</a:t>
            </a:r>
          </a:p>
        </p:txBody>
      </p:sp>
      <p:sp>
        <p:nvSpPr>
          <p:cNvPr id="7" name="Slide Number Placeholder 6"/>
          <p:cNvSpPr>
            <a:spLocks noGrp="1"/>
          </p:cNvSpPr>
          <p:nvPr>
            <p:ph type="sldNum" sz="quarter" idx="12"/>
          </p:nvPr>
        </p:nvSpPr>
        <p:spPr/>
        <p:txBody>
          <a:bodyPr/>
          <a:lstStyle/>
          <a:p>
            <a:fld id="{122D8537-1B47-4F88-8BF9-AC6640758D8F}" type="slidenum">
              <a:rPr lang="en-US" smtClean="0"/>
              <a:t>‹#›</a:t>
            </a:fld>
            <a:endParaRPr lang="en-US"/>
          </a:p>
        </p:txBody>
      </p:sp>
    </p:spTree>
    <p:extLst>
      <p:ext uri="{BB962C8B-B14F-4D97-AF65-F5344CB8AC3E}">
        <p14:creationId xmlns:p14="http://schemas.microsoft.com/office/powerpoint/2010/main" val="1757203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441CC-7A63-4245-8209-FB0F79B7FDEC}" type="datetime1">
              <a:rPr lang="en-US" smtClean="0"/>
              <a:t>6/4/2024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D8537-1B47-4F88-8BF9-AC6640758D8F}" type="slidenum">
              <a:rPr lang="en-US" smtClean="0"/>
              <a:t>‹#›</a:t>
            </a:fld>
            <a:endParaRPr lang="en-US"/>
          </a:p>
        </p:txBody>
      </p:sp>
      <p:sp>
        <p:nvSpPr>
          <p:cNvPr id="7" name="Rectangle 6">
            <a:extLst>
              <a:ext uri="{FF2B5EF4-FFF2-40B4-BE49-F238E27FC236}">
                <a16:creationId xmlns:a16="http://schemas.microsoft.com/office/drawing/2014/main" id="{2C43752B-7260-4BA5-BCCD-7EB21CA2D3C3}"/>
              </a:ext>
            </a:extLst>
          </p:cNvPr>
          <p:cNvSpPr/>
          <p:nvPr userDrawn="1"/>
        </p:nvSpPr>
        <p:spPr>
          <a:xfrm>
            <a:off x="0" y="0"/>
            <a:ext cx="62865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7B24F051-320C-47E3-BC36-61C73441C4B3}"/>
              </a:ext>
            </a:extLst>
          </p:cNvPr>
          <p:cNvSpPr/>
          <p:nvPr userDrawn="1"/>
        </p:nvSpPr>
        <p:spPr>
          <a:xfrm>
            <a:off x="8521685" y="3"/>
            <a:ext cx="62865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9942FBC-3C6D-45A2-B2AD-36541BA1C512}"/>
              </a:ext>
            </a:extLst>
          </p:cNvPr>
          <p:cNvSpPr/>
          <p:nvPr userDrawn="1"/>
        </p:nvSpPr>
        <p:spPr>
          <a:xfrm rot="5400000">
            <a:off x="4408487" y="-3779837"/>
            <a:ext cx="365126" cy="7924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6CDF66A-99C7-41CC-8A83-3F19DAF4B15C}"/>
              </a:ext>
            </a:extLst>
          </p:cNvPr>
          <p:cNvSpPr/>
          <p:nvPr userDrawn="1"/>
        </p:nvSpPr>
        <p:spPr>
          <a:xfrm rot="5400000">
            <a:off x="4373554" y="2706696"/>
            <a:ext cx="365126" cy="79311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69347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erb.umich.edu/2017/10/24/moving-the-circular-economy-from-concept-to-business-strategy-and-operations-the-conference-board/" TargetMode="External"/><Relationship Id="rId2" Type="http://schemas.openxmlformats.org/officeDocument/2006/relationships/hyperlink" Target="https://www.purdueglobal.edu/blog/student-life/45-sustainability-resources/" TargetMode="External"/><Relationship Id="rId1" Type="http://schemas.openxmlformats.org/officeDocument/2006/relationships/slideLayout" Target="../slideLayouts/slideLayout2.xml"/><Relationship Id="rId4" Type="http://schemas.openxmlformats.org/officeDocument/2006/relationships/hyperlink" Target="https://www.iisd.org/publications/interconnections-between-islamic-finance-and-sustainable-finance"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ww.ilo.org/100/en/story/enterprises/" TargetMode="External"/><Relationship Id="rId2" Type="http://schemas.openxmlformats.org/officeDocument/2006/relationships/hyperlink" Target="https://www.ilo.org/global/topics/employment-promotion/sustainable-enterprises/lang--en/index.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49.bin"/></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magic">
            <a:extLst>
              <a:ext uri="{FF2B5EF4-FFF2-40B4-BE49-F238E27FC236}">
                <a16:creationId xmlns:a16="http://schemas.microsoft.com/office/drawing/2014/main" id="{1B2BDEEE-9A54-4621-9948-5C6E6CD83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5CA87AC2-F41B-44BC-B2D4-2AD75B7EB841}"/>
              </a:ext>
            </a:extLst>
          </p:cNvPr>
          <p:cNvSpPr>
            <a:spLocks noGrp="1" noChangeArrowheads="1"/>
          </p:cNvSpPr>
          <p:nvPr>
            <p:ph type="ctrTitle" idx="4294967295"/>
          </p:nvPr>
        </p:nvSpPr>
        <p:spPr>
          <a:xfrm>
            <a:off x="695742" y="2130425"/>
            <a:ext cx="7772400" cy="1470025"/>
          </a:xfrm>
        </p:spPr>
        <p:txBody>
          <a:bodyPr>
            <a:normAutofit/>
          </a:bodyPr>
          <a:lstStyle/>
          <a:p>
            <a:pPr algn="ctr" eaLnBrk="1" hangingPunct="1"/>
            <a:r>
              <a:rPr lang="en-US" altLang="en-US" sz="4000" b="1" dirty="0">
                <a:solidFill>
                  <a:srgbClr val="C00000"/>
                </a:solidFill>
                <a:latin typeface="Arial" panose="020B0604020202020204" pitchFamily="34" charset="0"/>
                <a:cs typeface="Arial" panose="020B0604020202020204" pitchFamily="34" charset="0"/>
              </a:rPr>
              <a:t>Sustainability</a:t>
            </a:r>
          </a:p>
        </p:txBody>
      </p:sp>
      <p:sp>
        <p:nvSpPr>
          <p:cNvPr id="2" name="Rectangle 3">
            <a:extLst>
              <a:ext uri="{FF2B5EF4-FFF2-40B4-BE49-F238E27FC236}">
                <a16:creationId xmlns:a16="http://schemas.microsoft.com/office/drawing/2014/main" id="{60D3ED54-AED5-EA6D-5942-021279FB3038}"/>
              </a:ext>
            </a:extLst>
          </p:cNvPr>
          <p:cNvSpPr txBox="1">
            <a:spLocks noChangeArrowheads="1"/>
          </p:cNvSpPr>
          <p:nvPr/>
        </p:nvSpPr>
        <p:spPr>
          <a:xfrm>
            <a:off x="1351719" y="3876260"/>
            <a:ext cx="6400800" cy="20616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b="1" dirty="0"/>
              <a:t>A Course in Business Ethics</a:t>
            </a:r>
          </a:p>
          <a:p>
            <a:pPr marL="0" indent="0" algn="ctr">
              <a:buFont typeface="Arial" panose="020B0604020202020204" pitchFamily="34" charset="0"/>
              <a:buNone/>
            </a:pPr>
            <a:r>
              <a:rPr lang="en-US" altLang="en-US" b="1" i="1"/>
              <a:t>Module 16</a:t>
            </a:r>
            <a:endParaRPr lang="en-US" altLang="en-US" b="1" i="1" dirty="0"/>
          </a:p>
          <a:p>
            <a:pPr marL="0" indent="0" algn="ctr">
              <a:buFont typeface="Arial" panose="020B0604020202020204" pitchFamily="34" charset="0"/>
              <a:buNone/>
            </a:pPr>
            <a:r>
              <a:rPr lang="en-US" altLang="en-US" sz="2600" dirty="0"/>
              <a:t>John Hooker</a:t>
            </a:r>
            <a:br>
              <a:rPr lang="en-US" altLang="en-US" sz="2600" dirty="0"/>
            </a:br>
            <a:r>
              <a:rPr lang="en-US" altLang="en-US" sz="2200" i="1" dirty="0"/>
              <a:t>Carnegie Mellon University</a:t>
            </a:r>
          </a:p>
          <a:p>
            <a:pPr marL="0" indent="0" algn="ctr">
              <a:buFont typeface="Arial" panose="020B0604020202020204" pitchFamily="34" charset="0"/>
              <a:buNone/>
            </a:pPr>
            <a:r>
              <a:rPr lang="en-US" altLang="en-US" sz="2200" dirty="0"/>
              <a:t>May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65243F1-376C-430E-B20D-8A1361B69B7E}" type="slidenum">
              <a:rPr lang="en-US" altLang="en-US" sz="1000">
                <a:solidFill>
                  <a:srgbClr val="000000"/>
                </a:solidFill>
              </a:rPr>
              <a:pPr algn="r" eaLnBrk="1" hangingPunct="1">
                <a:spcBef>
                  <a:spcPct val="0"/>
                </a:spcBef>
                <a:buClrTx/>
                <a:buFontTx/>
                <a:buNone/>
              </a:pPr>
              <a:t>10</a:t>
            </a:fld>
            <a:endParaRPr lang="en-US" altLang="en-US" sz="1000">
              <a:solidFill>
                <a:srgbClr val="000000"/>
              </a:solidFill>
            </a:endParaRPr>
          </a:p>
        </p:txBody>
      </p:sp>
      <p:sp>
        <p:nvSpPr>
          <p:cNvPr id="40963"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Triple Bottom Line</a:t>
            </a:r>
          </a:p>
        </p:txBody>
      </p:sp>
      <p:sp>
        <p:nvSpPr>
          <p:cNvPr id="40964" name="Text Box 3"/>
          <p:cNvSpPr txBox="1">
            <a:spLocks noChangeArrowheads="1"/>
          </p:cNvSpPr>
          <p:nvPr/>
        </p:nvSpPr>
        <p:spPr bwMode="auto">
          <a:xfrm>
            <a:off x="682980" y="1828800"/>
            <a:ext cx="7924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How to measure it?</a:t>
            </a:r>
          </a:p>
          <a:p>
            <a:pPr lvl="1" eaLnBrk="1" hangingPunct="1">
              <a:spcBef>
                <a:spcPts val="700"/>
              </a:spcBef>
              <a:buClr>
                <a:srgbClr val="EE9012"/>
              </a:buClr>
            </a:pPr>
            <a:r>
              <a:rPr lang="en-US" altLang="en-US" sz="2000" dirty="0">
                <a:solidFill>
                  <a:srgbClr val="000000"/>
                </a:solidFill>
              </a:rPr>
              <a:t>Global Reporting Initiative</a:t>
            </a:r>
          </a:p>
          <a:p>
            <a:pPr lvl="2" eaLnBrk="1" hangingPunct="1">
              <a:spcBef>
                <a:spcPts val="700"/>
              </a:spcBef>
              <a:buClr>
                <a:srgbClr val="EE9012"/>
              </a:buClr>
            </a:pPr>
            <a:r>
              <a:rPr lang="en-US" altLang="en-US" sz="2000" i="1" dirty="0">
                <a:solidFill>
                  <a:srgbClr val="000000"/>
                </a:solidFill>
              </a:rPr>
              <a:t>  Used by 1000s of organizations in &gt;100 countries for sustainability reporting</a:t>
            </a:r>
          </a:p>
        </p:txBody>
      </p:sp>
      <p:pic>
        <p:nvPicPr>
          <p:cNvPr id="409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14800"/>
            <a:ext cx="2667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F33A536-FA67-4CC2-BABC-B5256CC214FB}" type="slidenum">
              <a:rPr lang="en-US" altLang="en-US" sz="1400" smtClean="0"/>
              <a:pPr>
                <a:spcBef>
                  <a:spcPct val="0"/>
                </a:spcBef>
                <a:buClrTx/>
                <a:buFontTx/>
                <a:buNone/>
              </a:pPr>
              <a:t>100</a:t>
            </a:fld>
            <a:endParaRPr lang="en-US" altLang="en-US" sz="1400"/>
          </a:p>
        </p:txBody>
      </p:sp>
      <p:pic>
        <p:nvPicPr>
          <p:cNvPr id="215043"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4"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Long-Term Capital Management crisis, 1998</a:t>
            </a:r>
          </a:p>
          <a:p>
            <a:pPr lvl="1"/>
            <a:r>
              <a:rPr lang="en-US" altLang="en-US" sz="2000" dirty="0">
                <a:latin typeface="Arial" panose="020B0604020202020204" pitchFamily="34" charset="0"/>
                <a:cs typeface="Arial" panose="020B0604020202020204" pitchFamily="34" charset="0"/>
              </a:rPr>
              <a:t>$126 billion hedge fund</a:t>
            </a:r>
          </a:p>
          <a:p>
            <a:pPr lvl="2"/>
            <a:r>
              <a:rPr lang="en-US" altLang="en-US" i="1" dirty="0">
                <a:latin typeface="Arial" panose="020B0604020202020204" pitchFamily="34" charset="0"/>
                <a:cs typeface="Arial" panose="020B0604020202020204" pitchFamily="34" charset="0"/>
              </a:rPr>
              <a:t>Principal shareholders: Nobel laureates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Myron Scholes and Robert Merton</a:t>
            </a:r>
          </a:p>
          <a:p>
            <a:pPr lvl="1"/>
            <a:r>
              <a:rPr lang="en-US" altLang="en-US" sz="2000" dirty="0">
                <a:latin typeface="Arial" panose="020B0604020202020204" pitchFamily="34" charset="0"/>
                <a:cs typeface="Arial" panose="020B0604020202020204" pitchFamily="34" charset="0"/>
              </a:rPr>
              <a:t>Highly leveraged arbitrage</a:t>
            </a:r>
          </a:p>
          <a:p>
            <a:pPr lvl="2"/>
            <a:r>
              <a:rPr lang="en-US" altLang="en-US" i="1" dirty="0">
                <a:latin typeface="Arial" panose="020B0604020202020204" pitchFamily="34" charset="0"/>
                <a:cs typeface="Arial" panose="020B0604020202020204" pitchFamily="34" charset="0"/>
              </a:rPr>
              <a:t>Took advantaged of securities that were</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incorrectly priced relative to each other.</a:t>
            </a:r>
          </a:p>
          <a:p>
            <a:pPr lvl="2"/>
            <a:r>
              <a:rPr lang="en-US" altLang="en-US" i="1" dirty="0">
                <a:latin typeface="Arial" panose="020B0604020202020204" pitchFamily="34" charset="0"/>
                <a:cs typeface="Arial" panose="020B0604020202020204" pitchFamily="34" charset="0"/>
              </a:rPr>
              <a:t>Nearly collapsed when Russian ruble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devalued.</a:t>
            </a:r>
          </a:p>
          <a:p>
            <a:pPr lvl="2"/>
            <a:r>
              <a:rPr lang="en-US" altLang="en-US" i="1" dirty="0">
                <a:latin typeface="Arial" panose="020B0604020202020204" pitchFamily="34" charset="0"/>
                <a:cs typeface="Arial" panose="020B0604020202020204" pitchFamily="34" charset="0"/>
              </a:rPr>
              <a:t>Bailed out by banking industry.</a:t>
            </a:r>
          </a:p>
        </p:txBody>
      </p:sp>
      <p:pic>
        <p:nvPicPr>
          <p:cNvPr id="2150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1145" y="2808464"/>
            <a:ext cx="1682809" cy="257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52D09E7D-6090-6851-C2D5-7EB8960E0431}"/>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Financial Instability</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A6D18D23-14D4-47B6-87DA-56598AC2D621}" type="slidenum">
              <a:rPr lang="en-US" altLang="en-US" sz="1400" smtClean="0"/>
              <a:pPr>
                <a:spcBef>
                  <a:spcPct val="0"/>
                </a:spcBef>
                <a:buClrTx/>
                <a:buFontTx/>
                <a:buNone/>
              </a:pPr>
              <a:t>101</a:t>
            </a:fld>
            <a:endParaRPr lang="en-US" altLang="en-US" sz="1400"/>
          </a:p>
        </p:txBody>
      </p:sp>
      <p:pic>
        <p:nvPicPr>
          <p:cNvPr id="21606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8"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Global Financial Crisis, 2008</a:t>
            </a:r>
          </a:p>
          <a:p>
            <a:pPr lvl="1"/>
            <a:r>
              <a:rPr lang="en-US" altLang="en-US" sz="2000" dirty="0">
                <a:latin typeface="Arial" panose="020B0604020202020204" pitchFamily="34" charset="0"/>
                <a:cs typeface="Arial" panose="020B0604020202020204" pitchFamily="34" charset="0"/>
              </a:rPr>
              <a:t>Worst crisis since Great Depression of 1930s</a:t>
            </a:r>
          </a:p>
          <a:p>
            <a:pPr lvl="1"/>
            <a:r>
              <a:rPr lang="en-US" altLang="en-US" sz="2000" dirty="0">
                <a:latin typeface="Arial" panose="020B0604020202020204" pitchFamily="34" charset="0"/>
                <a:cs typeface="Arial" panose="020B0604020202020204" pitchFamily="34" charset="0"/>
              </a:rPr>
              <a:t>Global impact lingers</a:t>
            </a:r>
          </a:p>
        </p:txBody>
      </p:sp>
      <p:pic>
        <p:nvPicPr>
          <p:cNvPr id="2160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790950"/>
            <a:ext cx="4419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440B3485-9C20-D64F-8E6B-7583E4FEE843}"/>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Financial Instability</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4C229DBA-6FB9-474F-8B82-A389558FB857}" type="slidenum">
              <a:rPr lang="en-US" altLang="en-US" sz="1400" smtClean="0"/>
              <a:pPr>
                <a:spcBef>
                  <a:spcPct val="0"/>
                </a:spcBef>
                <a:buClrTx/>
                <a:buFontTx/>
                <a:buNone/>
              </a:pPr>
              <a:t>102</a:t>
            </a:fld>
            <a:endParaRPr lang="en-US" altLang="en-US" sz="1400"/>
          </a:p>
        </p:txBody>
      </p:sp>
      <p:pic>
        <p:nvPicPr>
          <p:cNvPr id="21709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2" name="Rectangle 4"/>
          <p:cNvSpPr>
            <a:spLocks noGrp="1" noChangeArrowheads="1"/>
          </p:cNvSpPr>
          <p:nvPr>
            <p:ph type="body" sz="half" idx="1"/>
          </p:nvPr>
        </p:nvSpPr>
        <p:spPr>
          <a:xfrm>
            <a:off x="626535" y="1882423"/>
            <a:ext cx="8229600" cy="4724400"/>
          </a:xfrm>
        </p:spPr>
        <p:txBody>
          <a:bodyPr/>
          <a:lstStyle/>
          <a:p>
            <a:r>
              <a:rPr lang="en-US" altLang="en-US" sz="2400" dirty="0">
                <a:latin typeface="Arial" panose="020B0604020202020204" pitchFamily="34" charset="0"/>
                <a:cs typeface="Arial" panose="020B0604020202020204" pitchFamily="34" charset="0"/>
              </a:rPr>
              <a:t>Rise of derivatives</a:t>
            </a:r>
          </a:p>
          <a:p>
            <a:pPr lvl="1"/>
            <a:r>
              <a:rPr lang="en-US" altLang="en-US" sz="2000" dirty="0">
                <a:latin typeface="Arial" panose="020B0604020202020204" pitchFamily="34" charset="0"/>
                <a:cs typeface="Arial" panose="020B0604020202020204" pitchFamily="34" charset="0"/>
              </a:rPr>
              <a:t>Bets on other securities</a:t>
            </a:r>
          </a:p>
          <a:p>
            <a:pPr lvl="2"/>
            <a:r>
              <a:rPr lang="en-US" altLang="en-US" i="1" dirty="0">
                <a:latin typeface="Arial" panose="020B0604020202020204" pitchFamily="34" charset="0"/>
                <a:cs typeface="Arial" panose="020B0604020202020204" pitchFamily="34" charset="0"/>
              </a:rPr>
              <a:t>Futures, options, interest rate swaps, credit default swaps,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forward contracts</a:t>
            </a:r>
          </a:p>
          <a:p>
            <a:pPr lvl="1"/>
            <a:r>
              <a:rPr lang="en-US" altLang="en-US" sz="2000" dirty="0">
                <a:latin typeface="Arial" panose="020B0604020202020204" pitchFamily="34" charset="0"/>
                <a:cs typeface="Arial" panose="020B0604020202020204" pitchFamily="34" charset="0"/>
              </a:rPr>
              <a:t>Total notional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value (2019):</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US$640 trillion </a:t>
            </a:r>
          </a:p>
          <a:p>
            <a:pPr lvl="2"/>
            <a:r>
              <a:rPr lang="en-US" altLang="en-US" i="1" dirty="0">
                <a:latin typeface="Arial" panose="020B0604020202020204" pitchFamily="34" charset="0"/>
                <a:cs typeface="Arial" panose="020B0604020202020204" pitchFamily="34" charset="0"/>
              </a:rPr>
              <a:t>7 x annual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world GDP</a:t>
            </a:r>
          </a:p>
        </p:txBody>
      </p:sp>
      <p:pic>
        <p:nvPicPr>
          <p:cNvPr id="2170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7938" y="3340100"/>
            <a:ext cx="51736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2888897A-918A-6FF4-2ADD-A6489FB6F4E3}"/>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Financial Instability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4943165A-283A-4468-A890-079D7B29C0C9}" type="slidenum">
              <a:rPr lang="en-US" altLang="en-US" sz="1400" smtClean="0"/>
              <a:pPr>
                <a:spcBef>
                  <a:spcPct val="0"/>
                </a:spcBef>
                <a:buClrTx/>
                <a:buFontTx/>
                <a:buNone/>
              </a:pPr>
              <a:t>103</a:t>
            </a:fld>
            <a:endParaRPr lang="en-US" altLang="en-US" sz="1400"/>
          </a:p>
        </p:txBody>
      </p:sp>
      <p:pic>
        <p:nvPicPr>
          <p:cNvPr id="21811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16"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Next crisis:  bail-ins, not bail-outs</a:t>
            </a:r>
          </a:p>
          <a:p>
            <a:pPr lvl="2"/>
            <a:r>
              <a:rPr lang="en-US" altLang="en-US" dirty="0">
                <a:latin typeface="Arial" panose="020B0604020202020204" pitchFamily="34" charset="0"/>
                <a:cs typeface="Arial" panose="020B0604020202020204" pitchFamily="34" charset="0"/>
              </a:rPr>
              <a:t>Bail-in = investors, creditors and depositors take a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“haircut” (i.e., a loss) on their assets</a:t>
            </a:r>
          </a:p>
          <a:p>
            <a:pPr lvl="2"/>
            <a:r>
              <a:rPr lang="en-US" altLang="en-US" dirty="0">
                <a:latin typeface="Arial" panose="020B0604020202020204" pitchFamily="34" charset="0"/>
                <a:cs typeface="Arial" panose="020B0604020202020204" pitchFamily="34" charset="0"/>
              </a:rPr>
              <a:t>Greek crisis (2010-2018?) is a precursor</a:t>
            </a:r>
          </a:p>
        </p:txBody>
      </p:sp>
      <p:pic>
        <p:nvPicPr>
          <p:cNvPr id="2181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775075"/>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7DBA5DBC-2C64-A5D4-47DB-1FA081215388}"/>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Financial Instability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15AAF53F-1FFC-4333-8E9A-48CED1BF0B83}" type="slidenum">
              <a:rPr lang="en-US" altLang="en-US" sz="1000">
                <a:solidFill>
                  <a:srgbClr val="000000"/>
                </a:solidFill>
              </a:rPr>
              <a:pPr algn="r" eaLnBrk="1" hangingPunct="1">
                <a:spcBef>
                  <a:spcPct val="0"/>
                </a:spcBef>
                <a:buClrTx/>
                <a:buFontTx/>
                <a:buNone/>
              </a:pPr>
              <a:t>104</a:t>
            </a:fld>
            <a:endParaRPr lang="en-US" altLang="en-US" sz="1000">
              <a:solidFill>
                <a:srgbClr val="000000"/>
              </a:solidFill>
            </a:endParaRPr>
          </a:p>
        </p:txBody>
      </p:sp>
      <p:sp>
        <p:nvSpPr>
          <p:cNvPr id="22528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Triodos Bank in Netherlands</a:t>
            </a:r>
          </a:p>
        </p:txBody>
      </p:sp>
      <p:sp>
        <p:nvSpPr>
          <p:cNvPr id="22528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Perhaps the original sustainable bank</a:t>
            </a:r>
          </a:p>
          <a:p>
            <a:pPr lvl="1" eaLnBrk="1" hangingPunct="1">
              <a:spcBef>
                <a:spcPts val="700"/>
              </a:spcBef>
              <a:buClr>
                <a:srgbClr val="660000"/>
              </a:buClr>
            </a:pPr>
            <a:r>
              <a:rPr lang="en-US" altLang="en-US" sz="2000" dirty="0">
                <a:solidFill>
                  <a:srgbClr val="000000"/>
                </a:solidFill>
              </a:rPr>
              <a:t>Conceived in 1960s</a:t>
            </a:r>
          </a:p>
          <a:p>
            <a:pPr lvl="2" eaLnBrk="1" hangingPunct="1">
              <a:spcBef>
                <a:spcPts val="700"/>
              </a:spcBef>
              <a:buClr>
                <a:srgbClr val="660000"/>
              </a:buClr>
            </a:pPr>
            <a:r>
              <a:rPr lang="en-US" altLang="en-US" sz="2000" i="1" dirty="0">
                <a:solidFill>
                  <a:srgbClr val="000000"/>
                </a:solidFill>
              </a:rPr>
              <a:t>Finally chartered in 1980.</a:t>
            </a:r>
          </a:p>
          <a:p>
            <a:pPr lvl="1" eaLnBrk="1" hangingPunct="1">
              <a:spcBef>
                <a:spcPts val="700"/>
              </a:spcBef>
              <a:buClr>
                <a:srgbClr val="660000"/>
              </a:buClr>
            </a:pPr>
            <a:r>
              <a:rPr lang="en-US" altLang="en-US" sz="2000" dirty="0">
                <a:solidFill>
                  <a:srgbClr val="000000"/>
                </a:solidFill>
              </a:rPr>
              <a:t>Focus on socially responsible investing</a:t>
            </a:r>
          </a:p>
          <a:p>
            <a:pPr lvl="2" eaLnBrk="1" hangingPunct="1">
              <a:spcBef>
                <a:spcPts val="700"/>
              </a:spcBef>
              <a:buClr>
                <a:srgbClr val="660000"/>
              </a:buClr>
            </a:pPr>
            <a:r>
              <a:rPr lang="en-US" altLang="en-US" sz="2000" i="1" dirty="0">
                <a:solidFill>
                  <a:srgbClr val="000000"/>
                </a:solidFill>
              </a:rPr>
              <a:t>But also concerned about stability</a:t>
            </a:r>
          </a:p>
          <a:p>
            <a:pPr lvl="2" eaLnBrk="1" hangingPunct="1">
              <a:spcBef>
                <a:spcPts val="700"/>
              </a:spcBef>
              <a:buClr>
                <a:srgbClr val="660000"/>
              </a:buClr>
            </a:pPr>
            <a:r>
              <a:rPr lang="en-US" altLang="en-US" sz="2000" i="1" dirty="0">
                <a:solidFill>
                  <a:srgbClr val="000000"/>
                </a:solidFill>
              </a:rPr>
              <a:t>Was remarkably unaffected by </a:t>
            </a:r>
            <a:br>
              <a:rPr lang="en-US" altLang="en-US" sz="2000" i="1" dirty="0">
                <a:solidFill>
                  <a:srgbClr val="000000"/>
                </a:solidFill>
              </a:rPr>
            </a:br>
            <a:r>
              <a:rPr lang="en-US" altLang="en-US" sz="2000" i="1" dirty="0">
                <a:solidFill>
                  <a:srgbClr val="000000"/>
                </a:solidFill>
              </a:rPr>
              <a:t>2008 financial crisis.</a:t>
            </a:r>
          </a:p>
          <a:p>
            <a:pPr lvl="2" eaLnBrk="1" hangingPunct="1">
              <a:spcBef>
                <a:spcPts val="700"/>
              </a:spcBef>
              <a:buClr>
                <a:srgbClr val="660000"/>
              </a:buClr>
            </a:pPr>
            <a:r>
              <a:rPr lang="en-US" altLang="en-US" sz="2000" i="1" dirty="0">
                <a:solidFill>
                  <a:srgbClr val="000000"/>
                </a:solidFill>
              </a:rPr>
              <a:t>Assets under management </a:t>
            </a:r>
            <a:r>
              <a:rPr lang="en-US" altLang="en-US" sz="2000" dirty="0">
                <a:solidFill>
                  <a:srgbClr val="000000"/>
                </a:solidFill>
              </a:rPr>
              <a:t>€</a:t>
            </a:r>
            <a:r>
              <a:rPr lang="en-US" altLang="en-US" sz="2000" i="1" dirty="0">
                <a:solidFill>
                  <a:srgbClr val="000000"/>
                </a:solidFill>
              </a:rPr>
              <a:t>5 billion</a:t>
            </a:r>
          </a:p>
          <a:p>
            <a:pPr lvl="1" eaLnBrk="1" hangingPunct="1">
              <a:spcBef>
                <a:spcPts val="700"/>
              </a:spcBef>
              <a:buClr>
                <a:srgbClr val="660000"/>
              </a:buClr>
            </a:pPr>
            <a:endParaRPr lang="en-US" altLang="en-US" sz="2400" dirty="0">
              <a:solidFill>
                <a:srgbClr val="000000"/>
              </a:solidFill>
            </a:endParaRP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2252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2846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4130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41BAD3C8-E864-4120-9C7D-454C280A47D8}" type="slidenum">
              <a:rPr lang="en-US" altLang="en-US" sz="1000">
                <a:solidFill>
                  <a:srgbClr val="000000"/>
                </a:solidFill>
              </a:rPr>
              <a:pPr algn="r" eaLnBrk="1" hangingPunct="1">
                <a:spcBef>
                  <a:spcPct val="0"/>
                </a:spcBef>
                <a:buClrTx/>
                <a:buFontTx/>
                <a:buNone/>
              </a:pPr>
              <a:t>105</a:t>
            </a:fld>
            <a:endParaRPr lang="en-US" altLang="en-US" sz="1000">
              <a:solidFill>
                <a:srgbClr val="000000"/>
              </a:solidFill>
            </a:endParaRPr>
          </a:p>
        </p:txBody>
      </p:sp>
      <p:sp>
        <p:nvSpPr>
          <p:cNvPr id="227331"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Triodos Bank in Netherlands</a:t>
            </a:r>
          </a:p>
        </p:txBody>
      </p:sp>
      <p:sp>
        <p:nvSpPr>
          <p:cNvPr id="63493" name="Text Box 3"/>
          <p:cNvSpPr txBox="1">
            <a:spLocks noChangeArrowheads="1"/>
          </p:cNvSpPr>
          <p:nvPr/>
        </p:nvSpPr>
        <p:spPr bwMode="auto">
          <a:xfrm>
            <a:off x="626535" y="1676400"/>
            <a:ext cx="5661376"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CEO Peter </a:t>
            </a:r>
            <a:r>
              <a:rPr lang="en-US" altLang="en-US" sz="2400" dirty="0" err="1">
                <a:solidFill>
                  <a:srgbClr val="000000"/>
                </a:solidFill>
              </a:rPr>
              <a:t>Blom</a:t>
            </a:r>
            <a:r>
              <a:rPr lang="en-US" altLang="en-US" sz="2400" dirty="0">
                <a:solidFill>
                  <a:srgbClr val="000000"/>
                </a:solidFill>
              </a:rPr>
              <a:t>:</a:t>
            </a:r>
          </a:p>
          <a:p>
            <a:pPr lvl="1" eaLnBrk="1" hangingPunct="1">
              <a:spcBef>
                <a:spcPts val="700"/>
              </a:spcBef>
              <a:buClr>
                <a:srgbClr val="EE9012"/>
              </a:buClr>
              <a:defRPr/>
            </a:pPr>
            <a:r>
              <a:rPr lang="en-US" altLang="en-US" sz="2000" dirty="0">
                <a:solidFill>
                  <a:srgbClr val="000000"/>
                </a:solidFill>
              </a:rPr>
              <a:t>His views are remarkably aligned with Islamic financial principles.</a:t>
            </a:r>
          </a:p>
          <a:p>
            <a:pPr lvl="2" eaLnBrk="1" hangingPunct="1">
              <a:spcBef>
                <a:spcPts val="700"/>
              </a:spcBef>
              <a:buClr>
                <a:srgbClr val="660000"/>
              </a:buClr>
              <a:defRPr/>
            </a:pPr>
            <a:r>
              <a:rPr lang="en-US" altLang="en-US" sz="1800" i="1" dirty="0">
                <a:solidFill>
                  <a:srgbClr val="000000"/>
                </a:solidFill>
              </a:rPr>
              <a:t>“If banks become the market, they crowd out the </a:t>
            </a:r>
            <a:r>
              <a:rPr lang="en-US" altLang="en-US" sz="1800" b="1" i="1" dirty="0">
                <a:solidFill>
                  <a:srgbClr val="000000"/>
                </a:solidFill>
              </a:rPr>
              <a:t>real economy </a:t>
            </a:r>
            <a:r>
              <a:rPr lang="en-US" altLang="en-US" sz="1800" i="1" dirty="0">
                <a:solidFill>
                  <a:srgbClr val="000000"/>
                </a:solidFill>
              </a:rPr>
              <a:t>because it becomes easier to </a:t>
            </a:r>
            <a:r>
              <a:rPr lang="en-US" altLang="en-US" sz="1800" b="1" i="1" dirty="0">
                <a:solidFill>
                  <a:srgbClr val="000000"/>
                </a:solidFill>
              </a:rPr>
              <a:t>make money with money </a:t>
            </a:r>
            <a:r>
              <a:rPr lang="en-US" altLang="en-US" sz="1800" i="1" dirty="0">
                <a:solidFill>
                  <a:srgbClr val="000000"/>
                </a:solidFill>
              </a:rPr>
              <a:t>than by producing things or delivering services.  Opportunistic investors like banks because they can </a:t>
            </a:r>
            <a:r>
              <a:rPr lang="en-US" altLang="en-US" sz="1800" b="1" i="1" dirty="0">
                <a:solidFill>
                  <a:srgbClr val="000000"/>
                </a:solidFill>
              </a:rPr>
              <a:t>privatize the profits and socialize the losses</a:t>
            </a:r>
            <a:r>
              <a:rPr lang="en-US" altLang="en-US" sz="1800" i="1" dirty="0">
                <a:solidFill>
                  <a:srgbClr val="000000"/>
                </a:solidFill>
              </a:rPr>
              <a:t>. That game has been over since 2008, and should be over.</a:t>
            </a:r>
          </a:p>
          <a:p>
            <a:pPr marL="469900" lvl="1" indent="0" eaLnBrk="1" hangingPunct="1">
              <a:spcBef>
                <a:spcPts val="700"/>
              </a:spcBef>
              <a:buClr>
                <a:srgbClr val="660000"/>
              </a:buClr>
              <a:buFontTx/>
              <a:buNone/>
              <a:defRPr/>
            </a:pPr>
            <a:endParaRPr lang="en-US" altLang="en-US" sz="2400" dirty="0">
              <a:solidFill>
                <a:srgbClr val="000000"/>
              </a:solidFill>
            </a:endParaRPr>
          </a:p>
          <a:p>
            <a:pPr lvl="2" eaLnBrk="1" hangingPunct="1">
              <a:spcBef>
                <a:spcPts val="500"/>
              </a:spcBef>
              <a:buClr>
                <a:srgbClr val="660000"/>
              </a:buClr>
              <a:buSzPct val="65000"/>
              <a:buFont typeface="Wingdings" panose="05000000000000000000" pitchFamily="2" charset="2"/>
              <a:buNone/>
              <a:defRPr/>
            </a:pPr>
            <a:endParaRPr lang="en-US" altLang="en-US" sz="2000" dirty="0">
              <a:solidFill>
                <a:srgbClr val="000000"/>
              </a:solidFill>
            </a:endParaRPr>
          </a:p>
        </p:txBody>
      </p:sp>
      <p:pic>
        <p:nvPicPr>
          <p:cNvPr id="2273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0556" y="2226733"/>
            <a:ext cx="19177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77828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FEEC9163-FBCF-40CD-B14C-93A196823652}" type="slidenum">
              <a:rPr lang="en-US" altLang="en-US" sz="1000">
                <a:solidFill>
                  <a:srgbClr val="000000"/>
                </a:solidFill>
              </a:rPr>
              <a:pPr algn="r" eaLnBrk="1" hangingPunct="1">
                <a:spcBef>
                  <a:spcPct val="0"/>
                </a:spcBef>
                <a:buClrTx/>
                <a:buFontTx/>
                <a:buNone/>
              </a:pPr>
              <a:t>106</a:t>
            </a:fld>
            <a:endParaRPr lang="en-US" altLang="en-US" sz="1000">
              <a:solidFill>
                <a:srgbClr val="000000"/>
              </a:solidFill>
            </a:endParaRPr>
          </a:p>
        </p:txBody>
      </p:sp>
      <p:sp>
        <p:nvSpPr>
          <p:cNvPr id="229379"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Triodos Bank in Netherlands</a:t>
            </a:r>
          </a:p>
        </p:txBody>
      </p:sp>
      <p:sp>
        <p:nvSpPr>
          <p:cNvPr id="229380" name="Text Box 3"/>
          <p:cNvSpPr txBox="1">
            <a:spLocks noChangeArrowheads="1"/>
          </p:cNvSpPr>
          <p:nvPr/>
        </p:nvSpPr>
        <p:spPr bwMode="auto">
          <a:xfrm>
            <a:off x="626535" y="1828800"/>
            <a:ext cx="5548487"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CEO Peter </a:t>
            </a:r>
            <a:r>
              <a:rPr lang="en-US" altLang="en-US" sz="2400" dirty="0" err="1">
                <a:solidFill>
                  <a:srgbClr val="000000"/>
                </a:solidFill>
              </a:rPr>
              <a:t>Blom</a:t>
            </a:r>
            <a:r>
              <a:rPr lang="en-US" altLang="en-US" sz="2400" dirty="0">
                <a:solidFill>
                  <a:srgbClr val="000000"/>
                </a:solidFill>
              </a:rPr>
              <a:t>:</a:t>
            </a:r>
          </a:p>
          <a:p>
            <a:pPr lvl="2" eaLnBrk="1" hangingPunct="1">
              <a:spcBef>
                <a:spcPts val="700"/>
              </a:spcBef>
              <a:buClr>
                <a:srgbClr val="660000"/>
              </a:buClr>
            </a:pPr>
            <a:r>
              <a:rPr lang="en-US" altLang="en-US" sz="1800" i="1" dirty="0">
                <a:solidFill>
                  <a:srgbClr val="000000"/>
                </a:solidFill>
              </a:rPr>
              <a:t>“Therefore, there has to be a new idea of what a bank is about…  Playing in the market, thinking you can </a:t>
            </a:r>
            <a:r>
              <a:rPr lang="en-US" altLang="en-US" sz="1800" b="1" i="1" dirty="0">
                <a:solidFill>
                  <a:srgbClr val="000000"/>
                </a:solidFill>
              </a:rPr>
              <a:t>make money with money </a:t>
            </a:r>
            <a:r>
              <a:rPr lang="en-US" altLang="en-US" sz="1800" i="1" dirty="0">
                <a:solidFill>
                  <a:srgbClr val="000000"/>
                </a:solidFill>
              </a:rPr>
              <a:t>and be very bright in using tricks, that’s not where you should gain your fulfillment.  I think we have to see that there can be fulfillment from things like making an entrepreneur successful, in a serving way….  What we have to prove is … that the </a:t>
            </a:r>
            <a:r>
              <a:rPr lang="en-US" altLang="en-US" sz="1800" b="1" i="1" dirty="0">
                <a:solidFill>
                  <a:srgbClr val="000000"/>
                </a:solidFill>
              </a:rPr>
              <a:t>real economy </a:t>
            </a:r>
            <a:r>
              <a:rPr lang="en-US" altLang="en-US" sz="1800" i="1" dirty="0">
                <a:solidFill>
                  <a:srgbClr val="000000"/>
                </a:solidFill>
              </a:rPr>
              <a:t>is as exciting as banking that plays with money in </a:t>
            </a:r>
            <a:r>
              <a:rPr lang="en-US" altLang="en-US" sz="1800" b="1" i="1" dirty="0">
                <a:solidFill>
                  <a:srgbClr val="000000"/>
                </a:solidFill>
              </a:rPr>
              <a:t>abstract markets</a:t>
            </a:r>
            <a:r>
              <a:rPr lang="en-US" altLang="en-US" sz="1800" i="1" dirty="0">
                <a:solidFill>
                  <a:srgbClr val="000000"/>
                </a:solidFill>
              </a:rPr>
              <a:t>.”</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2" name="Picture 2">
            <a:extLst>
              <a:ext uri="{FF2B5EF4-FFF2-40B4-BE49-F238E27FC236}">
                <a16:creationId xmlns:a16="http://schemas.microsoft.com/office/drawing/2014/main" id="{FBE2C2BC-E99D-948C-0578-046B28C83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0556" y="2226733"/>
            <a:ext cx="19177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348028"/>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D3F9A1E4-F79E-4CC7-B623-6BBEFD8140F8}" type="slidenum">
              <a:rPr lang="en-US" altLang="en-US" sz="1000">
                <a:solidFill>
                  <a:srgbClr val="000000"/>
                </a:solidFill>
              </a:rPr>
              <a:pPr algn="r" eaLnBrk="1" hangingPunct="1">
                <a:spcBef>
                  <a:spcPct val="0"/>
                </a:spcBef>
                <a:buClrTx/>
                <a:buFontTx/>
                <a:buNone/>
              </a:pPr>
              <a:t>107</a:t>
            </a:fld>
            <a:endParaRPr lang="en-US" altLang="en-US" sz="1000">
              <a:solidFill>
                <a:srgbClr val="000000"/>
              </a:solidFill>
            </a:endParaRPr>
          </a:p>
        </p:txBody>
      </p:sp>
      <p:sp>
        <p:nvSpPr>
          <p:cNvPr id="231427"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Triodos Bank in Netherlands</a:t>
            </a:r>
          </a:p>
        </p:txBody>
      </p:sp>
      <p:sp>
        <p:nvSpPr>
          <p:cNvPr id="231428"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Major initiatives</a:t>
            </a:r>
          </a:p>
          <a:p>
            <a:pPr lvl="1" eaLnBrk="1" hangingPunct="1">
              <a:spcBef>
                <a:spcPts val="700"/>
              </a:spcBef>
              <a:buClr>
                <a:srgbClr val="660000"/>
              </a:buClr>
            </a:pPr>
            <a:r>
              <a:rPr lang="en-US" altLang="en-US" sz="2000" dirty="0">
                <a:solidFill>
                  <a:srgbClr val="000000"/>
                </a:solidFill>
              </a:rPr>
              <a:t>Wind Energy Fund</a:t>
            </a:r>
          </a:p>
          <a:p>
            <a:pPr lvl="2" eaLnBrk="1" hangingPunct="1">
              <a:spcBef>
                <a:spcPts val="700"/>
              </a:spcBef>
              <a:buClr>
                <a:srgbClr val="660000"/>
              </a:buClr>
            </a:pPr>
            <a:r>
              <a:rPr lang="en-US" altLang="en-US" sz="2000" i="1" dirty="0">
                <a:solidFill>
                  <a:srgbClr val="000000"/>
                </a:solidFill>
              </a:rPr>
              <a:t>Inspired by depositors who were concerned about Chernobyl nuclear plant disaster in 1986.</a:t>
            </a:r>
          </a:p>
          <a:p>
            <a:pPr lvl="2" eaLnBrk="1" hangingPunct="1">
              <a:spcBef>
                <a:spcPts val="700"/>
              </a:spcBef>
              <a:buClr>
                <a:srgbClr val="660000"/>
              </a:buClr>
            </a:pPr>
            <a:r>
              <a:rPr lang="en-US" altLang="en-US" sz="2000" i="1" dirty="0">
                <a:solidFill>
                  <a:srgbClr val="000000"/>
                </a:solidFill>
              </a:rPr>
              <a:t>First bank in Europe to create an </a:t>
            </a:r>
            <a:br>
              <a:rPr lang="en-US" altLang="en-US" sz="2000" i="1" dirty="0">
                <a:solidFill>
                  <a:srgbClr val="000000"/>
                </a:solidFill>
              </a:rPr>
            </a:br>
            <a:r>
              <a:rPr lang="en-US" altLang="en-US" sz="2000" i="1" dirty="0">
                <a:solidFill>
                  <a:srgbClr val="000000"/>
                </a:solidFill>
              </a:rPr>
              <a:t>investment product focusing on </a:t>
            </a:r>
            <a:br>
              <a:rPr lang="en-US" altLang="en-US" sz="2000" i="1" dirty="0">
                <a:solidFill>
                  <a:srgbClr val="000000"/>
                </a:solidFill>
              </a:rPr>
            </a:br>
            <a:r>
              <a:rPr lang="en-US" altLang="en-US" sz="2000" i="1" dirty="0">
                <a:solidFill>
                  <a:srgbClr val="000000"/>
                </a:solidFill>
              </a:rPr>
              <a:t>clean energy.</a:t>
            </a:r>
          </a:p>
          <a:p>
            <a:pPr lvl="2" eaLnBrk="1" hangingPunct="1">
              <a:spcBef>
                <a:spcPts val="700"/>
              </a:spcBef>
              <a:buClr>
                <a:srgbClr val="660000"/>
              </a:buClr>
            </a:pPr>
            <a:r>
              <a:rPr lang="en-US" altLang="en-US" sz="2000" i="1" dirty="0">
                <a:solidFill>
                  <a:srgbClr val="000000"/>
                </a:solidFill>
              </a:rPr>
              <a:t>Financed a Danish windfarm with </a:t>
            </a:r>
            <a:br>
              <a:rPr lang="en-US" altLang="en-US" sz="2000" i="1" dirty="0">
                <a:solidFill>
                  <a:srgbClr val="000000"/>
                </a:solidFill>
              </a:rPr>
            </a:br>
            <a:r>
              <a:rPr lang="en-US" altLang="en-US" sz="2000" i="1" dirty="0">
                <a:solidFill>
                  <a:srgbClr val="000000"/>
                </a:solidFill>
              </a:rPr>
              <a:t>the help of other investors.</a:t>
            </a:r>
          </a:p>
          <a:p>
            <a:pPr lvl="2" eaLnBrk="1" hangingPunct="1">
              <a:spcBef>
                <a:spcPts val="700"/>
              </a:spcBef>
              <a:buClr>
                <a:srgbClr val="660000"/>
              </a:buClr>
            </a:pPr>
            <a:r>
              <a:rPr lang="en-US" altLang="en-US" sz="2000" i="1" dirty="0">
                <a:solidFill>
                  <a:srgbClr val="000000"/>
                </a:solidFill>
              </a:rPr>
              <a:t>Investments have grown to </a:t>
            </a:r>
            <a:br>
              <a:rPr lang="en-US" altLang="en-US" sz="2000" i="1" dirty="0">
                <a:solidFill>
                  <a:srgbClr val="000000"/>
                </a:solidFill>
              </a:rPr>
            </a:br>
            <a:r>
              <a:rPr lang="en-US" altLang="en-US" sz="2000" i="1" dirty="0">
                <a:solidFill>
                  <a:srgbClr val="000000"/>
                </a:solidFill>
              </a:rPr>
              <a:t>€ 6.8 billion.</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2314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6422" y="3623733"/>
            <a:ext cx="23717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722254"/>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FA48DDB1-11B3-4327-867D-637CAA43E53A}" type="slidenum">
              <a:rPr lang="en-US" altLang="en-US" sz="1000">
                <a:solidFill>
                  <a:srgbClr val="000000"/>
                </a:solidFill>
              </a:rPr>
              <a:pPr algn="r" eaLnBrk="1" hangingPunct="1">
                <a:spcBef>
                  <a:spcPct val="0"/>
                </a:spcBef>
                <a:buClrTx/>
                <a:buFontTx/>
                <a:buNone/>
              </a:pPr>
              <a:t>108</a:t>
            </a:fld>
            <a:endParaRPr lang="en-US" altLang="en-US" sz="1000">
              <a:solidFill>
                <a:srgbClr val="000000"/>
              </a:solidFill>
            </a:endParaRPr>
          </a:p>
        </p:txBody>
      </p:sp>
      <p:sp>
        <p:nvSpPr>
          <p:cNvPr id="233475"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Triodos Bank in Netherlands</a:t>
            </a:r>
          </a:p>
        </p:txBody>
      </p:sp>
      <p:sp>
        <p:nvSpPr>
          <p:cNvPr id="233476"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Major initiatives</a:t>
            </a:r>
          </a:p>
          <a:p>
            <a:pPr lvl="1" eaLnBrk="1" hangingPunct="1">
              <a:spcBef>
                <a:spcPts val="700"/>
              </a:spcBef>
              <a:buClr>
                <a:srgbClr val="660000"/>
              </a:buClr>
            </a:pPr>
            <a:r>
              <a:rPr lang="en-US" altLang="en-US" sz="2000" dirty="0">
                <a:solidFill>
                  <a:srgbClr val="000000"/>
                </a:solidFill>
              </a:rPr>
              <a:t>Microfinance Investment Funds</a:t>
            </a:r>
          </a:p>
          <a:p>
            <a:pPr lvl="2" eaLnBrk="1" hangingPunct="1">
              <a:spcBef>
                <a:spcPts val="700"/>
              </a:spcBef>
              <a:buClr>
                <a:srgbClr val="660000"/>
              </a:buClr>
            </a:pPr>
            <a:r>
              <a:rPr lang="en-US" altLang="en-US" sz="2000" i="1" dirty="0">
                <a:solidFill>
                  <a:srgbClr val="000000"/>
                </a:solidFill>
              </a:rPr>
              <a:t>First investment in microfinance was through a South African bank in 1994.</a:t>
            </a:r>
          </a:p>
          <a:p>
            <a:pPr lvl="2" eaLnBrk="1" hangingPunct="1">
              <a:spcBef>
                <a:spcPts val="700"/>
              </a:spcBef>
              <a:buClr>
                <a:srgbClr val="660000"/>
              </a:buClr>
            </a:pPr>
            <a:r>
              <a:rPr lang="en-US" altLang="en-US" sz="2000" i="1" dirty="0">
                <a:solidFill>
                  <a:srgbClr val="000000"/>
                </a:solidFill>
              </a:rPr>
              <a:t>Top management met </a:t>
            </a:r>
            <a:br>
              <a:rPr lang="en-US" altLang="en-US" sz="2000" i="1" dirty="0">
                <a:solidFill>
                  <a:srgbClr val="000000"/>
                </a:solidFill>
              </a:rPr>
            </a:br>
            <a:r>
              <a:rPr lang="en-US" altLang="en-US" sz="2000" i="1" dirty="0">
                <a:solidFill>
                  <a:srgbClr val="000000"/>
                </a:solidFill>
              </a:rPr>
              <a:t>with Muhammad Yunus </a:t>
            </a:r>
            <a:br>
              <a:rPr lang="en-US" altLang="en-US" sz="2000" i="1" dirty="0">
                <a:solidFill>
                  <a:srgbClr val="000000"/>
                </a:solidFill>
              </a:rPr>
            </a:br>
            <a:r>
              <a:rPr lang="en-US" altLang="en-US" sz="2000" i="1" dirty="0">
                <a:solidFill>
                  <a:srgbClr val="000000"/>
                </a:solidFill>
              </a:rPr>
              <a:t>of Grameen Bank in 1995.</a:t>
            </a:r>
          </a:p>
          <a:p>
            <a:pPr lvl="2" eaLnBrk="1" hangingPunct="1">
              <a:spcBef>
                <a:spcPts val="700"/>
              </a:spcBef>
              <a:buClr>
                <a:srgbClr val="660000"/>
              </a:buClr>
            </a:pPr>
            <a:r>
              <a:rPr lang="en-US" altLang="en-US" sz="2000" i="1" dirty="0">
                <a:solidFill>
                  <a:srgbClr val="000000"/>
                </a:solidFill>
              </a:rPr>
              <a:t>Created 2 private </a:t>
            </a:r>
            <a:br>
              <a:rPr lang="en-US" altLang="en-US" sz="2000" i="1" dirty="0">
                <a:solidFill>
                  <a:srgbClr val="000000"/>
                </a:solidFill>
              </a:rPr>
            </a:br>
            <a:r>
              <a:rPr lang="en-US" altLang="en-US" sz="2000" i="1" dirty="0">
                <a:solidFill>
                  <a:srgbClr val="000000"/>
                </a:solidFill>
              </a:rPr>
              <a:t>microfinance funds.</a:t>
            </a:r>
          </a:p>
          <a:p>
            <a:pPr lvl="2" eaLnBrk="1" hangingPunct="1">
              <a:spcBef>
                <a:spcPts val="700"/>
              </a:spcBef>
              <a:buClr>
                <a:srgbClr val="660000"/>
              </a:buClr>
            </a:pPr>
            <a:r>
              <a:rPr lang="en-US" altLang="en-US" sz="2000" i="1" dirty="0">
                <a:solidFill>
                  <a:srgbClr val="000000"/>
                </a:solidFill>
              </a:rPr>
              <a:t>Created public Fair Share </a:t>
            </a:r>
            <a:br>
              <a:rPr lang="en-US" altLang="en-US" sz="2000" i="1" dirty="0">
                <a:solidFill>
                  <a:srgbClr val="000000"/>
                </a:solidFill>
              </a:rPr>
            </a:br>
            <a:r>
              <a:rPr lang="en-US" altLang="en-US" sz="2000" i="1" dirty="0">
                <a:solidFill>
                  <a:srgbClr val="000000"/>
                </a:solidFill>
              </a:rPr>
              <a:t>Fund in 2002, </a:t>
            </a:r>
            <a:r>
              <a:rPr lang="en-US" altLang="en-US" sz="2000" i="1" dirty="0" err="1">
                <a:solidFill>
                  <a:srgbClr val="000000"/>
                </a:solidFill>
              </a:rPr>
              <a:t>Triodos</a:t>
            </a:r>
            <a:r>
              <a:rPr lang="en-US" altLang="en-US" sz="2000" i="1" dirty="0">
                <a:solidFill>
                  <a:srgbClr val="000000"/>
                </a:solidFill>
              </a:rPr>
              <a:t> </a:t>
            </a:r>
            <a:br>
              <a:rPr lang="en-US" altLang="en-US" sz="2000" i="1" dirty="0">
                <a:solidFill>
                  <a:srgbClr val="000000"/>
                </a:solidFill>
              </a:rPr>
            </a:br>
            <a:r>
              <a:rPr lang="en-US" altLang="en-US" sz="2000" i="1" dirty="0">
                <a:solidFill>
                  <a:srgbClr val="000000"/>
                </a:solidFill>
              </a:rPr>
              <a:t>Microfinance Fund in 2009.</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2334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3259667"/>
            <a:ext cx="3448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37986"/>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F290D0B6-5DE5-4BC8-AFB1-894CC7928A49}" type="slidenum">
              <a:rPr lang="en-US" altLang="en-US" sz="1000">
                <a:solidFill>
                  <a:srgbClr val="000000"/>
                </a:solidFill>
              </a:rPr>
              <a:pPr algn="r" eaLnBrk="1" hangingPunct="1">
                <a:spcBef>
                  <a:spcPct val="0"/>
                </a:spcBef>
                <a:buClrTx/>
                <a:buFontTx/>
                <a:buNone/>
              </a:pPr>
              <a:t>109</a:t>
            </a:fld>
            <a:endParaRPr lang="en-US" altLang="en-US" sz="1000">
              <a:solidFill>
                <a:srgbClr val="000000"/>
              </a:solidFill>
            </a:endParaRPr>
          </a:p>
        </p:txBody>
      </p:sp>
      <p:sp>
        <p:nvSpPr>
          <p:cNvPr id="23552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Triodos Bank in Netherlands</a:t>
            </a:r>
          </a:p>
        </p:txBody>
      </p:sp>
      <p:sp>
        <p:nvSpPr>
          <p:cNvPr id="23552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Major initiatives</a:t>
            </a:r>
          </a:p>
          <a:p>
            <a:pPr lvl="1" eaLnBrk="1" hangingPunct="1">
              <a:spcBef>
                <a:spcPts val="700"/>
              </a:spcBef>
              <a:buClr>
                <a:srgbClr val="660000"/>
              </a:buClr>
            </a:pPr>
            <a:r>
              <a:rPr lang="en-US" altLang="en-US" sz="2000" dirty="0">
                <a:solidFill>
                  <a:srgbClr val="000000"/>
                </a:solidFill>
              </a:rPr>
              <a:t>Fair Trade Fund</a:t>
            </a:r>
          </a:p>
          <a:p>
            <a:pPr lvl="2" eaLnBrk="1" hangingPunct="1">
              <a:spcBef>
                <a:spcPts val="700"/>
              </a:spcBef>
              <a:buClr>
                <a:srgbClr val="660000"/>
              </a:buClr>
            </a:pPr>
            <a:r>
              <a:rPr lang="en-US" altLang="en-US" sz="2000" i="1" dirty="0">
                <a:solidFill>
                  <a:srgbClr val="000000"/>
                </a:solidFill>
              </a:rPr>
              <a:t>Inspired by South American </a:t>
            </a:r>
            <a:br>
              <a:rPr lang="en-US" altLang="en-US" sz="2000" i="1" dirty="0">
                <a:solidFill>
                  <a:srgbClr val="000000"/>
                </a:solidFill>
              </a:rPr>
            </a:br>
            <a:r>
              <a:rPr lang="en-US" altLang="en-US" sz="2000" i="1" dirty="0">
                <a:solidFill>
                  <a:srgbClr val="000000"/>
                </a:solidFill>
              </a:rPr>
              <a:t>debt crisis of 1990s.</a:t>
            </a:r>
          </a:p>
          <a:p>
            <a:pPr lvl="2" eaLnBrk="1" hangingPunct="1">
              <a:spcBef>
                <a:spcPts val="700"/>
              </a:spcBef>
              <a:buClr>
                <a:srgbClr val="660000"/>
              </a:buClr>
            </a:pPr>
            <a:r>
              <a:rPr lang="en-US" altLang="en-US" sz="2000" i="1" dirty="0">
                <a:solidFill>
                  <a:srgbClr val="000000"/>
                </a:solidFill>
              </a:rPr>
              <a:t>Created 2008 to support </a:t>
            </a:r>
            <a:br>
              <a:rPr lang="en-US" altLang="en-US" sz="2000" i="1" dirty="0">
                <a:solidFill>
                  <a:srgbClr val="000000"/>
                </a:solidFill>
              </a:rPr>
            </a:br>
            <a:r>
              <a:rPr lang="en-US" altLang="en-US" sz="2000" i="1" dirty="0">
                <a:solidFill>
                  <a:srgbClr val="000000"/>
                </a:solidFill>
              </a:rPr>
              <a:t>producers too large for </a:t>
            </a:r>
            <a:br>
              <a:rPr lang="en-US" altLang="en-US" sz="2000" i="1" dirty="0">
                <a:solidFill>
                  <a:srgbClr val="000000"/>
                </a:solidFill>
              </a:rPr>
            </a:br>
            <a:r>
              <a:rPr lang="en-US" altLang="en-US" sz="2000" i="1" dirty="0">
                <a:solidFill>
                  <a:srgbClr val="000000"/>
                </a:solidFill>
              </a:rPr>
              <a:t>microfinance but too small </a:t>
            </a:r>
            <a:br>
              <a:rPr lang="en-US" altLang="en-US" sz="2000" i="1" dirty="0">
                <a:solidFill>
                  <a:srgbClr val="000000"/>
                </a:solidFill>
              </a:rPr>
            </a:br>
            <a:r>
              <a:rPr lang="en-US" altLang="en-US" sz="2000" i="1" dirty="0">
                <a:solidFill>
                  <a:srgbClr val="000000"/>
                </a:solidFill>
              </a:rPr>
              <a:t>for ordinary bank loans.</a:t>
            </a:r>
          </a:p>
          <a:p>
            <a:pPr lvl="2" eaLnBrk="1" hangingPunct="1">
              <a:spcBef>
                <a:spcPts val="700"/>
              </a:spcBef>
              <a:buClr>
                <a:srgbClr val="660000"/>
              </a:buClr>
            </a:pPr>
            <a:r>
              <a:rPr lang="en-US" altLang="en-US" sz="2000" i="1" dirty="0">
                <a:solidFill>
                  <a:srgbClr val="000000"/>
                </a:solidFill>
              </a:rPr>
              <a:t>Favors fair-trade and organic </a:t>
            </a:r>
            <a:br>
              <a:rPr lang="en-US" altLang="en-US" sz="2000" i="1" dirty="0">
                <a:solidFill>
                  <a:srgbClr val="000000"/>
                </a:solidFill>
              </a:rPr>
            </a:br>
            <a:r>
              <a:rPr lang="en-US" altLang="en-US" sz="2000" i="1" dirty="0">
                <a:solidFill>
                  <a:srgbClr val="000000"/>
                </a:solidFill>
              </a:rPr>
              <a:t>farming cooperatives</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2355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09800"/>
            <a:ext cx="3338513"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079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E36B53BB-287F-4AA6-AC4A-35B82AD6457E}" type="slidenum">
              <a:rPr lang="en-US" altLang="en-US" sz="1000">
                <a:solidFill>
                  <a:srgbClr val="000000"/>
                </a:solidFill>
              </a:rPr>
              <a:pPr algn="r" eaLnBrk="1" hangingPunct="1">
                <a:spcBef>
                  <a:spcPct val="0"/>
                </a:spcBef>
                <a:buClrTx/>
                <a:buFontTx/>
                <a:buNone/>
              </a:pPr>
              <a:t>11</a:t>
            </a:fld>
            <a:endParaRPr lang="en-US" altLang="en-US" sz="1000">
              <a:solidFill>
                <a:srgbClr val="000000"/>
              </a:solidFill>
            </a:endParaRPr>
          </a:p>
        </p:txBody>
      </p:sp>
      <p:sp>
        <p:nvSpPr>
          <p:cNvPr id="47107" name="Text Box 2"/>
          <p:cNvSpPr txBox="1">
            <a:spLocks noChangeArrowheads="1"/>
          </p:cNvSpPr>
          <p:nvPr/>
        </p:nvSpPr>
        <p:spPr bwMode="auto">
          <a:xfrm>
            <a:off x="682980" y="51082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Sustainability doughnut</a:t>
            </a:r>
          </a:p>
        </p:txBody>
      </p:sp>
      <p:sp>
        <p:nvSpPr>
          <p:cNvPr id="47108" name="Text Box 3"/>
          <p:cNvSpPr txBox="1">
            <a:spLocks noChangeArrowheads="1"/>
          </p:cNvSpPr>
          <p:nvPr/>
        </p:nvSpPr>
        <p:spPr bwMode="auto">
          <a:xfrm>
            <a:off x="682980" y="1806222"/>
            <a:ext cx="7924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Combines social and environmental sustainability measures.</a:t>
            </a:r>
          </a:p>
          <a:p>
            <a:pPr lvl="1" eaLnBrk="1" hangingPunct="1">
              <a:spcBef>
                <a:spcPts val="700"/>
              </a:spcBef>
              <a:buClr>
                <a:srgbClr val="EE9012"/>
              </a:buClr>
            </a:pPr>
            <a:r>
              <a:rPr lang="en-US" altLang="en-US" sz="2000" dirty="0">
                <a:solidFill>
                  <a:srgbClr val="000000"/>
                </a:solidFill>
              </a:rPr>
              <a:t>Bars in the doughnut hole represent failure to meet social needs.</a:t>
            </a:r>
          </a:p>
          <a:p>
            <a:pPr lvl="1" eaLnBrk="1" hangingPunct="1">
              <a:spcBef>
                <a:spcPts val="700"/>
              </a:spcBef>
              <a:buClr>
                <a:srgbClr val="EE9012"/>
              </a:buClr>
            </a:pPr>
            <a:r>
              <a:rPr lang="en-US" altLang="en-US" sz="2000" dirty="0">
                <a:solidFill>
                  <a:srgbClr val="000000"/>
                </a:solidFill>
              </a:rPr>
              <a:t>Bars beyond the doughnut represent unsustainable </a:t>
            </a:r>
            <a:br>
              <a:rPr lang="en-US" altLang="en-US" sz="2000" dirty="0">
                <a:solidFill>
                  <a:srgbClr val="000000"/>
                </a:solidFill>
              </a:rPr>
            </a:br>
            <a:r>
              <a:rPr lang="en-US" altLang="en-US" sz="2000" dirty="0">
                <a:solidFill>
                  <a:srgbClr val="000000"/>
                </a:solidFill>
              </a:rPr>
              <a:t>pressure on the environment.</a:t>
            </a:r>
          </a:p>
          <a:p>
            <a:pPr lvl="1" eaLnBrk="1" hangingPunct="1">
              <a:spcBef>
                <a:spcPts val="700"/>
              </a:spcBef>
              <a:buClr>
                <a:srgbClr val="EE9012"/>
              </a:buClr>
            </a:pPr>
            <a:r>
              <a:rPr lang="en-US" altLang="en-US" sz="2000" dirty="0">
                <a:solidFill>
                  <a:srgbClr val="000000"/>
                </a:solidFill>
              </a:rPr>
              <a:t>Goal is to stay within the doughnut.</a:t>
            </a:r>
          </a:p>
          <a:p>
            <a:pPr lvl="1" eaLnBrk="1" hangingPunct="1">
              <a:spcBef>
                <a:spcPts val="700"/>
              </a:spcBef>
              <a:buClr>
                <a:srgbClr val="EE9012"/>
              </a:buClr>
            </a:pPr>
            <a:endParaRPr lang="en-US" altLang="en-US" dirty="0">
              <a:solidFill>
                <a:srgbClr val="000000"/>
              </a:solidFill>
            </a:endParaRP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44942649-1418-468C-B8E5-065D5E706C53}" type="slidenum">
              <a:rPr lang="en-US" altLang="en-US" sz="1400" smtClean="0"/>
              <a:pPr>
                <a:spcBef>
                  <a:spcPct val="0"/>
                </a:spcBef>
                <a:buClrTx/>
                <a:buFontTx/>
                <a:buNone/>
              </a:pPr>
              <a:t>110</a:t>
            </a:fld>
            <a:endParaRPr lang="en-US" altLang="en-US" sz="1400"/>
          </a:p>
        </p:txBody>
      </p:sp>
      <p:sp>
        <p:nvSpPr>
          <p:cNvPr id="219140"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19141"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19142"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pic>
        <p:nvPicPr>
          <p:cNvPr id="219143" name="Picture 2" descr="http://www.karacters.com/cms/lib/uploads/vancity_bp_13.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101165" y="2148681"/>
            <a:ext cx="3276601"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4" name="Rectangle 1"/>
          <p:cNvSpPr>
            <a:spLocks noChangeArrowheads="1"/>
          </p:cNvSpPr>
          <p:nvPr/>
        </p:nvSpPr>
        <p:spPr bwMode="auto">
          <a:xfrm>
            <a:off x="2133600" y="1943100"/>
            <a:ext cx="3276600" cy="3771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9" name="Rectangle 3"/>
          <p:cNvSpPr txBox="1">
            <a:spLocks noChangeArrowheads="1"/>
          </p:cNvSpPr>
          <p:nvPr/>
        </p:nvSpPr>
        <p:spPr bwMode="auto">
          <a:xfrm>
            <a:off x="769056" y="18400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a:lstStyle>
          <a:p>
            <a:pPr eaLnBrk="1" hangingPunct="1">
              <a:buClr>
                <a:srgbClr val="EE9012"/>
              </a:buClr>
              <a:defRPr/>
            </a:pPr>
            <a:r>
              <a:rPr lang="en-US" altLang="en-US" sz="2400" kern="0" dirty="0">
                <a:latin typeface="Arial" panose="020B0604020202020204" pitchFamily="34" charset="0"/>
                <a:cs typeface="Arial" panose="020B0604020202020204" pitchFamily="34" charset="0"/>
              </a:rPr>
              <a:t>Vancouver City Savings </a:t>
            </a:r>
            <a:br>
              <a:rPr lang="en-US" altLang="en-US" sz="2400" kern="0" dirty="0">
                <a:latin typeface="Arial" panose="020B0604020202020204" pitchFamily="34" charset="0"/>
                <a:cs typeface="Arial" panose="020B0604020202020204" pitchFamily="34" charset="0"/>
              </a:rPr>
            </a:br>
            <a:r>
              <a:rPr lang="en-US" altLang="en-US" sz="2400" kern="0" dirty="0">
                <a:latin typeface="Arial" panose="020B0604020202020204" pitchFamily="34" charset="0"/>
                <a:cs typeface="Arial" panose="020B0604020202020204" pitchFamily="34" charset="0"/>
              </a:rPr>
              <a:t>Credit Union</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Started 1946 with $22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investment by founders.</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First community-wide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credit union in Canada.</a:t>
            </a:r>
          </a:p>
          <a:p>
            <a:pPr eaLnBrk="1" hangingPunct="1">
              <a:defRPr/>
            </a:pPr>
            <a:endParaRPr lang="en-US" altLang="en-US" kern="0" dirty="0"/>
          </a:p>
        </p:txBody>
      </p:sp>
      <p:sp>
        <p:nvSpPr>
          <p:cNvPr id="6" name="Text Box 2">
            <a:extLst>
              <a:ext uri="{FF2B5EF4-FFF2-40B4-BE49-F238E27FC236}">
                <a16:creationId xmlns:a16="http://schemas.microsoft.com/office/drawing/2014/main" id="{D33466D5-CA78-17AD-E991-952ECE3D6F56}"/>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err="1">
                <a:solidFill>
                  <a:srgbClr val="C00000"/>
                </a:solidFill>
              </a:rPr>
              <a:t>Vancity</a:t>
            </a:r>
            <a:r>
              <a:rPr lang="en-US" altLang="en-US" sz="3600" b="1" dirty="0">
                <a:solidFill>
                  <a:srgbClr val="C00000"/>
                </a:solidFill>
              </a:rPr>
              <a:t> in Canada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3F8429A-FF13-4A38-B0AF-191A2C226DA0}" type="slidenum">
              <a:rPr lang="en-US" altLang="en-US" sz="1400" smtClean="0"/>
              <a:pPr>
                <a:spcBef>
                  <a:spcPct val="0"/>
                </a:spcBef>
                <a:buClrTx/>
                <a:buFontTx/>
                <a:buNone/>
              </a:pPr>
              <a:t>111</a:t>
            </a:fld>
            <a:endParaRPr lang="en-US" altLang="en-US" sz="1400"/>
          </a:p>
        </p:txBody>
      </p:sp>
      <p:sp>
        <p:nvSpPr>
          <p:cNvPr id="220164"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0165"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0166"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0167" name="Rectangle 1"/>
          <p:cNvSpPr>
            <a:spLocks noChangeArrowheads="1"/>
          </p:cNvSpPr>
          <p:nvPr/>
        </p:nvSpPr>
        <p:spPr bwMode="auto">
          <a:xfrm>
            <a:off x="2133600" y="1943100"/>
            <a:ext cx="3276600" cy="3771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9" name="Rectangle 3"/>
          <p:cNvSpPr txBox="1">
            <a:spLocks noChangeArrowheads="1"/>
          </p:cNvSpPr>
          <p:nvPr/>
        </p:nvSpPr>
        <p:spPr bwMode="auto">
          <a:xfrm>
            <a:off x="606425" y="224155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a:lstStyle>
          <a:p>
            <a:pPr lvl="1" eaLnBrk="1" hangingPunct="1">
              <a:buClr>
                <a:srgbClr val="EE9012"/>
              </a:buClr>
              <a:defRPr/>
            </a:pPr>
            <a:r>
              <a:rPr lang="en-US" altLang="en-US" sz="2000" kern="0" dirty="0">
                <a:latin typeface="Arial" panose="020B0604020202020204" pitchFamily="34" charset="0"/>
                <a:cs typeface="Arial" panose="020B0604020202020204" pitchFamily="34" charset="0"/>
              </a:rPr>
              <a:t>Priority for community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investment.</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Today, Canada’s largest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community credit union.</a:t>
            </a:r>
          </a:p>
          <a:p>
            <a:pPr eaLnBrk="1" hangingPunct="1">
              <a:defRPr/>
            </a:pPr>
            <a:endParaRPr lang="en-US" altLang="en-US" kern="0" dirty="0"/>
          </a:p>
        </p:txBody>
      </p:sp>
      <p:pic>
        <p:nvPicPr>
          <p:cNvPr id="220169" name="Picture 2" descr="http://www.share.ca/files/Vancity_MGM_CMYK_300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088" y="2870994"/>
            <a:ext cx="4191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C71DC25F-78EA-9A6A-A93A-B72411CC2EE1}"/>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err="1">
                <a:solidFill>
                  <a:srgbClr val="C00000"/>
                </a:solidFill>
              </a:rPr>
              <a:t>Vancity</a:t>
            </a:r>
            <a:r>
              <a:rPr lang="en-US" altLang="en-US" sz="3600" b="1" dirty="0">
                <a:solidFill>
                  <a:srgbClr val="C00000"/>
                </a:solidFill>
              </a:rPr>
              <a:t> in Canada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180F8897-F549-4AE7-8DC7-00E77BD8D87C}" type="slidenum">
              <a:rPr lang="en-US" altLang="en-US" sz="1400" smtClean="0"/>
              <a:pPr>
                <a:spcBef>
                  <a:spcPct val="0"/>
                </a:spcBef>
                <a:buClrTx/>
                <a:buFontTx/>
                <a:buNone/>
              </a:pPr>
              <a:t>112</a:t>
            </a:fld>
            <a:endParaRPr lang="en-US" altLang="en-US" sz="1400"/>
          </a:p>
        </p:txBody>
      </p:sp>
      <p:sp>
        <p:nvSpPr>
          <p:cNvPr id="224260"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4261" name="AutoShape 8" descr="http://openclipart.org/people/ben/ben_Jigsaw_Puzzle.svg"/>
          <p:cNvSpPr>
            <a:spLocks noChangeAspect="1" noChangeArrowheads="1"/>
          </p:cNvSpPr>
          <p:nvPr/>
        </p:nvSpPr>
        <p:spPr bwMode="auto">
          <a:xfrm>
            <a:off x="301625" y="-12192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4262"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4263"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9" name="Rectangle 3"/>
          <p:cNvSpPr txBox="1">
            <a:spLocks noChangeArrowheads="1"/>
          </p:cNvSpPr>
          <p:nvPr/>
        </p:nvSpPr>
        <p:spPr bwMode="auto">
          <a:xfrm>
            <a:off x="64241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a:lstStyle>
          <a:p>
            <a:pPr eaLnBrk="1" hangingPunct="1">
              <a:buClr>
                <a:srgbClr val="EE9012"/>
              </a:buClr>
              <a:defRPr/>
            </a:pPr>
            <a:r>
              <a:rPr lang="en-US" altLang="en-US" sz="2400" kern="0" dirty="0">
                <a:latin typeface="Arial" panose="020B0604020202020204" pitchFamily="34" charset="0"/>
                <a:cs typeface="Arial" panose="020B0604020202020204" pitchFamily="34" charset="0"/>
              </a:rPr>
              <a:t>Recent awards</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One of Best Corporate Citizens in Canada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(Corporate Knights)</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One of Canada’s Top 100 Employers (12 times)</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One of Canada’s Greenest Employers (10 times)</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Highest Customer Service Award</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National Credit Union Innovation Award</a:t>
            </a:r>
          </a:p>
        </p:txBody>
      </p:sp>
      <p:sp>
        <p:nvSpPr>
          <p:cNvPr id="4" name="Text Box 2">
            <a:extLst>
              <a:ext uri="{FF2B5EF4-FFF2-40B4-BE49-F238E27FC236}">
                <a16:creationId xmlns:a16="http://schemas.microsoft.com/office/drawing/2014/main" id="{6A61CD4A-641B-4DAD-455E-86983D8B3A8F}"/>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err="1">
                <a:solidFill>
                  <a:srgbClr val="C00000"/>
                </a:solidFill>
              </a:rPr>
              <a:t>Vancity</a:t>
            </a:r>
            <a:r>
              <a:rPr lang="en-US" altLang="en-US" sz="3600" b="1" dirty="0">
                <a:solidFill>
                  <a:srgbClr val="C00000"/>
                </a:solidFill>
              </a:rPr>
              <a:t> in Canada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B0FF25B1-EF77-4F0F-B4D5-CCCB925E4522}" type="slidenum">
              <a:rPr lang="en-US" altLang="en-US" sz="1400" smtClean="0"/>
              <a:pPr>
                <a:spcBef>
                  <a:spcPct val="0"/>
                </a:spcBef>
                <a:buClrTx/>
                <a:buFontTx/>
                <a:buNone/>
              </a:pPr>
              <a:t>113</a:t>
            </a:fld>
            <a:endParaRPr lang="en-US" altLang="en-US" sz="1400"/>
          </a:p>
        </p:txBody>
      </p:sp>
      <p:sp>
        <p:nvSpPr>
          <p:cNvPr id="222212"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2213" name="AutoShape 8" descr="http://openclipart.org/people/ben/ben_Jigsaw_Puzzle.svg"/>
          <p:cNvSpPr>
            <a:spLocks noChangeAspect="1" noChangeArrowheads="1"/>
          </p:cNvSpPr>
          <p:nvPr/>
        </p:nvSpPr>
        <p:spPr bwMode="auto">
          <a:xfrm>
            <a:off x="301625" y="-12192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2214"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2215"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9" name="Rectangle 3"/>
          <p:cNvSpPr txBox="1">
            <a:spLocks noChangeArrowheads="1"/>
          </p:cNvSpPr>
          <p:nvPr/>
        </p:nvSpPr>
        <p:spPr bwMode="auto">
          <a:xfrm>
            <a:off x="642410" y="2286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a:lstStyle>
          <a:p>
            <a:pPr eaLnBrk="1" hangingPunct="1">
              <a:buClr>
                <a:srgbClr val="EE9012"/>
              </a:buClr>
              <a:defRPr/>
            </a:pPr>
            <a:r>
              <a:rPr lang="en-US" altLang="en-US" sz="2400" kern="0" dirty="0">
                <a:latin typeface="Arial" panose="020B0604020202020204" pitchFamily="34" charset="0"/>
                <a:cs typeface="Arial" panose="020B0604020202020204" pitchFamily="34" charset="0"/>
              </a:rPr>
              <a:t>Tamara </a:t>
            </a:r>
            <a:r>
              <a:rPr lang="en-US" altLang="en-US" sz="2400" kern="0" dirty="0" err="1">
                <a:latin typeface="Arial" panose="020B0604020202020204" pitchFamily="34" charset="0"/>
                <a:cs typeface="Arial" panose="020B0604020202020204" pitchFamily="34" charset="0"/>
              </a:rPr>
              <a:t>Vrooman</a:t>
            </a:r>
            <a:r>
              <a:rPr lang="en-US" altLang="en-US" sz="2400" kern="0" dirty="0">
                <a:latin typeface="Arial" panose="020B0604020202020204" pitchFamily="34" charset="0"/>
                <a:cs typeface="Arial" panose="020B0604020202020204" pitchFamily="34" charset="0"/>
              </a:rPr>
              <a:t>, CEO:</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“The public is calling for changes</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in the financial system in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response to the excesses and</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failures of recent years.”</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“People are hungry to hear about</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a banking system that … puts the </a:t>
            </a:r>
            <a:br>
              <a:rPr lang="en-US" altLang="en-US" sz="2000" kern="0" dirty="0">
                <a:latin typeface="Arial" panose="020B0604020202020204" pitchFamily="34" charset="0"/>
                <a:cs typeface="Arial" panose="020B0604020202020204" pitchFamily="34" charset="0"/>
              </a:rPr>
            </a:br>
            <a:r>
              <a:rPr lang="en-US" altLang="en-US" sz="2000" b="1" kern="0" dirty="0">
                <a:latin typeface="Arial" panose="020B0604020202020204" pitchFamily="34" charset="0"/>
                <a:cs typeface="Arial" panose="020B0604020202020204" pitchFamily="34" charset="0"/>
              </a:rPr>
              <a:t>needs of people and their communities</a:t>
            </a:r>
            <a:r>
              <a:rPr lang="en-US" altLang="en-US" sz="2000" kern="0" dirty="0">
                <a:latin typeface="Arial" panose="020B0604020202020204" pitchFamily="34" charset="0"/>
                <a:cs typeface="Arial" panose="020B0604020202020204" pitchFamily="34" charset="0"/>
              </a:rPr>
              <a:t> first.”</a:t>
            </a:r>
          </a:p>
        </p:txBody>
      </p:sp>
      <p:pic>
        <p:nvPicPr>
          <p:cNvPr id="222217" name="Picture 4" descr="http://i.ytimg.com/vi/6fcsN5WluYs/0.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9" r="28189"/>
          <a:stretch/>
        </p:blipFill>
        <p:spPr bwMode="auto">
          <a:xfrm>
            <a:off x="5546549" y="1260476"/>
            <a:ext cx="2731911"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BBE4A5CB-0BAC-8C9E-BEA0-A260E2A05374}"/>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err="1">
                <a:solidFill>
                  <a:srgbClr val="C00000"/>
                </a:solidFill>
              </a:rPr>
              <a:t>Vancity</a:t>
            </a:r>
            <a:r>
              <a:rPr lang="en-US" altLang="en-US" sz="3600" b="1" dirty="0">
                <a:solidFill>
                  <a:srgbClr val="C00000"/>
                </a:solidFill>
              </a:rPr>
              <a:t> in Canada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9A1C6C83-898E-4E97-A79F-FE967D4A12FF}" type="slidenum">
              <a:rPr lang="en-US" altLang="en-US" sz="1400" smtClean="0"/>
              <a:pPr>
                <a:spcBef>
                  <a:spcPct val="0"/>
                </a:spcBef>
                <a:buClrTx/>
                <a:buFontTx/>
                <a:buNone/>
              </a:pPr>
              <a:t>114</a:t>
            </a:fld>
            <a:endParaRPr lang="en-US" altLang="en-US" sz="1400"/>
          </a:p>
        </p:txBody>
      </p:sp>
      <p:sp>
        <p:nvSpPr>
          <p:cNvPr id="223236"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3237" name="AutoShape 8" descr="http://openclipart.org/people/ben/ben_Jigsaw_Puzzle.svg"/>
          <p:cNvSpPr>
            <a:spLocks noChangeAspect="1" noChangeArrowheads="1"/>
          </p:cNvSpPr>
          <p:nvPr/>
        </p:nvSpPr>
        <p:spPr bwMode="auto">
          <a:xfrm>
            <a:off x="301625" y="-12192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3238"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223239"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endParaRPr lang="en-US" altLang="en-US" sz="2400"/>
          </a:p>
        </p:txBody>
      </p:sp>
      <p:sp>
        <p:nvSpPr>
          <p:cNvPr id="9" name="Rectangle 3"/>
          <p:cNvSpPr txBox="1">
            <a:spLocks noChangeArrowheads="1"/>
          </p:cNvSpPr>
          <p:nvPr/>
        </p:nvSpPr>
        <p:spPr bwMode="auto">
          <a:xfrm>
            <a:off x="473075" y="2362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a:lstStyle>
          <a:p>
            <a:pPr lvl="1" eaLnBrk="1" hangingPunct="1">
              <a:buClr>
                <a:srgbClr val="EE9012"/>
              </a:buClr>
              <a:defRPr/>
            </a:pPr>
            <a:r>
              <a:rPr lang="en-US" altLang="en-US" sz="2000" kern="0" dirty="0">
                <a:latin typeface="Arial" panose="020B0604020202020204" pitchFamily="34" charset="0"/>
                <a:cs typeface="Arial" panose="020B0604020202020204" pitchFamily="34" charset="0"/>
              </a:rPr>
              <a:t>“Sustainable banks allocate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almost twice as much of their </a:t>
            </a:r>
            <a:br>
              <a:rPr lang="en-US" altLang="en-US" sz="20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balance sheet to lending to the </a:t>
            </a:r>
            <a:br>
              <a:rPr lang="en-US" altLang="en-US" sz="2000" kern="0" dirty="0">
                <a:latin typeface="Arial" panose="020B0604020202020204" pitchFamily="34" charset="0"/>
                <a:cs typeface="Arial" panose="020B0604020202020204" pitchFamily="34" charset="0"/>
              </a:rPr>
            </a:br>
            <a:r>
              <a:rPr lang="en-US" altLang="en-US" sz="2000" b="1" kern="0" dirty="0">
                <a:latin typeface="Arial" panose="020B0604020202020204" pitchFamily="34" charset="0"/>
                <a:cs typeface="Arial" panose="020B0604020202020204" pitchFamily="34" charset="0"/>
              </a:rPr>
              <a:t>real economy </a:t>
            </a:r>
            <a:r>
              <a:rPr lang="en-US" altLang="en-US" sz="2000" kern="0" dirty="0">
                <a:latin typeface="Arial" panose="020B0604020202020204" pitchFamily="34" charset="0"/>
                <a:cs typeface="Arial" panose="020B0604020202020204" pitchFamily="34" charset="0"/>
              </a:rPr>
              <a:t>than the GSIFIs.”</a:t>
            </a:r>
          </a:p>
          <a:p>
            <a:pPr lvl="2" eaLnBrk="1" hangingPunct="1">
              <a:buClr>
                <a:srgbClr val="EE9012"/>
              </a:buClr>
              <a:defRPr/>
            </a:pPr>
            <a:r>
              <a:rPr lang="en-US" altLang="en-US" sz="2000" i="1" kern="0" dirty="0">
                <a:latin typeface="Arial" panose="020B0604020202020204" pitchFamily="34" charset="0"/>
                <a:cs typeface="Arial" panose="020B0604020202020204" pitchFamily="34" charset="0"/>
              </a:rPr>
              <a:t>GSIFIs = 28 Global Systemically </a:t>
            </a:r>
            <a:br>
              <a:rPr lang="en-US" altLang="en-US" sz="2000" i="1" kern="0" dirty="0">
                <a:latin typeface="Arial" panose="020B0604020202020204" pitchFamily="34" charset="0"/>
                <a:cs typeface="Arial" panose="020B0604020202020204" pitchFamily="34" charset="0"/>
              </a:rPr>
            </a:br>
            <a:r>
              <a:rPr lang="en-US" altLang="en-US" sz="2000" i="1" kern="0" dirty="0">
                <a:latin typeface="Arial" panose="020B0604020202020204" pitchFamily="34" charset="0"/>
                <a:cs typeface="Arial" panose="020B0604020202020204" pitchFamily="34" charset="0"/>
              </a:rPr>
              <a:t>Important Financial Institutions </a:t>
            </a:r>
            <a:br>
              <a:rPr lang="en-US" altLang="en-US" sz="2000" i="1" kern="0" dirty="0">
                <a:latin typeface="Arial" panose="020B0604020202020204" pitchFamily="34" charset="0"/>
                <a:cs typeface="Arial" panose="020B0604020202020204" pitchFamily="34" charset="0"/>
              </a:rPr>
            </a:br>
            <a:r>
              <a:rPr lang="en-US" altLang="en-US" sz="2000" i="1" kern="0" dirty="0">
                <a:latin typeface="Arial" panose="020B0604020202020204" pitchFamily="34" charset="0"/>
                <a:cs typeface="Arial" panose="020B0604020202020204" pitchFamily="34" charset="0"/>
              </a:rPr>
              <a:t>(i.e., too big to fail).</a:t>
            </a:r>
          </a:p>
          <a:p>
            <a:pPr lvl="1" eaLnBrk="1" hangingPunct="1">
              <a:buClr>
                <a:srgbClr val="EE9012"/>
              </a:buClr>
              <a:defRPr/>
            </a:pPr>
            <a:r>
              <a:rPr lang="en-US" altLang="en-US" sz="2000" kern="0" dirty="0">
                <a:latin typeface="Arial" panose="020B0604020202020204" pitchFamily="34" charset="0"/>
                <a:cs typeface="Arial" panose="020B0604020202020204" pitchFamily="34" charset="0"/>
              </a:rPr>
              <a:t>Sustainable banks have “better quality capital, better returns on assets and equal returns on equity…and higher levels of growth.”</a:t>
            </a:r>
          </a:p>
          <a:p>
            <a:pPr lvl="1" eaLnBrk="1" hangingPunct="1">
              <a:buClr>
                <a:srgbClr val="EE9012"/>
              </a:buClr>
              <a:defRPr/>
            </a:pPr>
            <a:endParaRPr lang="en-US" altLang="en-US" kern="0" dirty="0"/>
          </a:p>
        </p:txBody>
      </p:sp>
      <p:pic>
        <p:nvPicPr>
          <p:cNvPr id="2" name="Picture 4" descr="http://i.ytimg.com/vi/6fcsN5WluYs/0.jpg">
            <a:extLst>
              <a:ext uri="{FF2B5EF4-FFF2-40B4-BE49-F238E27FC236}">
                <a16:creationId xmlns:a16="http://schemas.microsoft.com/office/drawing/2014/main" id="{42D828DA-BA9E-8AC6-E0F6-05559F8AF3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69" r="28189"/>
          <a:stretch/>
        </p:blipFill>
        <p:spPr bwMode="auto">
          <a:xfrm>
            <a:off x="5546549" y="1260476"/>
            <a:ext cx="2731911"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FD683542-6CA0-83ED-2EE4-1A1375F59B0F}"/>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err="1">
                <a:solidFill>
                  <a:srgbClr val="C00000"/>
                </a:solidFill>
              </a:rPr>
              <a:t>Vancity</a:t>
            </a:r>
            <a:r>
              <a:rPr lang="en-US" altLang="en-US" sz="3600" b="1" dirty="0">
                <a:solidFill>
                  <a:srgbClr val="C00000"/>
                </a:solidFill>
              </a:rPr>
              <a:t> in Canada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628650" y="1825625"/>
            <a:ext cx="7572670" cy="4351338"/>
          </a:xfrm>
        </p:spPr>
        <p:txBody>
          <a:bodyPr>
            <a:normAutofit/>
          </a:bodyPr>
          <a:lstStyle/>
          <a:p>
            <a:pPr>
              <a:buFont typeface="Arial" panose="020B0604020202020204" pitchFamily="34" charset="0"/>
              <a:buChar char="•"/>
            </a:pPr>
            <a:r>
              <a:rPr lang="en-US" sz="1600" dirty="0"/>
              <a:t>Website with links to 45 sustainability resources: </a:t>
            </a:r>
            <a:r>
              <a:rPr lang="en-US" sz="1600" i="1" dirty="0">
                <a:hlinkClick r:id="rId2"/>
              </a:rPr>
              <a:t>Sustainability Resources.</a:t>
            </a:r>
            <a:endParaRPr lang="en-US" sz="1600" i="1" dirty="0"/>
          </a:p>
          <a:p>
            <a:pPr>
              <a:buFont typeface="Arial" panose="020B0604020202020204" pitchFamily="34" charset="0"/>
              <a:buChar char="•"/>
            </a:pPr>
            <a:r>
              <a:rPr lang="en-US" sz="1600" dirty="0"/>
              <a:t>Suzanne </a:t>
            </a:r>
            <a:r>
              <a:rPr lang="en-US" sz="1600" dirty="0" err="1"/>
              <a:t>Farver</a:t>
            </a:r>
            <a:r>
              <a:rPr lang="en-US" sz="1600" dirty="0"/>
              <a:t>, </a:t>
            </a:r>
            <a:r>
              <a:rPr lang="en-US" sz="1600" i="1" dirty="0"/>
              <a:t>Mainstreaming Corporate Sustainability: Using Proven Tools to Promote Business Success,</a:t>
            </a:r>
            <a:r>
              <a:rPr lang="en-US" sz="1600" dirty="0"/>
              <a:t> 2nd ed., J. Ross Publishing (2019).</a:t>
            </a:r>
          </a:p>
          <a:p>
            <a:pPr>
              <a:buFont typeface="Arial" panose="020B0604020202020204" pitchFamily="34" charset="0"/>
              <a:buChar char="•"/>
            </a:pPr>
            <a:r>
              <a:rPr lang="en-US" sz="1600" dirty="0"/>
              <a:t>Peter McAteer, </a:t>
            </a:r>
            <a:r>
              <a:rPr lang="en-US" sz="1600" i="1" dirty="0"/>
              <a:t>Sustainability Is the New Advantage: Leadership, Change and the Future of Business</a:t>
            </a:r>
            <a:r>
              <a:rPr lang="en-US" sz="1600" dirty="0"/>
              <a:t>, Anthem Press (2019).</a:t>
            </a:r>
          </a:p>
          <a:p>
            <a:pPr>
              <a:buFont typeface="Arial" panose="020B0604020202020204" pitchFamily="34" charset="0"/>
              <a:buChar char="•"/>
            </a:pPr>
            <a:r>
              <a:rPr lang="en-US" sz="1600" dirty="0"/>
              <a:t>Terry </a:t>
            </a:r>
            <a:r>
              <a:rPr lang="en-US" sz="1600" dirty="0" err="1"/>
              <a:t>Yosie</a:t>
            </a:r>
            <a:r>
              <a:rPr lang="en-US" sz="1600" dirty="0"/>
              <a:t>, "</a:t>
            </a:r>
            <a:r>
              <a:rPr lang="en-US" sz="1600" dirty="0">
                <a:hlinkClick r:id="rId3"/>
              </a:rPr>
              <a:t>Moving the circular economy from concept to business strategy and operations</a:t>
            </a:r>
            <a:r>
              <a:rPr lang="en-US" sz="1600" dirty="0">
                <a:effectLst/>
                <a:hlinkClick r:id="rId3"/>
              </a:rPr>
              <a:t> Links to an external site.</a:t>
            </a:r>
            <a:r>
              <a:rPr lang="en-US" sz="1600" dirty="0"/>
              <a:t>," </a:t>
            </a:r>
            <a:r>
              <a:rPr lang="en-US" sz="1600" i="1" dirty="0"/>
              <a:t>The Conference Board</a:t>
            </a:r>
            <a:r>
              <a:rPr lang="en-US" sz="1600" dirty="0"/>
              <a:t> (2017).</a:t>
            </a:r>
          </a:p>
          <a:p>
            <a:pPr>
              <a:buFont typeface="Arial" panose="020B0604020202020204" pitchFamily="34" charset="0"/>
              <a:buChar char="•"/>
            </a:pPr>
            <a:r>
              <a:rPr lang="en-US" sz="1600" dirty="0"/>
              <a:t>J. N. Hooker and T. W. Kim, "Ethical implications of the 4</a:t>
            </a:r>
            <a:r>
              <a:rPr lang="en-US" sz="1600" baseline="30000" dirty="0"/>
              <a:t>th</a:t>
            </a:r>
            <a:r>
              <a:rPr lang="en-US" sz="1600" dirty="0"/>
              <a:t> Industrial Revolution for business and society," in D. </a:t>
            </a:r>
            <a:r>
              <a:rPr lang="en-US" sz="1600" dirty="0" err="1"/>
              <a:t>Wasileski</a:t>
            </a:r>
            <a:r>
              <a:rPr lang="en-US" sz="1600" dirty="0"/>
              <a:t> and J. Weber, Business and Society 360, v. 3: Business Ethics, Emerald (2019) 35-63.</a:t>
            </a:r>
          </a:p>
          <a:p>
            <a:pPr>
              <a:buFont typeface="Arial" panose="020B0604020202020204" pitchFamily="34" charset="0"/>
              <a:buChar char="•"/>
            </a:pPr>
            <a:r>
              <a:rPr lang="en-US" sz="1600" dirty="0"/>
              <a:t>T. A. Myers and E. </a:t>
            </a:r>
            <a:r>
              <a:rPr lang="en-US" sz="1600" dirty="0" err="1"/>
              <a:t>Hassanzadeh</a:t>
            </a:r>
            <a:r>
              <a:rPr lang="en-US" sz="1600" dirty="0"/>
              <a:t>, </a:t>
            </a:r>
            <a:r>
              <a:rPr lang="en-US" sz="1600" i="1" dirty="0">
                <a:hlinkClick r:id="rId4"/>
              </a:rPr>
              <a:t>Interconnections Between Islamic Finance and Sustainable Finance</a:t>
            </a:r>
            <a:r>
              <a:rPr lang="en-US" sz="1600" dirty="0">
                <a:effectLst/>
                <a:hlinkClick r:id="rId4"/>
              </a:rPr>
              <a:t> Links to an external site.</a:t>
            </a:r>
            <a:r>
              <a:rPr lang="en-US" sz="1600" dirty="0"/>
              <a:t>, IISD Report, International Institute for Sustainable Development (2013)</a:t>
            </a:r>
          </a:p>
          <a:p>
            <a:pPr marL="0" indent="0">
              <a:buNone/>
            </a:pPr>
            <a:r>
              <a:rPr lang="en-US" sz="1600" dirty="0"/>
              <a:t>(continued next slide).</a:t>
            </a:r>
          </a:p>
        </p:txBody>
      </p:sp>
      <p:sp>
        <p:nvSpPr>
          <p:cNvPr id="583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FBC7112-AFBD-476C-A6CF-740949E881C0}" type="slidenum">
              <a:rPr lang="en-US" altLang="en-US" sz="1400" smtClean="0"/>
              <a:pPr>
                <a:spcBef>
                  <a:spcPct val="0"/>
                </a:spcBef>
                <a:buClrTx/>
                <a:buFontTx/>
                <a:buNone/>
              </a:pPr>
              <a:t>115</a:t>
            </a:fld>
            <a:endParaRPr lang="en-US" altLang="en-US" sz="1400"/>
          </a:p>
        </p:txBody>
      </p:sp>
      <p:sp>
        <p:nvSpPr>
          <p:cNvPr id="58373"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4" name="AutoShape 10" descr="http://openclipart.org/people/ben/ben_Jigsaw_Puzzle.svg"/>
          <p:cNvSpPr>
            <a:spLocks noChangeAspect="1" noChangeArrowheads="1"/>
          </p:cNvSpPr>
          <p:nvPr/>
        </p:nvSpPr>
        <p:spPr bwMode="auto">
          <a:xfrm>
            <a:off x="454025" y="-10668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5"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6"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7" name="AutoShape 2" descr="Image result for nutshell"/>
          <p:cNvSpPr>
            <a:spLocks noChangeAspect="1" noChangeArrowheads="1"/>
          </p:cNvSpPr>
          <p:nvPr/>
        </p:nvSpPr>
        <p:spPr bwMode="auto">
          <a:xfrm>
            <a:off x="176213" y="-182563"/>
            <a:ext cx="2125662"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4" name="Text Box 2">
            <a:extLst>
              <a:ext uri="{FF2B5EF4-FFF2-40B4-BE49-F238E27FC236}">
                <a16:creationId xmlns:a16="http://schemas.microsoft.com/office/drawing/2014/main" id="{952F4F12-60C9-F334-0708-3EDE722226E2}"/>
              </a:ext>
            </a:extLst>
          </p:cNvPr>
          <p:cNvSpPr txBox="1">
            <a:spLocks noChangeArrowheads="1"/>
          </p:cNvSpPr>
          <p:nvPr/>
        </p:nvSpPr>
        <p:spPr bwMode="auto">
          <a:xfrm>
            <a:off x="834280" y="20581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r>
              <a:rPr lang="en-US" altLang="en-US" sz="3600" b="1" dirty="0">
                <a:solidFill>
                  <a:srgbClr val="A81315"/>
                </a:solidFill>
                <a:cs typeface="Arial" panose="020B0604020202020204" pitchFamily="34" charset="0"/>
              </a:rPr>
              <a:t>Further reading</a:t>
            </a:r>
          </a:p>
        </p:txBody>
      </p:sp>
    </p:spTree>
    <p:extLst>
      <p:ext uri="{BB962C8B-B14F-4D97-AF65-F5344CB8AC3E}">
        <p14:creationId xmlns:p14="http://schemas.microsoft.com/office/powerpoint/2010/main" val="17984925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628650" y="1825625"/>
            <a:ext cx="7572670" cy="4351338"/>
          </a:xfrm>
        </p:spPr>
        <p:txBody>
          <a:bodyPr>
            <a:normAutofit/>
          </a:bodyPr>
          <a:lstStyle/>
          <a:p>
            <a:pPr>
              <a:buFont typeface="Arial" panose="020B0604020202020204" pitchFamily="34" charset="0"/>
              <a:buChar char="•"/>
            </a:pPr>
            <a:r>
              <a:rPr lang="en-US" sz="1600" dirty="0"/>
              <a:t>Kate Raworth, </a:t>
            </a:r>
            <a:r>
              <a:rPr lang="en-US" sz="1600" i="1" dirty="0"/>
              <a:t>Doughnut Economics: Seven Ways to Think Like a 21st-Century Economist</a:t>
            </a:r>
            <a:r>
              <a:rPr lang="en-US" sz="1600" dirty="0"/>
              <a:t>, Chelsea Green Publishing, 2017.</a:t>
            </a:r>
          </a:p>
          <a:p>
            <a:pPr>
              <a:buFont typeface="Arial" panose="020B0604020202020204" pitchFamily="34" charset="0"/>
              <a:buChar char="•"/>
            </a:pPr>
            <a:r>
              <a:rPr lang="en-US" sz="1600" dirty="0"/>
              <a:t>Website: </a:t>
            </a:r>
            <a:r>
              <a:rPr lang="en-US" sz="1600" i="1" dirty="0">
                <a:hlinkClick r:id="rId2"/>
              </a:rPr>
              <a:t>Sustainable Enterprises</a:t>
            </a:r>
            <a:r>
              <a:rPr lang="en-US" sz="1600" dirty="0"/>
              <a:t>, International </a:t>
            </a:r>
            <a:r>
              <a:rPr lang="en-US" sz="1600" dirty="0" err="1"/>
              <a:t>Labour</a:t>
            </a:r>
            <a:r>
              <a:rPr lang="en-US" sz="1600" dirty="0"/>
              <a:t> Organization.</a:t>
            </a:r>
          </a:p>
          <a:p>
            <a:pPr>
              <a:buFont typeface="Arial" panose="020B0604020202020204" pitchFamily="34" charset="0"/>
              <a:buChar char="•"/>
            </a:pPr>
            <a:r>
              <a:rPr lang="en-US" sz="1600" dirty="0"/>
              <a:t>Video/audio: "</a:t>
            </a:r>
            <a:r>
              <a:rPr lang="en-US" sz="1600" dirty="0">
                <a:hlinkClick r:id="rId3"/>
              </a:rPr>
              <a:t>Businesses for people and planet</a:t>
            </a:r>
            <a:r>
              <a:rPr lang="en-US" sz="1600" dirty="0"/>
              <a:t>," International </a:t>
            </a:r>
            <a:r>
              <a:rPr lang="en-US" sz="1600" dirty="0" err="1"/>
              <a:t>Labour</a:t>
            </a:r>
            <a:r>
              <a:rPr lang="en-US" sz="1600" dirty="0"/>
              <a:t> Organization.</a:t>
            </a:r>
          </a:p>
          <a:p>
            <a:pPr>
              <a:buFont typeface="Arial" panose="020B0604020202020204" pitchFamily="34" charset="0"/>
              <a:buChar char="•"/>
            </a:pPr>
            <a:r>
              <a:rPr lang="en-US" sz="1600" dirty="0"/>
              <a:t>Adeel Malik, </a:t>
            </a:r>
            <a:r>
              <a:rPr lang="en-US" sz="1600" i="1" dirty="0"/>
              <a:t>Islamic Finance: A Very Short Introduction</a:t>
            </a:r>
            <a:r>
              <a:rPr lang="en-US" sz="1600" dirty="0"/>
              <a:t>, Oxford University Press (2020).</a:t>
            </a:r>
          </a:p>
          <a:p>
            <a:pPr>
              <a:buFont typeface="Arial" panose="020B0604020202020204" pitchFamily="34" charset="0"/>
              <a:buChar char="•"/>
            </a:pPr>
            <a:r>
              <a:rPr lang="en-US" sz="1600" dirty="0"/>
              <a:t>Mohd </a:t>
            </a:r>
            <a:r>
              <a:rPr lang="en-US" sz="1600" dirty="0" err="1"/>
              <a:t>Ma'Sum</a:t>
            </a:r>
            <a:r>
              <a:rPr lang="en-US" sz="1600" dirty="0"/>
              <a:t> </a:t>
            </a:r>
            <a:r>
              <a:rPr lang="en-US" sz="1600" dirty="0" err="1"/>
              <a:t>Billah</a:t>
            </a:r>
            <a:r>
              <a:rPr lang="en-US" sz="1600" dirty="0"/>
              <a:t>, </a:t>
            </a:r>
            <a:r>
              <a:rPr lang="en-US" sz="1600" i="1" dirty="0"/>
              <a:t>Modern Islamic Investment Management Principles and Practices</a:t>
            </a:r>
            <a:r>
              <a:rPr lang="en-US" sz="1600" dirty="0"/>
              <a:t>, Palgrave Macmillan (2019).</a:t>
            </a:r>
          </a:p>
        </p:txBody>
      </p:sp>
      <p:sp>
        <p:nvSpPr>
          <p:cNvPr id="583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FBC7112-AFBD-476C-A6CF-740949E881C0}" type="slidenum">
              <a:rPr lang="en-US" altLang="en-US" sz="1400" smtClean="0"/>
              <a:pPr>
                <a:spcBef>
                  <a:spcPct val="0"/>
                </a:spcBef>
                <a:buClrTx/>
                <a:buFontTx/>
                <a:buNone/>
              </a:pPr>
              <a:t>116</a:t>
            </a:fld>
            <a:endParaRPr lang="en-US" altLang="en-US" sz="1400"/>
          </a:p>
        </p:txBody>
      </p:sp>
      <p:sp>
        <p:nvSpPr>
          <p:cNvPr id="58373" name="AutoShape 6" descr="http://openclipart.org/people/ben/ben_Jigsaw_Puzzle.svg"/>
          <p:cNvSpPr>
            <a:spLocks noChangeAspect="1" noChangeArrowheads="1"/>
          </p:cNvSpPr>
          <p:nvPr/>
        </p:nvSpPr>
        <p:spPr bwMode="auto">
          <a:xfrm>
            <a:off x="149225" y="-13716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4" name="AutoShape 10" descr="http://openclipart.org/people/ben/ben_Jigsaw_Puzzle.svg"/>
          <p:cNvSpPr>
            <a:spLocks noChangeAspect="1" noChangeArrowheads="1"/>
          </p:cNvSpPr>
          <p:nvPr/>
        </p:nvSpPr>
        <p:spPr bwMode="auto">
          <a:xfrm>
            <a:off x="454025" y="-10668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5" name="AutoShape 12" descr="http://openclipart.org/people/ben/ben_Jigsaw_Puzzle.svg"/>
          <p:cNvSpPr>
            <a:spLocks noChangeAspect="1" noChangeArrowheads="1"/>
          </p:cNvSpPr>
          <p:nvPr/>
        </p:nvSpPr>
        <p:spPr bwMode="auto">
          <a:xfrm>
            <a:off x="606425" y="-9144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6" name="AutoShape 14" descr="http://openclipart.org/people/ben/ben_Jigsaw_Puzzle.svg"/>
          <p:cNvSpPr>
            <a:spLocks noChangeAspect="1" noChangeArrowheads="1"/>
          </p:cNvSpPr>
          <p:nvPr/>
        </p:nvSpPr>
        <p:spPr bwMode="auto">
          <a:xfrm>
            <a:off x="758825" y="-762000"/>
            <a:ext cx="4210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58377" name="AutoShape 2" descr="Image result for nutshell"/>
          <p:cNvSpPr>
            <a:spLocks noChangeAspect="1" noChangeArrowheads="1"/>
          </p:cNvSpPr>
          <p:nvPr/>
        </p:nvSpPr>
        <p:spPr bwMode="auto">
          <a:xfrm>
            <a:off x="176213" y="-182563"/>
            <a:ext cx="2125662"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endParaRPr lang="en-US" altLang="en-US" sz="2400"/>
          </a:p>
        </p:txBody>
      </p:sp>
      <p:sp>
        <p:nvSpPr>
          <p:cNvPr id="4" name="Text Box 2">
            <a:extLst>
              <a:ext uri="{FF2B5EF4-FFF2-40B4-BE49-F238E27FC236}">
                <a16:creationId xmlns:a16="http://schemas.microsoft.com/office/drawing/2014/main" id="{952F4F12-60C9-F334-0708-3EDE722226E2}"/>
              </a:ext>
            </a:extLst>
          </p:cNvPr>
          <p:cNvSpPr txBox="1">
            <a:spLocks noChangeArrowheads="1"/>
          </p:cNvSpPr>
          <p:nvPr/>
        </p:nvSpPr>
        <p:spPr bwMode="auto">
          <a:xfrm>
            <a:off x="834280" y="20581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r>
              <a:rPr lang="en-US" altLang="en-US" sz="3600" b="1" dirty="0">
                <a:solidFill>
                  <a:srgbClr val="A81315"/>
                </a:solidFill>
                <a:cs typeface="Arial" panose="020B0604020202020204" pitchFamily="34" charset="0"/>
              </a:rPr>
              <a:t>Further reading</a:t>
            </a:r>
          </a:p>
        </p:txBody>
      </p:sp>
    </p:spTree>
    <p:extLst>
      <p:ext uri="{BB962C8B-B14F-4D97-AF65-F5344CB8AC3E}">
        <p14:creationId xmlns:p14="http://schemas.microsoft.com/office/powerpoint/2010/main" val="2430019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4A4DF761-CD22-47BF-9168-A32009E0D35B}" type="slidenum">
              <a:rPr lang="en-US" altLang="en-US" sz="1000">
                <a:solidFill>
                  <a:srgbClr val="000000"/>
                </a:solidFill>
              </a:rPr>
              <a:pPr algn="r" eaLnBrk="1" hangingPunct="1">
                <a:spcBef>
                  <a:spcPct val="0"/>
                </a:spcBef>
                <a:buClrTx/>
                <a:buFontTx/>
                <a:buNone/>
              </a:pPr>
              <a:t>12</a:t>
            </a:fld>
            <a:endParaRPr lang="en-US" altLang="en-US" sz="1000">
              <a:solidFill>
                <a:srgbClr val="000000"/>
              </a:solidFill>
            </a:endParaRPr>
          </a:p>
        </p:txBody>
      </p:sp>
      <p:sp>
        <p:nvSpPr>
          <p:cNvPr id="49155" name="Text Box 3"/>
          <p:cNvSpPr txBox="1">
            <a:spLocks noChangeArrowheads="1"/>
          </p:cNvSpPr>
          <p:nvPr/>
        </p:nvSpPr>
        <p:spPr bwMode="auto">
          <a:xfrm>
            <a:off x="457200" y="1828800"/>
            <a:ext cx="7924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a:solidFill>
                  <a:srgbClr val="000000"/>
                </a:solidFill>
              </a:rPr>
              <a:t>How to measure it?</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938" y="66675"/>
            <a:ext cx="764222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193F5935-41A7-4614-A7B9-AA9F17980F86}" type="slidenum">
              <a:rPr lang="en-US" altLang="en-US" sz="1000">
                <a:solidFill>
                  <a:srgbClr val="000000"/>
                </a:solidFill>
              </a:rPr>
              <a:pPr algn="r" eaLnBrk="1" hangingPunct="1">
                <a:spcBef>
                  <a:spcPct val="0"/>
                </a:spcBef>
                <a:buClrTx/>
                <a:buFontTx/>
                <a:buNone/>
              </a:pPr>
              <a:t>13</a:t>
            </a:fld>
            <a:endParaRPr lang="en-US" altLang="en-US" sz="1000">
              <a:solidFill>
                <a:srgbClr val="000000"/>
              </a:solidFill>
            </a:endParaRPr>
          </a:p>
        </p:txBody>
      </p:sp>
      <p:sp>
        <p:nvSpPr>
          <p:cNvPr id="51203"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51204" name="Text Box 3"/>
          <p:cNvSpPr txBox="1">
            <a:spLocks noChangeArrowheads="1"/>
          </p:cNvSpPr>
          <p:nvPr/>
        </p:nvSpPr>
        <p:spPr bwMode="auto">
          <a:xfrm>
            <a:off x="606780" y="22860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What is it?</a:t>
            </a:r>
          </a:p>
          <a:p>
            <a:pPr lvl="1" eaLnBrk="1" hangingPunct="1">
              <a:spcBef>
                <a:spcPts val="700"/>
              </a:spcBef>
              <a:buClr>
                <a:srgbClr val="EE9012"/>
              </a:buClr>
            </a:pPr>
            <a:r>
              <a:rPr lang="en-US" altLang="en-US" sz="2000" dirty="0">
                <a:solidFill>
                  <a:srgbClr val="000000"/>
                </a:solidFill>
              </a:rPr>
              <a:t>Greenwashing = spending more time and energy claiming to be green than being green.</a:t>
            </a:r>
          </a:p>
        </p:txBody>
      </p:sp>
      <p:pic>
        <p:nvPicPr>
          <p:cNvPr id="512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67665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6E8FC53-EEA8-48B1-8CD9-F095985179BE}" type="slidenum">
              <a:rPr lang="en-US" altLang="en-US" sz="1000">
                <a:solidFill>
                  <a:srgbClr val="000000"/>
                </a:solidFill>
              </a:rPr>
              <a:pPr algn="r" eaLnBrk="1" hangingPunct="1">
                <a:spcBef>
                  <a:spcPct val="0"/>
                </a:spcBef>
                <a:buClrTx/>
                <a:buFontTx/>
                <a:buNone/>
              </a:pPr>
              <a:t>14</a:t>
            </a:fld>
            <a:endParaRPr lang="en-US" altLang="en-US" sz="1000">
              <a:solidFill>
                <a:srgbClr val="000000"/>
              </a:solidFill>
            </a:endParaRPr>
          </a:p>
        </p:txBody>
      </p:sp>
      <p:sp>
        <p:nvSpPr>
          <p:cNvPr id="53251"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53252" name="Text Box 3"/>
          <p:cNvSpPr txBox="1">
            <a:spLocks noChangeArrowheads="1"/>
          </p:cNvSpPr>
          <p:nvPr/>
        </p:nvSpPr>
        <p:spPr bwMode="auto">
          <a:xfrm>
            <a:off x="64347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Why does it exist?</a:t>
            </a:r>
          </a:p>
          <a:p>
            <a:pPr lvl="1" eaLnBrk="1" hangingPunct="1">
              <a:spcBef>
                <a:spcPts val="700"/>
              </a:spcBef>
              <a:buClr>
                <a:srgbClr val="EE9012"/>
              </a:buClr>
            </a:pPr>
            <a:r>
              <a:rPr lang="en-US" altLang="en-US" sz="2000" dirty="0">
                <a:solidFill>
                  <a:srgbClr val="000000"/>
                </a:solidFill>
              </a:rPr>
              <a:t>It’s often cheaper and easier to </a:t>
            </a:r>
            <a:r>
              <a:rPr lang="en-US" altLang="en-US" sz="2000" b="1" dirty="0">
                <a:solidFill>
                  <a:srgbClr val="000000"/>
                </a:solidFill>
              </a:rPr>
              <a:t>appear green</a:t>
            </a:r>
            <a:br>
              <a:rPr lang="en-US" altLang="en-US" sz="2000" b="1" dirty="0">
                <a:solidFill>
                  <a:srgbClr val="000000"/>
                </a:solidFill>
              </a:rPr>
            </a:br>
            <a:r>
              <a:rPr lang="en-US" altLang="en-US" sz="2000" dirty="0">
                <a:solidFill>
                  <a:srgbClr val="000000"/>
                </a:solidFill>
              </a:rPr>
              <a:t>than to </a:t>
            </a:r>
            <a:r>
              <a:rPr lang="en-US" altLang="en-US" sz="2000" b="1" dirty="0">
                <a:solidFill>
                  <a:srgbClr val="000000"/>
                </a:solidFill>
              </a:rPr>
              <a:t>be green.</a:t>
            </a:r>
          </a:p>
          <a:p>
            <a:pPr lvl="2" eaLnBrk="1" hangingPunct="1">
              <a:spcBef>
                <a:spcPts val="700"/>
              </a:spcBef>
              <a:buClr>
                <a:srgbClr val="EE9012"/>
              </a:buClr>
            </a:pPr>
            <a:r>
              <a:rPr lang="en-US" altLang="en-US" sz="2000" i="1" dirty="0">
                <a:solidFill>
                  <a:srgbClr val="000000"/>
                </a:solidFill>
              </a:rPr>
              <a:t>  Public relations</a:t>
            </a:r>
            <a:br>
              <a:rPr lang="en-US" altLang="en-US" sz="2000" i="1" dirty="0">
                <a:solidFill>
                  <a:srgbClr val="000000"/>
                </a:solidFill>
              </a:rPr>
            </a:br>
            <a:r>
              <a:rPr lang="en-US" altLang="en-US" sz="2000" i="1" dirty="0">
                <a:solidFill>
                  <a:srgbClr val="000000"/>
                </a:solidFill>
              </a:rPr>
              <a:t>experts can </a:t>
            </a:r>
            <a:br>
              <a:rPr lang="en-US" altLang="en-US" sz="2000" i="1" dirty="0">
                <a:solidFill>
                  <a:srgbClr val="000000"/>
                </a:solidFill>
              </a:rPr>
            </a:br>
            <a:r>
              <a:rPr lang="en-US" altLang="en-US" sz="2000" i="1" dirty="0">
                <a:solidFill>
                  <a:srgbClr val="000000"/>
                </a:solidFill>
              </a:rPr>
              <a:t>manufacture an</a:t>
            </a:r>
            <a:br>
              <a:rPr lang="en-US" altLang="en-US" sz="2000" i="1" dirty="0">
                <a:solidFill>
                  <a:srgbClr val="000000"/>
                </a:solidFill>
              </a:rPr>
            </a:br>
            <a:r>
              <a:rPr lang="en-US" altLang="en-US" sz="2000" i="1" dirty="0">
                <a:solidFill>
                  <a:srgbClr val="000000"/>
                </a:solidFill>
              </a:rPr>
              <a:t>apparent concern</a:t>
            </a:r>
            <a:br>
              <a:rPr lang="en-US" altLang="en-US" sz="2000" i="1" dirty="0">
                <a:solidFill>
                  <a:srgbClr val="000000"/>
                </a:solidFill>
              </a:rPr>
            </a:br>
            <a:r>
              <a:rPr lang="en-US" altLang="en-US" sz="2000" i="1" dirty="0">
                <a:solidFill>
                  <a:srgbClr val="000000"/>
                </a:solidFill>
              </a:rPr>
              <a:t>for the environment.</a:t>
            </a:r>
            <a:endParaRPr lang="en-US" altLang="en-US" sz="2000" dirty="0">
              <a:solidFill>
                <a:srgbClr val="000000"/>
              </a:solidFill>
            </a:endParaRPr>
          </a:p>
        </p:txBody>
      </p:sp>
      <p:pic>
        <p:nvPicPr>
          <p:cNvPr id="532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0"/>
            <a:ext cx="46482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C575018A-70E3-4689-B6D0-F0080C37BB69}" type="slidenum">
              <a:rPr lang="en-US" altLang="en-US" sz="1000">
                <a:solidFill>
                  <a:srgbClr val="000000"/>
                </a:solidFill>
              </a:rPr>
              <a:pPr algn="r" eaLnBrk="1" hangingPunct="1">
                <a:spcBef>
                  <a:spcPct val="0"/>
                </a:spcBef>
                <a:buClrTx/>
                <a:buFontTx/>
                <a:buNone/>
              </a:pPr>
              <a:t>15</a:t>
            </a:fld>
            <a:endParaRPr lang="en-US" altLang="en-US" sz="1000">
              <a:solidFill>
                <a:srgbClr val="000000"/>
              </a:solidFill>
            </a:endParaRPr>
          </a:p>
        </p:txBody>
      </p:sp>
      <p:sp>
        <p:nvSpPr>
          <p:cNvPr id="61444" name="Text Box 3"/>
          <p:cNvSpPr txBox="1">
            <a:spLocks noChangeArrowheads="1"/>
          </p:cNvSpPr>
          <p:nvPr/>
        </p:nvSpPr>
        <p:spPr bwMode="auto">
          <a:xfrm>
            <a:off x="643469" y="1793875"/>
            <a:ext cx="8664576"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Sophisticated greenwashing – </a:t>
            </a:r>
            <a:r>
              <a:rPr lang="en-US" altLang="en-US" sz="2400" b="1" dirty="0">
                <a:solidFill>
                  <a:srgbClr val="000000"/>
                </a:solidFill>
              </a:rPr>
              <a:t>plastics recycling</a:t>
            </a:r>
            <a:r>
              <a:rPr lang="en-US" altLang="en-US" sz="2400" dirty="0">
                <a:solidFill>
                  <a:srgbClr val="000000"/>
                </a:solidFill>
              </a:rPr>
              <a:t> </a:t>
            </a:r>
          </a:p>
          <a:p>
            <a:pPr lvl="1" eaLnBrk="1" hangingPunct="1">
              <a:spcBef>
                <a:spcPts val="700"/>
              </a:spcBef>
              <a:buClr>
                <a:srgbClr val="EE9012"/>
              </a:buClr>
            </a:pPr>
            <a:r>
              <a:rPr lang="en-US" altLang="en-US" sz="2000" dirty="0">
                <a:solidFill>
                  <a:srgbClr val="000000"/>
                </a:solidFill>
              </a:rPr>
              <a:t>Major issue since 1970s: </a:t>
            </a:r>
            <a:r>
              <a:rPr lang="en-US" altLang="en-US" sz="2000" b="1" dirty="0">
                <a:solidFill>
                  <a:srgbClr val="000000"/>
                </a:solidFill>
              </a:rPr>
              <a:t>plastics in the environment</a:t>
            </a:r>
            <a:r>
              <a:rPr lang="en-US" altLang="en-US" sz="2000" dirty="0">
                <a:solidFill>
                  <a:srgbClr val="000000"/>
                </a:solidFill>
              </a:rPr>
              <a:t>.</a:t>
            </a:r>
          </a:p>
          <a:p>
            <a:pPr lvl="2" eaLnBrk="1" hangingPunct="1">
              <a:spcBef>
                <a:spcPts val="700"/>
              </a:spcBef>
              <a:buClr>
                <a:srgbClr val="EE9012"/>
              </a:buClr>
            </a:pPr>
            <a:r>
              <a:rPr lang="en-US" altLang="en-US" sz="2000" i="1" dirty="0">
                <a:solidFill>
                  <a:srgbClr val="000000"/>
                </a:solidFill>
              </a:rPr>
              <a:t> Yet problem keeps getting </a:t>
            </a:r>
            <a:r>
              <a:rPr lang="en-US" altLang="en-US" sz="2000" b="1" i="1" dirty="0">
                <a:solidFill>
                  <a:srgbClr val="000000"/>
                </a:solidFill>
              </a:rPr>
              <a:t>worse</a:t>
            </a:r>
            <a:r>
              <a:rPr lang="en-US" altLang="en-US" sz="2000" dirty="0">
                <a:solidFill>
                  <a:srgbClr val="000000"/>
                </a:solidFill>
              </a:rPr>
              <a:t>.</a:t>
            </a:r>
          </a:p>
          <a:p>
            <a:pPr lvl="2" eaLnBrk="1" hangingPunct="1">
              <a:spcBef>
                <a:spcPts val="700"/>
              </a:spcBef>
              <a:buClr>
                <a:srgbClr val="EE9012"/>
              </a:buClr>
            </a:pPr>
            <a:r>
              <a:rPr lang="en-US" altLang="en-US" sz="2000" i="1" dirty="0">
                <a:solidFill>
                  <a:srgbClr val="000000"/>
                </a:solidFill>
              </a:rPr>
              <a:t> Oceans will</a:t>
            </a:r>
            <a:br>
              <a:rPr lang="en-US" altLang="en-US" sz="2000" i="1" dirty="0">
                <a:solidFill>
                  <a:srgbClr val="000000"/>
                </a:solidFill>
              </a:rPr>
            </a:br>
            <a:r>
              <a:rPr lang="en-US" altLang="en-US" sz="2000" i="1" dirty="0">
                <a:solidFill>
                  <a:srgbClr val="000000"/>
                </a:solidFill>
              </a:rPr>
              <a:t>contain more</a:t>
            </a:r>
            <a:br>
              <a:rPr lang="en-US" altLang="en-US" sz="2000" i="1" dirty="0">
                <a:solidFill>
                  <a:srgbClr val="000000"/>
                </a:solidFill>
              </a:rPr>
            </a:br>
            <a:r>
              <a:rPr lang="en-US" altLang="en-US" sz="2000" i="1" dirty="0">
                <a:solidFill>
                  <a:srgbClr val="000000"/>
                </a:solidFill>
              </a:rPr>
              <a:t>plastic than fish</a:t>
            </a:r>
            <a:br>
              <a:rPr lang="en-US" altLang="en-US" sz="2000" i="1" dirty="0">
                <a:solidFill>
                  <a:srgbClr val="000000"/>
                </a:solidFill>
              </a:rPr>
            </a:br>
            <a:r>
              <a:rPr lang="en-US" altLang="en-US" sz="2000" i="1" dirty="0">
                <a:solidFill>
                  <a:srgbClr val="000000"/>
                </a:solidFill>
              </a:rPr>
              <a:t>by 2050 (WEF).</a:t>
            </a:r>
          </a:p>
          <a:p>
            <a:pPr lvl="2" eaLnBrk="1" hangingPunct="1">
              <a:spcBef>
                <a:spcPts val="700"/>
              </a:spcBef>
              <a:buClr>
                <a:srgbClr val="EE9012"/>
              </a:buClr>
            </a:pPr>
            <a:r>
              <a:rPr lang="en-US" altLang="en-US" sz="2000" i="1" dirty="0">
                <a:solidFill>
                  <a:srgbClr val="000000"/>
                </a:solidFill>
              </a:rPr>
              <a:t> Plastic micro-</a:t>
            </a:r>
            <a:br>
              <a:rPr lang="en-US" altLang="en-US" sz="2000" i="1" dirty="0">
                <a:solidFill>
                  <a:srgbClr val="000000"/>
                </a:solidFill>
              </a:rPr>
            </a:br>
            <a:r>
              <a:rPr lang="en-US" altLang="en-US" sz="2000" i="1" dirty="0">
                <a:solidFill>
                  <a:srgbClr val="000000"/>
                </a:solidFill>
              </a:rPr>
              <a:t>particles</a:t>
            </a:r>
            <a:br>
              <a:rPr lang="en-US" altLang="en-US" sz="2000" i="1" dirty="0">
                <a:solidFill>
                  <a:srgbClr val="000000"/>
                </a:solidFill>
              </a:rPr>
            </a:br>
            <a:r>
              <a:rPr lang="en-US" altLang="en-US" sz="2000" i="1" dirty="0">
                <a:solidFill>
                  <a:srgbClr val="000000"/>
                </a:solidFill>
              </a:rPr>
              <a:t>everywhere.</a:t>
            </a:r>
            <a:endParaRPr lang="en-US" altLang="en-US" sz="2000" dirty="0">
              <a:solidFill>
                <a:srgbClr val="000000"/>
              </a:solidFill>
            </a:endParaRPr>
          </a:p>
          <a:p>
            <a:pPr lvl="1" eaLnBrk="1" hangingPunct="1">
              <a:spcBef>
                <a:spcPts val="700"/>
              </a:spcBef>
              <a:buClr>
                <a:srgbClr val="EE9012"/>
              </a:buClr>
            </a:pPr>
            <a:endParaRPr lang="en-US" altLang="en-US" dirty="0">
              <a:solidFill>
                <a:srgbClr val="000000"/>
              </a:solidFill>
            </a:endParaRPr>
          </a:p>
        </p:txBody>
      </p:sp>
      <p:pic>
        <p:nvPicPr>
          <p:cNvPr id="614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248025"/>
            <a:ext cx="533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990600" y="5699125"/>
            <a:ext cx="2590800" cy="584775"/>
          </a:xfrm>
          <a:prstGeom prst="rect">
            <a:avLst/>
          </a:prstGeom>
          <a:noFill/>
        </p:spPr>
        <p:txBody>
          <a:bodyPr>
            <a:spAutoFit/>
          </a:bodyPr>
          <a:lstStyle/>
          <a:p>
            <a:pPr algn="r">
              <a:defRPr/>
            </a:pPr>
            <a:r>
              <a:rPr lang="en-US" sz="1600" dirty="0">
                <a:solidFill>
                  <a:schemeClr val="tx1"/>
                </a:solidFill>
                <a:latin typeface="Arial" panose="020B0604020202020204" pitchFamily="34" charset="0"/>
                <a:cs typeface="Arial" panose="020B0604020202020204" pitchFamily="34" charset="0"/>
              </a:rPr>
              <a:t>Part of Great Pacific Garbage Patch</a:t>
            </a:r>
            <a:endParaRPr lang="en-US" sz="1600" b="1" dirty="0">
              <a:solidFill>
                <a:schemeClr val="tx1"/>
              </a:solidFill>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a:off x="705558"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9D45A81A-F919-417D-ADDA-4D018C92B73F}" type="slidenum">
              <a:rPr lang="en-US" altLang="en-US" sz="1000">
                <a:solidFill>
                  <a:srgbClr val="000000"/>
                </a:solidFill>
              </a:rPr>
              <a:pPr algn="r" eaLnBrk="1" hangingPunct="1">
                <a:spcBef>
                  <a:spcPct val="0"/>
                </a:spcBef>
                <a:buClrTx/>
                <a:buFontTx/>
                <a:buNone/>
              </a:pPr>
              <a:t>16</a:t>
            </a:fld>
            <a:endParaRPr lang="en-US" altLang="en-US" sz="1000">
              <a:solidFill>
                <a:srgbClr val="000000"/>
              </a:solidFill>
            </a:endParaRPr>
          </a:p>
        </p:txBody>
      </p:sp>
      <p:sp>
        <p:nvSpPr>
          <p:cNvPr id="63491" name="Text Box 2"/>
          <p:cNvSpPr txBox="1">
            <a:spLocks noChangeArrowheads="1"/>
          </p:cNvSpPr>
          <p:nvPr/>
        </p:nvSpPr>
        <p:spPr bwMode="auto">
          <a:xfrm>
            <a:off x="621245" y="460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49156" name="Text Box 3"/>
          <p:cNvSpPr txBox="1">
            <a:spLocks noChangeArrowheads="1"/>
          </p:cNvSpPr>
          <p:nvPr/>
        </p:nvSpPr>
        <p:spPr bwMode="auto">
          <a:xfrm>
            <a:off x="643470" y="1828800"/>
            <a:ext cx="8001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Industry “solution”– </a:t>
            </a:r>
            <a:r>
              <a:rPr lang="en-US" altLang="en-US" sz="2400" b="1" dirty="0">
                <a:solidFill>
                  <a:srgbClr val="000000"/>
                </a:solidFill>
              </a:rPr>
              <a:t>plastics recycling</a:t>
            </a:r>
            <a:r>
              <a:rPr lang="en-US" altLang="en-US" sz="2400" dirty="0">
                <a:solidFill>
                  <a:srgbClr val="000000"/>
                </a:solidFill>
              </a:rPr>
              <a:t> </a:t>
            </a:r>
          </a:p>
          <a:p>
            <a:pPr lvl="1" eaLnBrk="1" hangingPunct="1">
              <a:spcBef>
                <a:spcPts val="700"/>
              </a:spcBef>
              <a:buClr>
                <a:srgbClr val="EE9012"/>
              </a:buClr>
              <a:defRPr/>
            </a:pPr>
            <a:r>
              <a:rPr lang="en-US" altLang="en-US" sz="2000" dirty="0">
                <a:solidFill>
                  <a:srgbClr val="000000"/>
                </a:solidFill>
              </a:rPr>
              <a:t>It is the </a:t>
            </a:r>
            <a:r>
              <a:rPr lang="en-US" altLang="en-US" sz="2000" b="1" dirty="0">
                <a:solidFill>
                  <a:srgbClr val="000000"/>
                </a:solidFill>
              </a:rPr>
              <a:t>consumer’s </a:t>
            </a:r>
            <a:r>
              <a:rPr lang="en-US" altLang="en-US" sz="2000" dirty="0">
                <a:solidFill>
                  <a:srgbClr val="000000"/>
                </a:solidFill>
              </a:rPr>
              <a:t>responsibility to reduce plastics.</a:t>
            </a:r>
          </a:p>
          <a:p>
            <a:pPr lvl="2" eaLnBrk="1" hangingPunct="1">
              <a:spcBef>
                <a:spcPts val="700"/>
              </a:spcBef>
              <a:buClr>
                <a:srgbClr val="EE9012"/>
              </a:buClr>
              <a:defRPr/>
            </a:pPr>
            <a:r>
              <a:rPr lang="en-US" altLang="en-US" sz="2000" i="1" dirty="0">
                <a:solidFill>
                  <a:srgbClr val="000000"/>
                </a:solidFill>
              </a:rPr>
              <a:t> Recycling </a:t>
            </a:r>
            <a:r>
              <a:rPr lang="en-US" altLang="en-US" sz="2000" b="1" i="1" dirty="0">
                <a:solidFill>
                  <a:srgbClr val="000000"/>
                </a:solidFill>
              </a:rPr>
              <a:t>logo </a:t>
            </a:r>
            <a:r>
              <a:rPr lang="en-US" altLang="en-US" sz="2000" i="1" dirty="0">
                <a:solidFill>
                  <a:srgbClr val="000000"/>
                </a:solidFill>
              </a:rPr>
              <a:t>creates impression that </a:t>
            </a:r>
            <a:br>
              <a:rPr lang="en-US" altLang="en-US" sz="2000" i="1" dirty="0">
                <a:solidFill>
                  <a:srgbClr val="000000"/>
                </a:solidFill>
              </a:rPr>
            </a:br>
            <a:r>
              <a:rPr lang="en-US" altLang="en-US" sz="2000" i="1" dirty="0">
                <a:solidFill>
                  <a:srgbClr val="000000"/>
                </a:solidFill>
              </a:rPr>
              <a:t>plastics are recycled.</a:t>
            </a:r>
          </a:p>
          <a:p>
            <a:pPr lvl="2" eaLnBrk="1" hangingPunct="1">
              <a:spcBef>
                <a:spcPts val="700"/>
              </a:spcBef>
              <a:buClr>
                <a:srgbClr val="EE9012"/>
              </a:buClr>
              <a:defRPr/>
            </a:pPr>
            <a:r>
              <a:rPr lang="en-US" altLang="en-US" sz="2000" i="1" dirty="0">
                <a:solidFill>
                  <a:srgbClr val="000000"/>
                </a:solidFill>
              </a:rPr>
              <a:t> Even </a:t>
            </a:r>
            <a:r>
              <a:rPr lang="en-US" altLang="en-US" sz="2000" b="1" i="1" dirty="0">
                <a:solidFill>
                  <a:srgbClr val="000000"/>
                </a:solidFill>
              </a:rPr>
              <a:t>environmentalists </a:t>
            </a:r>
            <a:r>
              <a:rPr lang="en-US" altLang="en-US" sz="2000" i="1" dirty="0">
                <a:solidFill>
                  <a:srgbClr val="000000"/>
                </a:solidFill>
              </a:rPr>
              <a:t>initially bought </a:t>
            </a:r>
            <a:br>
              <a:rPr lang="en-US" altLang="en-US" sz="2000" i="1" dirty="0">
                <a:solidFill>
                  <a:srgbClr val="000000"/>
                </a:solidFill>
              </a:rPr>
            </a:br>
            <a:r>
              <a:rPr lang="en-US" altLang="en-US" sz="2000" i="1" dirty="0">
                <a:solidFill>
                  <a:srgbClr val="000000"/>
                </a:solidFill>
              </a:rPr>
              <a:t>into it.</a:t>
            </a:r>
          </a:p>
          <a:p>
            <a:pPr marL="914400" lvl="2" indent="0" eaLnBrk="1" hangingPunct="1">
              <a:spcBef>
                <a:spcPts val="700"/>
              </a:spcBef>
              <a:buClr>
                <a:srgbClr val="EE9012"/>
              </a:buClr>
              <a:buFontTx/>
              <a:buNone/>
              <a:defRPr/>
            </a:pPr>
            <a:endParaRPr lang="en-US" altLang="en-US" sz="2000" i="1" dirty="0">
              <a:solidFill>
                <a:srgbClr val="000000"/>
              </a:solidFill>
            </a:endParaRPr>
          </a:p>
        </p:txBody>
      </p:sp>
      <p:pic>
        <p:nvPicPr>
          <p:cNvPr id="634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886325"/>
            <a:ext cx="5038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3"/>
          <p:cNvPicPr>
            <a:picLocks noChangeAspect="1"/>
          </p:cNvPicPr>
          <p:nvPr/>
        </p:nvPicPr>
        <p:blipFill rotWithShape="1">
          <a:blip r:embed="rId4">
            <a:extLst>
              <a:ext uri="{28A0092B-C50C-407E-A947-70E740481C1C}">
                <a14:useLocalDpi xmlns:a14="http://schemas.microsoft.com/office/drawing/2010/main" val="0"/>
              </a:ext>
            </a:extLst>
          </a:blip>
          <a:srcRect l="14665" r="24156"/>
          <a:stretch/>
        </p:blipFill>
        <p:spPr bwMode="auto">
          <a:xfrm>
            <a:off x="6637867" y="3259138"/>
            <a:ext cx="1439333"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27207FC-377B-4D11-93A5-E3A46DE40662}" type="slidenum">
              <a:rPr lang="en-US" altLang="en-US" sz="1000">
                <a:solidFill>
                  <a:srgbClr val="000000"/>
                </a:solidFill>
              </a:rPr>
              <a:pPr algn="r" eaLnBrk="1" hangingPunct="1">
                <a:spcBef>
                  <a:spcPct val="0"/>
                </a:spcBef>
                <a:buClrTx/>
                <a:buFontTx/>
                <a:buNone/>
              </a:pPr>
              <a:t>17</a:t>
            </a:fld>
            <a:endParaRPr lang="en-US" altLang="en-US" sz="1000">
              <a:solidFill>
                <a:srgbClr val="000000"/>
              </a:solidFill>
            </a:endParaRPr>
          </a:p>
        </p:txBody>
      </p:sp>
      <p:sp>
        <p:nvSpPr>
          <p:cNvPr id="65539" name="Text Box 2"/>
          <p:cNvSpPr txBox="1">
            <a:spLocks noChangeArrowheads="1"/>
          </p:cNvSpPr>
          <p:nvPr/>
        </p:nvSpPr>
        <p:spPr bwMode="auto">
          <a:xfrm>
            <a:off x="63077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49156" name="Text Box 3"/>
          <p:cNvSpPr txBox="1">
            <a:spLocks noChangeArrowheads="1"/>
          </p:cNvSpPr>
          <p:nvPr/>
        </p:nvSpPr>
        <p:spPr bwMode="auto">
          <a:xfrm>
            <a:off x="643470" y="1828800"/>
            <a:ext cx="8001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Industry “solution”– </a:t>
            </a:r>
            <a:r>
              <a:rPr lang="en-US" altLang="en-US" sz="2400" b="1" dirty="0">
                <a:solidFill>
                  <a:srgbClr val="000000"/>
                </a:solidFill>
              </a:rPr>
              <a:t>plastics recycling</a:t>
            </a:r>
            <a:r>
              <a:rPr lang="en-US" altLang="en-US" sz="2400" dirty="0">
                <a:solidFill>
                  <a:srgbClr val="000000"/>
                </a:solidFill>
              </a:rPr>
              <a:t> </a:t>
            </a:r>
          </a:p>
          <a:p>
            <a:pPr lvl="1" eaLnBrk="1" hangingPunct="1">
              <a:spcBef>
                <a:spcPts val="700"/>
              </a:spcBef>
              <a:buClr>
                <a:srgbClr val="EE9012"/>
              </a:buClr>
              <a:defRPr/>
            </a:pPr>
            <a:r>
              <a:rPr lang="en-US" altLang="en-US" sz="2000" dirty="0">
                <a:solidFill>
                  <a:srgbClr val="000000"/>
                </a:solidFill>
              </a:rPr>
              <a:t>One little problem – plastics recycling </a:t>
            </a:r>
            <a:r>
              <a:rPr lang="en-US" altLang="en-US" sz="2000" b="1" dirty="0">
                <a:solidFill>
                  <a:srgbClr val="000000"/>
                </a:solidFill>
              </a:rPr>
              <a:t>has never been economical</a:t>
            </a:r>
            <a:r>
              <a:rPr lang="en-US" altLang="en-US" sz="2000" dirty="0">
                <a:solidFill>
                  <a:srgbClr val="000000"/>
                </a:solidFill>
              </a:rPr>
              <a:t>.</a:t>
            </a:r>
          </a:p>
          <a:p>
            <a:pPr lvl="2" eaLnBrk="1" hangingPunct="1">
              <a:spcBef>
                <a:spcPts val="700"/>
              </a:spcBef>
              <a:buClr>
                <a:srgbClr val="EE9012"/>
              </a:buClr>
              <a:defRPr/>
            </a:pPr>
            <a:r>
              <a:rPr lang="en-US" altLang="en-US" sz="2000" i="1" dirty="0">
                <a:solidFill>
                  <a:srgbClr val="000000"/>
                </a:solidFill>
              </a:rPr>
              <a:t> Not in 1970, not now.</a:t>
            </a:r>
          </a:p>
          <a:p>
            <a:pPr lvl="2" eaLnBrk="1" hangingPunct="1">
              <a:spcBef>
                <a:spcPts val="700"/>
              </a:spcBef>
              <a:buClr>
                <a:srgbClr val="EE9012"/>
              </a:buClr>
              <a:defRPr/>
            </a:pPr>
            <a:r>
              <a:rPr lang="en-US" altLang="en-US" sz="2000" i="1" dirty="0">
                <a:solidFill>
                  <a:srgbClr val="000000"/>
                </a:solidFill>
              </a:rPr>
              <a:t> New plastics are </a:t>
            </a:r>
            <a:r>
              <a:rPr lang="en-US" altLang="en-US" sz="2000" b="1" i="1" dirty="0">
                <a:solidFill>
                  <a:srgbClr val="000000"/>
                </a:solidFill>
              </a:rPr>
              <a:t>cheaper </a:t>
            </a:r>
            <a:r>
              <a:rPr lang="en-US" altLang="en-US" sz="2000" i="1" dirty="0">
                <a:solidFill>
                  <a:srgbClr val="000000"/>
                </a:solidFill>
              </a:rPr>
              <a:t>than </a:t>
            </a:r>
            <a:br>
              <a:rPr lang="en-US" altLang="en-US" sz="2000" i="1" dirty="0">
                <a:solidFill>
                  <a:srgbClr val="000000"/>
                </a:solidFill>
              </a:rPr>
            </a:br>
            <a:r>
              <a:rPr lang="en-US" altLang="en-US" sz="2000" i="1" dirty="0">
                <a:solidFill>
                  <a:srgbClr val="000000"/>
                </a:solidFill>
              </a:rPr>
              <a:t>recycled plastics.</a:t>
            </a:r>
          </a:p>
          <a:p>
            <a:pPr lvl="2" eaLnBrk="1" hangingPunct="1">
              <a:spcBef>
                <a:spcPts val="700"/>
              </a:spcBef>
              <a:buClr>
                <a:srgbClr val="EE9012"/>
              </a:buClr>
              <a:defRPr/>
            </a:pPr>
            <a:r>
              <a:rPr lang="en-US" altLang="en-US" sz="2000" i="1" dirty="0">
                <a:solidFill>
                  <a:srgbClr val="000000"/>
                </a:solidFill>
              </a:rPr>
              <a:t> The industry knows this.</a:t>
            </a:r>
          </a:p>
          <a:p>
            <a:pPr lvl="2" eaLnBrk="1" hangingPunct="1">
              <a:spcBef>
                <a:spcPts val="700"/>
              </a:spcBef>
              <a:buClr>
                <a:srgbClr val="EE9012"/>
              </a:buClr>
              <a:defRPr/>
            </a:pPr>
            <a:r>
              <a:rPr lang="en-US" altLang="en-US" sz="2000" i="1" dirty="0">
                <a:solidFill>
                  <a:srgbClr val="000000"/>
                </a:solidFill>
              </a:rPr>
              <a:t> Only </a:t>
            </a:r>
            <a:r>
              <a:rPr lang="en-US" altLang="en-US" sz="2000" b="1" i="1" dirty="0">
                <a:solidFill>
                  <a:srgbClr val="000000"/>
                </a:solidFill>
              </a:rPr>
              <a:t>9% </a:t>
            </a:r>
            <a:r>
              <a:rPr lang="en-US" altLang="en-US" sz="2000" i="1" dirty="0">
                <a:solidFill>
                  <a:srgbClr val="000000"/>
                </a:solidFill>
              </a:rPr>
              <a:t>of plastics have been</a:t>
            </a:r>
            <a:br>
              <a:rPr lang="en-US" altLang="en-US" sz="2000" i="1" dirty="0">
                <a:solidFill>
                  <a:srgbClr val="000000"/>
                </a:solidFill>
              </a:rPr>
            </a:br>
            <a:r>
              <a:rPr lang="en-US" altLang="en-US" sz="2000" i="1" dirty="0">
                <a:solidFill>
                  <a:srgbClr val="000000"/>
                </a:solidFill>
              </a:rPr>
              <a:t>recycled in U.S.</a:t>
            </a:r>
          </a:p>
          <a:p>
            <a:pPr lvl="2" eaLnBrk="1" hangingPunct="1">
              <a:spcBef>
                <a:spcPts val="700"/>
              </a:spcBef>
              <a:buClr>
                <a:srgbClr val="EE9012"/>
              </a:buClr>
              <a:defRPr/>
            </a:pPr>
            <a:r>
              <a:rPr lang="en-US" altLang="en-US" sz="2000" i="1" dirty="0">
                <a:solidFill>
                  <a:srgbClr val="000000"/>
                </a:solidFill>
              </a:rPr>
              <a:t> Industry is “greenwashed” by</a:t>
            </a:r>
            <a:br>
              <a:rPr lang="en-US" altLang="en-US" sz="2000" i="1" dirty="0">
                <a:solidFill>
                  <a:srgbClr val="000000"/>
                </a:solidFill>
              </a:rPr>
            </a:br>
            <a:r>
              <a:rPr lang="en-US" altLang="en-US" sz="2000" i="1" dirty="0">
                <a:solidFill>
                  <a:srgbClr val="000000"/>
                </a:solidFill>
              </a:rPr>
              <a:t>shifting responsibility to consumer.</a:t>
            </a:r>
          </a:p>
          <a:p>
            <a:pPr marL="914400" lvl="2" indent="0" eaLnBrk="1" hangingPunct="1">
              <a:spcBef>
                <a:spcPts val="700"/>
              </a:spcBef>
              <a:buClr>
                <a:srgbClr val="EE9012"/>
              </a:buClr>
              <a:buFontTx/>
              <a:buNone/>
              <a:defRPr/>
            </a:pPr>
            <a:endParaRPr lang="en-US" altLang="en-US" sz="2000" i="1" dirty="0">
              <a:solidFill>
                <a:srgbClr val="000000"/>
              </a:solidFill>
            </a:endParaRPr>
          </a:p>
        </p:txBody>
      </p:sp>
      <p:pic>
        <p:nvPicPr>
          <p:cNvPr id="65541" name="Picture 2"/>
          <p:cNvPicPr>
            <a:picLocks noChangeAspect="1"/>
          </p:cNvPicPr>
          <p:nvPr/>
        </p:nvPicPr>
        <p:blipFill rotWithShape="1">
          <a:blip r:embed="rId3">
            <a:extLst>
              <a:ext uri="{28A0092B-C50C-407E-A947-70E740481C1C}">
                <a14:useLocalDpi xmlns:a14="http://schemas.microsoft.com/office/drawing/2010/main" val="0"/>
              </a:ext>
            </a:extLst>
          </a:blip>
          <a:srcRect l="4269" r="4836"/>
          <a:stretch/>
        </p:blipFill>
        <p:spPr bwMode="auto">
          <a:xfrm>
            <a:off x="5576710" y="2951163"/>
            <a:ext cx="2943582"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65A8D739-5989-4B9D-AA46-07695F228AF8}" type="slidenum">
              <a:rPr lang="en-US" altLang="en-US" sz="1000">
                <a:solidFill>
                  <a:srgbClr val="000000"/>
                </a:solidFill>
              </a:rPr>
              <a:pPr algn="r" eaLnBrk="1" hangingPunct="1">
                <a:spcBef>
                  <a:spcPct val="0"/>
                </a:spcBef>
                <a:buClrTx/>
                <a:buFontTx/>
                <a:buNone/>
              </a:pPr>
              <a:t>18</a:t>
            </a:fld>
            <a:endParaRPr lang="en-US" altLang="en-US" sz="1000">
              <a:solidFill>
                <a:srgbClr val="000000"/>
              </a:solidFill>
            </a:endParaRPr>
          </a:p>
        </p:txBody>
      </p:sp>
      <p:sp>
        <p:nvSpPr>
          <p:cNvPr id="67587" name="Text Box 2"/>
          <p:cNvSpPr txBox="1">
            <a:spLocks noChangeArrowheads="1"/>
          </p:cNvSpPr>
          <p:nvPr/>
        </p:nvSpPr>
        <p:spPr bwMode="auto">
          <a:xfrm>
            <a:off x="63077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49156" name="Text Box 3"/>
          <p:cNvSpPr txBox="1">
            <a:spLocks noChangeArrowheads="1"/>
          </p:cNvSpPr>
          <p:nvPr/>
        </p:nvSpPr>
        <p:spPr bwMode="auto">
          <a:xfrm>
            <a:off x="643470" y="1828800"/>
            <a:ext cx="8001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Industry “solution”– </a:t>
            </a:r>
            <a:r>
              <a:rPr lang="en-US" altLang="en-US" sz="2400" b="1" dirty="0">
                <a:solidFill>
                  <a:srgbClr val="000000"/>
                </a:solidFill>
              </a:rPr>
              <a:t>plastics recycling</a:t>
            </a:r>
            <a:r>
              <a:rPr lang="en-US" altLang="en-US" sz="2400" dirty="0">
                <a:solidFill>
                  <a:srgbClr val="000000"/>
                </a:solidFill>
              </a:rPr>
              <a:t> </a:t>
            </a:r>
          </a:p>
          <a:p>
            <a:pPr lvl="1" eaLnBrk="1" hangingPunct="1">
              <a:spcBef>
                <a:spcPts val="700"/>
              </a:spcBef>
              <a:buClr>
                <a:srgbClr val="EE9012"/>
              </a:buClr>
              <a:defRPr/>
            </a:pPr>
            <a:r>
              <a:rPr lang="en-US" altLang="en-US" sz="2000" dirty="0">
                <a:solidFill>
                  <a:srgbClr val="000000"/>
                </a:solidFill>
              </a:rPr>
              <a:t>What happens to “recycled” plastics?</a:t>
            </a:r>
          </a:p>
          <a:p>
            <a:pPr lvl="2" eaLnBrk="1" hangingPunct="1">
              <a:spcBef>
                <a:spcPts val="700"/>
              </a:spcBef>
              <a:buClr>
                <a:srgbClr val="EE9012"/>
              </a:buClr>
              <a:defRPr/>
            </a:pPr>
            <a:r>
              <a:rPr lang="en-US" altLang="en-US" sz="2000" i="1" dirty="0">
                <a:solidFill>
                  <a:srgbClr val="000000"/>
                </a:solidFill>
              </a:rPr>
              <a:t> Much goes </a:t>
            </a:r>
            <a:br>
              <a:rPr lang="en-US" altLang="en-US" sz="2000" i="1" dirty="0">
                <a:solidFill>
                  <a:srgbClr val="000000"/>
                </a:solidFill>
              </a:rPr>
            </a:br>
            <a:r>
              <a:rPr lang="en-US" altLang="en-US" sz="2000" i="1" dirty="0">
                <a:solidFill>
                  <a:srgbClr val="000000"/>
                </a:solidFill>
              </a:rPr>
              <a:t>to Asia.</a:t>
            </a:r>
          </a:p>
          <a:p>
            <a:pPr lvl="2" eaLnBrk="1" hangingPunct="1">
              <a:spcBef>
                <a:spcPts val="700"/>
              </a:spcBef>
              <a:buClr>
                <a:srgbClr val="EE9012"/>
              </a:buClr>
              <a:defRPr/>
            </a:pPr>
            <a:r>
              <a:rPr lang="en-US" altLang="en-US" sz="2000" i="1" dirty="0">
                <a:solidFill>
                  <a:srgbClr val="000000"/>
                </a:solidFill>
              </a:rPr>
              <a:t> Children</a:t>
            </a:r>
            <a:br>
              <a:rPr lang="en-US" altLang="en-US" sz="2000" i="1" dirty="0">
                <a:solidFill>
                  <a:srgbClr val="000000"/>
                </a:solidFill>
              </a:rPr>
            </a:br>
            <a:r>
              <a:rPr lang="en-US" altLang="en-US" sz="2000" i="1" dirty="0">
                <a:solidFill>
                  <a:srgbClr val="000000"/>
                </a:solidFill>
              </a:rPr>
              <a:t>pick out</a:t>
            </a:r>
            <a:br>
              <a:rPr lang="en-US" altLang="en-US" sz="2000" i="1" dirty="0">
                <a:solidFill>
                  <a:srgbClr val="000000"/>
                </a:solidFill>
              </a:rPr>
            </a:br>
            <a:r>
              <a:rPr lang="en-US" altLang="en-US" sz="2000" i="1" dirty="0">
                <a:solidFill>
                  <a:srgbClr val="000000"/>
                </a:solidFill>
              </a:rPr>
              <a:t>salable</a:t>
            </a:r>
            <a:br>
              <a:rPr lang="en-US" altLang="en-US" sz="2000" i="1" dirty="0">
                <a:solidFill>
                  <a:srgbClr val="000000"/>
                </a:solidFill>
              </a:rPr>
            </a:br>
            <a:r>
              <a:rPr lang="en-US" altLang="en-US" sz="2000" i="1" dirty="0">
                <a:solidFill>
                  <a:srgbClr val="000000"/>
                </a:solidFill>
              </a:rPr>
              <a:t>items from</a:t>
            </a:r>
            <a:br>
              <a:rPr lang="en-US" altLang="en-US" sz="2000" i="1" dirty="0">
                <a:solidFill>
                  <a:srgbClr val="000000"/>
                </a:solidFill>
              </a:rPr>
            </a:br>
            <a:r>
              <a:rPr lang="en-US" altLang="en-US" sz="2000" i="1" dirty="0">
                <a:solidFill>
                  <a:srgbClr val="000000"/>
                </a:solidFill>
              </a:rPr>
              <a:t>landfills.</a:t>
            </a:r>
          </a:p>
          <a:p>
            <a:pPr lvl="2" eaLnBrk="1" hangingPunct="1">
              <a:spcBef>
                <a:spcPts val="700"/>
              </a:spcBef>
              <a:buClr>
                <a:srgbClr val="EE9012"/>
              </a:buClr>
              <a:defRPr/>
            </a:pPr>
            <a:r>
              <a:rPr lang="en-US" altLang="en-US" sz="2000" i="1" dirty="0">
                <a:solidFill>
                  <a:srgbClr val="000000"/>
                </a:solidFill>
              </a:rPr>
              <a:t> Much is </a:t>
            </a:r>
            <a:br>
              <a:rPr lang="en-US" altLang="en-US" sz="2000" i="1" dirty="0">
                <a:solidFill>
                  <a:srgbClr val="000000"/>
                </a:solidFill>
              </a:rPr>
            </a:br>
            <a:r>
              <a:rPr lang="en-US" altLang="en-US" sz="2000" i="1" dirty="0">
                <a:solidFill>
                  <a:srgbClr val="000000"/>
                </a:solidFill>
              </a:rPr>
              <a:t>dumped</a:t>
            </a:r>
            <a:br>
              <a:rPr lang="en-US" altLang="en-US" sz="2000" i="1" dirty="0">
                <a:solidFill>
                  <a:srgbClr val="000000"/>
                </a:solidFill>
              </a:rPr>
            </a:br>
            <a:r>
              <a:rPr lang="en-US" altLang="en-US" sz="2000" i="1" dirty="0">
                <a:solidFill>
                  <a:srgbClr val="000000"/>
                </a:solidFill>
              </a:rPr>
              <a:t>into the</a:t>
            </a:r>
            <a:br>
              <a:rPr lang="en-US" altLang="en-US" sz="2000" i="1" dirty="0">
                <a:solidFill>
                  <a:srgbClr val="000000"/>
                </a:solidFill>
              </a:rPr>
            </a:br>
            <a:r>
              <a:rPr lang="en-US" altLang="en-US" sz="2000" b="1" i="1" dirty="0">
                <a:solidFill>
                  <a:srgbClr val="000000"/>
                </a:solidFill>
              </a:rPr>
              <a:t>ocean.</a:t>
            </a:r>
            <a:br>
              <a:rPr lang="en-US" altLang="en-US" sz="2000" i="1" dirty="0">
                <a:solidFill>
                  <a:srgbClr val="000000"/>
                </a:solidFill>
              </a:rPr>
            </a:br>
            <a:endParaRPr lang="en-US" altLang="en-US" sz="2000" i="1" dirty="0">
              <a:solidFill>
                <a:srgbClr val="000000"/>
              </a:solidFill>
            </a:endParaRPr>
          </a:p>
          <a:p>
            <a:pPr marL="914400" lvl="2" indent="0" eaLnBrk="1" hangingPunct="1">
              <a:spcBef>
                <a:spcPts val="700"/>
              </a:spcBef>
              <a:buClr>
                <a:srgbClr val="EE9012"/>
              </a:buClr>
              <a:buFontTx/>
              <a:buNone/>
              <a:defRPr/>
            </a:pPr>
            <a:endParaRPr lang="en-US" altLang="en-US" sz="2000" i="1" dirty="0">
              <a:solidFill>
                <a:srgbClr val="000000"/>
              </a:solidFill>
            </a:endParaRPr>
          </a:p>
        </p:txBody>
      </p:sp>
      <p:pic>
        <p:nvPicPr>
          <p:cNvPr id="675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3428" y="2784475"/>
            <a:ext cx="55530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1B759260-6DC6-46DF-A7AA-F932EF585DC0}" type="slidenum">
              <a:rPr lang="en-US" altLang="en-US" sz="1000">
                <a:solidFill>
                  <a:srgbClr val="000000"/>
                </a:solidFill>
              </a:rPr>
              <a:pPr algn="r" eaLnBrk="1" hangingPunct="1">
                <a:spcBef>
                  <a:spcPct val="0"/>
                </a:spcBef>
                <a:buClrTx/>
                <a:buFontTx/>
                <a:buNone/>
              </a:pPr>
              <a:t>19</a:t>
            </a:fld>
            <a:endParaRPr lang="en-US" altLang="en-US" sz="1000">
              <a:solidFill>
                <a:srgbClr val="000000"/>
              </a:solidFill>
            </a:endParaRPr>
          </a:p>
        </p:txBody>
      </p:sp>
      <p:sp>
        <p:nvSpPr>
          <p:cNvPr id="69635" name="Text Box 2"/>
          <p:cNvSpPr txBox="1">
            <a:spLocks noChangeArrowheads="1"/>
          </p:cNvSpPr>
          <p:nvPr/>
        </p:nvSpPr>
        <p:spPr bwMode="auto">
          <a:xfrm>
            <a:off x="619481"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49156" name="Text Box 3"/>
          <p:cNvSpPr txBox="1">
            <a:spLocks noChangeArrowheads="1"/>
          </p:cNvSpPr>
          <p:nvPr/>
        </p:nvSpPr>
        <p:spPr bwMode="auto">
          <a:xfrm>
            <a:off x="632181" y="1828800"/>
            <a:ext cx="8001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Industry “solution”– </a:t>
            </a:r>
            <a:r>
              <a:rPr lang="en-US" altLang="en-US" sz="2400" b="1" dirty="0">
                <a:solidFill>
                  <a:srgbClr val="000000"/>
                </a:solidFill>
              </a:rPr>
              <a:t>plastics recycling</a:t>
            </a:r>
            <a:r>
              <a:rPr lang="en-US" altLang="en-US" sz="2400" dirty="0">
                <a:solidFill>
                  <a:srgbClr val="000000"/>
                </a:solidFill>
              </a:rPr>
              <a:t> </a:t>
            </a:r>
          </a:p>
          <a:p>
            <a:pPr lvl="1" eaLnBrk="1" hangingPunct="1">
              <a:spcBef>
                <a:spcPts val="700"/>
              </a:spcBef>
              <a:buClr>
                <a:srgbClr val="EE9012"/>
              </a:buClr>
              <a:defRPr/>
            </a:pPr>
            <a:r>
              <a:rPr lang="en-US" altLang="en-US" sz="2000" dirty="0">
                <a:solidFill>
                  <a:srgbClr val="000000"/>
                </a:solidFill>
              </a:rPr>
              <a:t>What happens to “recycled” plastics?</a:t>
            </a:r>
          </a:p>
          <a:p>
            <a:pPr lvl="2" eaLnBrk="1" hangingPunct="1">
              <a:spcBef>
                <a:spcPts val="700"/>
              </a:spcBef>
              <a:buClr>
                <a:srgbClr val="EE9012"/>
              </a:buClr>
              <a:defRPr/>
            </a:pPr>
            <a:r>
              <a:rPr lang="en-US" altLang="en-US" sz="2000" i="1" dirty="0">
                <a:solidFill>
                  <a:srgbClr val="000000"/>
                </a:solidFill>
              </a:rPr>
              <a:t> China put</a:t>
            </a:r>
            <a:br>
              <a:rPr lang="en-US" altLang="en-US" sz="2000" i="1" dirty="0">
                <a:solidFill>
                  <a:srgbClr val="000000"/>
                </a:solidFill>
              </a:rPr>
            </a:br>
            <a:r>
              <a:rPr lang="en-US" altLang="en-US" sz="2000" i="1" dirty="0">
                <a:solidFill>
                  <a:srgbClr val="000000"/>
                </a:solidFill>
              </a:rPr>
              <a:t>a stop to</a:t>
            </a:r>
            <a:br>
              <a:rPr lang="en-US" altLang="en-US" sz="2000" i="1" dirty="0">
                <a:solidFill>
                  <a:srgbClr val="000000"/>
                </a:solidFill>
              </a:rPr>
            </a:br>
            <a:r>
              <a:rPr lang="en-US" altLang="en-US" sz="2000" i="1" dirty="0">
                <a:solidFill>
                  <a:srgbClr val="000000"/>
                </a:solidFill>
              </a:rPr>
              <a:t>this in 2018.</a:t>
            </a:r>
          </a:p>
          <a:p>
            <a:pPr lvl="2" eaLnBrk="1" hangingPunct="1">
              <a:spcBef>
                <a:spcPts val="700"/>
              </a:spcBef>
              <a:buClr>
                <a:srgbClr val="EE9012"/>
              </a:buClr>
              <a:defRPr/>
            </a:pPr>
            <a:r>
              <a:rPr lang="en-US" altLang="en-US" sz="2000" i="1" dirty="0">
                <a:solidFill>
                  <a:srgbClr val="000000"/>
                </a:solidFill>
              </a:rPr>
              <a:t> Waste now</a:t>
            </a:r>
            <a:br>
              <a:rPr lang="en-US" altLang="en-US" sz="2000" i="1" dirty="0">
                <a:solidFill>
                  <a:srgbClr val="000000"/>
                </a:solidFill>
              </a:rPr>
            </a:br>
            <a:r>
              <a:rPr lang="en-US" altLang="en-US" sz="2000" i="1" dirty="0">
                <a:solidFill>
                  <a:srgbClr val="000000"/>
                </a:solidFill>
              </a:rPr>
              <a:t>goes to</a:t>
            </a:r>
            <a:br>
              <a:rPr lang="en-US" altLang="en-US" sz="2000" i="1" dirty="0">
                <a:solidFill>
                  <a:srgbClr val="000000"/>
                </a:solidFill>
              </a:rPr>
            </a:br>
            <a:r>
              <a:rPr lang="en-US" altLang="en-US" sz="2000" i="1" dirty="0">
                <a:solidFill>
                  <a:srgbClr val="000000"/>
                </a:solidFill>
              </a:rPr>
              <a:t>Indonesia,</a:t>
            </a:r>
            <a:br>
              <a:rPr lang="en-US" altLang="en-US" sz="2000" i="1" dirty="0">
                <a:solidFill>
                  <a:srgbClr val="000000"/>
                </a:solidFill>
              </a:rPr>
            </a:br>
            <a:r>
              <a:rPr lang="en-US" altLang="en-US" sz="2000" i="1" dirty="0">
                <a:solidFill>
                  <a:srgbClr val="000000"/>
                </a:solidFill>
              </a:rPr>
              <a:t>etc.</a:t>
            </a:r>
          </a:p>
          <a:p>
            <a:pPr marL="914400" lvl="2" indent="0" eaLnBrk="1" hangingPunct="1">
              <a:spcBef>
                <a:spcPts val="700"/>
              </a:spcBef>
              <a:buClr>
                <a:srgbClr val="EE9012"/>
              </a:buClr>
              <a:buFontTx/>
              <a:buNone/>
              <a:defRPr/>
            </a:pPr>
            <a:endParaRPr lang="en-US" altLang="en-US" sz="2000" i="1" dirty="0">
              <a:solidFill>
                <a:srgbClr val="000000"/>
              </a:solidFill>
            </a:endParaRPr>
          </a:p>
        </p:txBody>
      </p:sp>
      <p:pic>
        <p:nvPicPr>
          <p:cNvPr id="6963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6291" y="2897188"/>
            <a:ext cx="58467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FDBECC22-54F4-48B1-B7B2-2CDE907CD194}" type="slidenum">
              <a:rPr lang="en-US" altLang="en-US" sz="1000">
                <a:solidFill>
                  <a:srgbClr val="000000"/>
                </a:solidFill>
              </a:rPr>
              <a:pPr algn="r" eaLnBrk="1" hangingPunct="1">
                <a:spcBef>
                  <a:spcPct val="0"/>
                </a:spcBef>
                <a:buClrTx/>
                <a:buFontTx/>
                <a:buNone/>
              </a:pPr>
              <a:t>2</a:t>
            </a:fld>
            <a:endParaRPr lang="en-US" altLang="en-US" sz="1000">
              <a:solidFill>
                <a:srgbClr val="000000"/>
              </a:solidFill>
            </a:endParaRPr>
          </a:p>
        </p:txBody>
      </p:sp>
      <p:sp>
        <p:nvSpPr>
          <p:cNvPr id="17411" name="Text Box 2"/>
          <p:cNvSpPr txBox="1">
            <a:spLocks noChangeArrowheads="1"/>
          </p:cNvSpPr>
          <p:nvPr/>
        </p:nvSpPr>
        <p:spPr bwMode="auto">
          <a:xfrm>
            <a:off x="694269"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Theme</a:t>
            </a:r>
          </a:p>
        </p:txBody>
      </p:sp>
      <p:sp>
        <p:nvSpPr>
          <p:cNvPr id="17412" name="Text Box 3"/>
          <p:cNvSpPr txBox="1">
            <a:spLocks noChangeArrowheads="1"/>
          </p:cNvSpPr>
          <p:nvPr/>
        </p:nvSpPr>
        <p:spPr bwMode="auto">
          <a:xfrm>
            <a:off x="694269" y="17526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Three perspectives on sustainability:</a:t>
            </a:r>
          </a:p>
          <a:p>
            <a:pPr lvl="1" eaLnBrk="1" hangingPunct="1">
              <a:spcBef>
                <a:spcPts val="700"/>
              </a:spcBef>
              <a:buClr>
                <a:srgbClr val="EE9012"/>
              </a:buClr>
            </a:pPr>
            <a:r>
              <a:rPr lang="en-US" altLang="en-US" sz="2000" dirty="0">
                <a:solidFill>
                  <a:srgbClr val="000000"/>
                </a:solidFill>
              </a:rPr>
              <a:t>Environmental (energy, circular economy)</a:t>
            </a:r>
          </a:p>
          <a:p>
            <a:pPr lvl="1" eaLnBrk="1" hangingPunct="1">
              <a:spcBef>
                <a:spcPts val="700"/>
              </a:spcBef>
              <a:buClr>
                <a:srgbClr val="EE9012"/>
              </a:buClr>
            </a:pPr>
            <a:r>
              <a:rPr lang="en-US" altLang="en-US" sz="2000" dirty="0">
                <a:solidFill>
                  <a:srgbClr val="000000"/>
                </a:solidFill>
              </a:rPr>
              <a:t>Social (inclusion)</a:t>
            </a:r>
          </a:p>
          <a:p>
            <a:pPr lvl="1" eaLnBrk="1" hangingPunct="1">
              <a:spcBef>
                <a:spcPts val="700"/>
              </a:spcBef>
              <a:buClr>
                <a:srgbClr val="EE9012"/>
              </a:buClr>
            </a:pPr>
            <a:r>
              <a:rPr lang="en-US" altLang="en-US" sz="2000" dirty="0">
                <a:solidFill>
                  <a:srgbClr val="000000"/>
                </a:solidFill>
              </a:rPr>
              <a:t>Financial (stability)</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43200"/>
            <a:ext cx="37338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932A17C7-F7BA-404F-8CA8-E78ED9B5C230}" type="slidenum">
              <a:rPr lang="en-US" altLang="en-US" sz="1000">
                <a:solidFill>
                  <a:srgbClr val="000000"/>
                </a:solidFill>
              </a:rPr>
              <a:pPr algn="r" eaLnBrk="1" hangingPunct="1">
                <a:spcBef>
                  <a:spcPct val="0"/>
                </a:spcBef>
                <a:buClrTx/>
                <a:buFontTx/>
                <a:buNone/>
              </a:pPr>
              <a:t>20</a:t>
            </a:fld>
            <a:endParaRPr lang="en-US" altLang="en-US" sz="1000">
              <a:solidFill>
                <a:srgbClr val="000000"/>
              </a:solidFill>
            </a:endParaRPr>
          </a:p>
        </p:txBody>
      </p:sp>
      <p:sp>
        <p:nvSpPr>
          <p:cNvPr id="71683" name="Text Box 2"/>
          <p:cNvSpPr txBox="1">
            <a:spLocks noChangeArrowheads="1"/>
          </p:cNvSpPr>
          <p:nvPr/>
        </p:nvSpPr>
        <p:spPr bwMode="auto">
          <a:xfrm>
            <a:off x="63077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Greenwashing</a:t>
            </a:r>
          </a:p>
        </p:txBody>
      </p:sp>
      <p:sp>
        <p:nvSpPr>
          <p:cNvPr id="71684" name="Text Box 3"/>
          <p:cNvSpPr txBox="1">
            <a:spLocks noChangeArrowheads="1"/>
          </p:cNvSpPr>
          <p:nvPr/>
        </p:nvSpPr>
        <p:spPr bwMode="auto">
          <a:xfrm>
            <a:off x="643470" y="1828800"/>
            <a:ext cx="8001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A more realistic approach – the </a:t>
            </a:r>
            <a:r>
              <a:rPr lang="en-US" altLang="en-US" sz="2400" b="1" dirty="0">
                <a:solidFill>
                  <a:srgbClr val="000000"/>
                </a:solidFill>
              </a:rPr>
              <a:t>Green Dot</a:t>
            </a:r>
            <a:endParaRPr lang="en-US" altLang="en-US" sz="2400" dirty="0">
              <a:solidFill>
                <a:srgbClr val="000000"/>
              </a:solidFill>
            </a:endParaRPr>
          </a:p>
          <a:p>
            <a:pPr lvl="1" eaLnBrk="1" hangingPunct="1">
              <a:spcBef>
                <a:spcPts val="700"/>
              </a:spcBef>
              <a:buClr>
                <a:srgbClr val="EE9012"/>
              </a:buClr>
            </a:pPr>
            <a:r>
              <a:rPr lang="en-US" altLang="en-US" sz="2000" dirty="0">
                <a:solidFill>
                  <a:srgbClr val="000000"/>
                </a:solidFill>
              </a:rPr>
              <a:t>Began with German packaging law, 1991</a:t>
            </a:r>
            <a:endParaRPr lang="en-US" altLang="en-US" sz="2000" i="1" dirty="0">
              <a:solidFill>
                <a:srgbClr val="000000"/>
              </a:solidFill>
            </a:endParaRPr>
          </a:p>
          <a:p>
            <a:pPr lvl="2" eaLnBrk="1" hangingPunct="1">
              <a:spcBef>
                <a:spcPts val="700"/>
              </a:spcBef>
              <a:buClr>
                <a:srgbClr val="EE9012"/>
              </a:buClr>
            </a:pPr>
            <a:r>
              <a:rPr lang="en-US" altLang="en-US" sz="2000" i="1" dirty="0">
                <a:solidFill>
                  <a:srgbClr val="000000"/>
                </a:solidFill>
              </a:rPr>
              <a:t> Manufacturers required to dispose and/or recycle </a:t>
            </a:r>
            <a:br>
              <a:rPr lang="en-US" altLang="en-US" sz="2000" i="1" dirty="0">
                <a:solidFill>
                  <a:srgbClr val="000000"/>
                </a:solidFill>
              </a:rPr>
            </a:br>
            <a:r>
              <a:rPr lang="en-US" altLang="en-US" sz="2000" b="1" i="1" dirty="0">
                <a:solidFill>
                  <a:srgbClr val="000000"/>
                </a:solidFill>
              </a:rPr>
              <a:t>all packaging material</a:t>
            </a:r>
            <a:r>
              <a:rPr lang="en-US" altLang="en-US" sz="2000" i="1" dirty="0">
                <a:solidFill>
                  <a:srgbClr val="000000"/>
                </a:solidFill>
              </a:rPr>
              <a:t>.</a:t>
            </a:r>
          </a:p>
          <a:p>
            <a:pPr lvl="1" eaLnBrk="1" hangingPunct="1">
              <a:spcBef>
                <a:spcPts val="700"/>
              </a:spcBef>
              <a:buClr>
                <a:srgbClr val="EE9012"/>
              </a:buClr>
            </a:pPr>
            <a:r>
              <a:rPr lang="en-US" altLang="en-US" sz="2000" dirty="0">
                <a:solidFill>
                  <a:srgbClr val="000000"/>
                </a:solidFill>
              </a:rPr>
              <a:t>German </a:t>
            </a:r>
            <a:r>
              <a:rPr lang="en-US" altLang="en-US" sz="2000" i="1" dirty="0" err="1">
                <a:solidFill>
                  <a:srgbClr val="000000"/>
                </a:solidFill>
              </a:rPr>
              <a:t>duales</a:t>
            </a:r>
            <a:r>
              <a:rPr lang="en-US" altLang="en-US" sz="2000" i="1" dirty="0">
                <a:solidFill>
                  <a:srgbClr val="000000"/>
                </a:solidFill>
              </a:rPr>
              <a:t> System </a:t>
            </a:r>
            <a:r>
              <a:rPr lang="en-US" altLang="en-US" sz="2000" dirty="0">
                <a:solidFill>
                  <a:srgbClr val="000000"/>
                </a:solidFill>
              </a:rPr>
              <a:t>takes care of this </a:t>
            </a:r>
            <a:br>
              <a:rPr lang="en-US" altLang="en-US" sz="2000" dirty="0">
                <a:solidFill>
                  <a:srgbClr val="000000"/>
                </a:solidFill>
              </a:rPr>
            </a:br>
            <a:r>
              <a:rPr lang="en-US" altLang="en-US" sz="2000" b="1" dirty="0">
                <a:solidFill>
                  <a:srgbClr val="000000"/>
                </a:solidFill>
              </a:rPr>
              <a:t>if</a:t>
            </a:r>
            <a:r>
              <a:rPr lang="en-US" altLang="en-US" sz="2000" dirty="0">
                <a:solidFill>
                  <a:srgbClr val="000000"/>
                </a:solidFill>
              </a:rPr>
              <a:t> packaging bears </a:t>
            </a:r>
            <a:r>
              <a:rPr lang="en-US" altLang="en-US" sz="2000" b="1" dirty="0">
                <a:solidFill>
                  <a:srgbClr val="000000"/>
                </a:solidFill>
              </a:rPr>
              <a:t>green dot</a:t>
            </a:r>
            <a:r>
              <a:rPr lang="en-US" altLang="en-US" sz="2000" dirty="0">
                <a:solidFill>
                  <a:srgbClr val="000000"/>
                </a:solidFill>
              </a:rPr>
              <a:t>.</a:t>
            </a:r>
            <a:endParaRPr lang="en-US" altLang="en-US" sz="2000" i="1" dirty="0">
              <a:solidFill>
                <a:srgbClr val="000000"/>
              </a:solidFill>
            </a:endParaRPr>
          </a:p>
          <a:p>
            <a:pPr lvl="2" eaLnBrk="1" hangingPunct="1">
              <a:spcBef>
                <a:spcPts val="700"/>
              </a:spcBef>
              <a:buClr>
                <a:srgbClr val="EE9012"/>
              </a:buClr>
            </a:pPr>
            <a:r>
              <a:rPr lang="en-US" altLang="en-US" sz="2000" i="1" dirty="0">
                <a:solidFill>
                  <a:srgbClr val="000000"/>
                </a:solidFill>
              </a:rPr>
              <a:t> Green dot indicates that manufacturer has </a:t>
            </a:r>
            <a:br>
              <a:rPr lang="en-US" altLang="en-US" sz="2000" i="1" dirty="0">
                <a:solidFill>
                  <a:srgbClr val="000000"/>
                </a:solidFill>
              </a:rPr>
            </a:br>
            <a:r>
              <a:rPr lang="en-US" altLang="en-US" sz="2000" b="1" i="1" dirty="0">
                <a:solidFill>
                  <a:srgbClr val="000000"/>
                </a:solidFill>
              </a:rPr>
              <a:t>paid </a:t>
            </a:r>
            <a:r>
              <a:rPr lang="en-US" altLang="en-US" sz="2000" i="1" dirty="0">
                <a:solidFill>
                  <a:srgbClr val="000000"/>
                </a:solidFill>
              </a:rPr>
              <a:t>for disposal and/or recycling.  </a:t>
            </a:r>
          </a:p>
          <a:p>
            <a:pPr lvl="2" eaLnBrk="1" hangingPunct="1">
              <a:spcBef>
                <a:spcPts val="700"/>
              </a:spcBef>
              <a:buClr>
                <a:srgbClr val="EE9012"/>
              </a:buClr>
            </a:pPr>
            <a:r>
              <a:rPr lang="en-US" altLang="en-US" sz="2000" b="1" i="1" dirty="0">
                <a:solidFill>
                  <a:srgbClr val="000000"/>
                </a:solidFill>
              </a:rPr>
              <a:t> Incentivizes </a:t>
            </a:r>
            <a:r>
              <a:rPr lang="en-US" altLang="en-US" sz="2000" i="1" dirty="0">
                <a:solidFill>
                  <a:srgbClr val="000000"/>
                </a:solidFill>
              </a:rPr>
              <a:t>manufacturers to minimize </a:t>
            </a:r>
            <a:br>
              <a:rPr lang="en-US" altLang="en-US" sz="2000" i="1" dirty="0">
                <a:solidFill>
                  <a:srgbClr val="000000"/>
                </a:solidFill>
              </a:rPr>
            </a:br>
            <a:r>
              <a:rPr lang="en-US" altLang="en-US" sz="2000" i="1" dirty="0">
                <a:solidFill>
                  <a:srgbClr val="000000"/>
                </a:solidFill>
              </a:rPr>
              <a:t>packaging material.</a:t>
            </a:r>
          </a:p>
          <a:p>
            <a:pPr lvl="2" eaLnBrk="1" hangingPunct="1">
              <a:spcBef>
                <a:spcPts val="700"/>
              </a:spcBef>
              <a:buClr>
                <a:srgbClr val="EE9012"/>
              </a:buClr>
            </a:pPr>
            <a:r>
              <a:rPr lang="en-US" altLang="en-US" sz="2000" i="1" dirty="0">
                <a:solidFill>
                  <a:srgbClr val="000000"/>
                </a:solidFill>
              </a:rPr>
              <a:t> Now expanded to EU (2008).</a:t>
            </a:r>
          </a:p>
        </p:txBody>
      </p:sp>
      <p:pic>
        <p:nvPicPr>
          <p:cNvPr id="716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9738" y="3505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38900" y="5375275"/>
            <a:ext cx="2590800" cy="584775"/>
          </a:xfrm>
          <a:prstGeom prst="rect">
            <a:avLst/>
          </a:prstGeom>
          <a:noFill/>
        </p:spPr>
        <p:txBody>
          <a:bodyPr>
            <a:spAutoFit/>
          </a:bodyPr>
          <a:lstStyle/>
          <a:p>
            <a:pPr algn="ctr">
              <a:defRPr/>
            </a:pPr>
            <a:r>
              <a:rPr lang="en-US" sz="1600" dirty="0">
                <a:solidFill>
                  <a:schemeClr val="tx1"/>
                </a:solidFill>
                <a:latin typeface="Arial" panose="020B0604020202020204" pitchFamily="34" charset="0"/>
                <a:cs typeface="Arial" panose="020B0604020202020204" pitchFamily="34" charset="0"/>
              </a:rPr>
              <a:t>Green dot</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a:t>
            </a:r>
            <a:r>
              <a:rPr lang="en-US" sz="1600" b="1" dirty="0">
                <a:solidFill>
                  <a:schemeClr val="tx1"/>
                </a:solidFill>
                <a:latin typeface="Arial" panose="020B0604020202020204" pitchFamily="34" charset="0"/>
                <a:cs typeface="Arial" panose="020B0604020202020204" pitchFamily="34" charset="0"/>
              </a:rPr>
              <a:t>not </a:t>
            </a:r>
            <a:r>
              <a:rPr lang="en-US" sz="1600" dirty="0">
                <a:solidFill>
                  <a:schemeClr val="tx1"/>
                </a:solidFill>
                <a:latin typeface="Arial" panose="020B0604020202020204" pitchFamily="34" charset="0"/>
                <a:cs typeface="Arial" panose="020B0604020202020204" pitchFamily="34" charset="0"/>
              </a:rPr>
              <a:t>a recycling logo)</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p:cNvSpPr>
            <a:spLocks noGrp="1" noChangeArrowheads="1"/>
          </p:cNvSpPr>
          <p:nvPr>
            <p:ph type="ctrTitle"/>
          </p:nvPr>
        </p:nvSpPr>
        <p:spPr/>
        <p:txBody>
          <a:bodyPr/>
          <a:lstStyle/>
          <a:p>
            <a:pPr eaLnBrk="1" hangingPunct="1"/>
            <a:r>
              <a:rPr lang="en-US" altLang="en-US"/>
              <a:t>Ethical Basis for Sustainability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a:spcBef>
                <a:spcPct val="0"/>
              </a:spcBef>
              <a:buClrTx/>
              <a:buFontTx/>
              <a:buNone/>
            </a:pPr>
            <a:fld id="{D67D6EAA-29EB-451F-A12D-F058679C7011}" type="slidenum">
              <a:rPr lang="en-US" altLang="en-US" sz="1000">
                <a:solidFill>
                  <a:srgbClr val="000000"/>
                </a:solidFill>
              </a:rPr>
              <a:pPr algn="r">
                <a:spcBef>
                  <a:spcPct val="0"/>
                </a:spcBef>
                <a:buClrTx/>
                <a:buFontTx/>
                <a:buNone/>
              </a:pPr>
              <a:t>22</a:t>
            </a:fld>
            <a:endParaRPr lang="en-US" altLang="en-US" sz="1000">
              <a:solidFill>
                <a:srgbClr val="000000"/>
              </a:solidFill>
            </a:endParaRPr>
          </a:p>
        </p:txBody>
      </p:sp>
      <p:sp>
        <p:nvSpPr>
          <p:cNvPr id="76803"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r>
              <a:rPr lang="en-US" altLang="en-US" sz="3600" b="1">
                <a:solidFill>
                  <a:srgbClr val="A81315"/>
                </a:solidFill>
              </a:rPr>
              <a:t>Ethical Basis for Sustainability</a:t>
            </a:r>
          </a:p>
        </p:txBody>
      </p:sp>
      <p:sp>
        <p:nvSpPr>
          <p:cNvPr id="76804" name="Text Box 3"/>
          <p:cNvSpPr txBox="1">
            <a:spLocks noChangeArrowheads="1"/>
          </p:cNvSpPr>
          <p:nvPr/>
        </p:nvSpPr>
        <p:spPr bwMode="auto">
          <a:xfrm>
            <a:off x="682980" y="18288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a:spcBef>
                <a:spcPts val="700"/>
              </a:spcBef>
              <a:buClr>
                <a:srgbClr val="EE9012"/>
              </a:buClr>
            </a:pPr>
            <a:r>
              <a:rPr lang="en-US" altLang="en-US" sz="2400" dirty="0">
                <a:solidFill>
                  <a:srgbClr val="000000"/>
                </a:solidFill>
              </a:rPr>
              <a:t>Generalization Principle</a:t>
            </a:r>
          </a:p>
          <a:p>
            <a:pPr>
              <a:spcBef>
                <a:spcPts val="700"/>
              </a:spcBef>
              <a:buClr>
                <a:srgbClr val="EE9012"/>
              </a:buClr>
            </a:pPr>
            <a:r>
              <a:rPr lang="en-US" altLang="en-US" sz="2400" dirty="0">
                <a:solidFill>
                  <a:srgbClr val="000000"/>
                </a:solidFill>
              </a:rPr>
              <a:t>Utilitarian Principle and discounting the future</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352800"/>
            <a:ext cx="25177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a:spcBef>
                <a:spcPct val="0"/>
              </a:spcBef>
              <a:buClrTx/>
              <a:buFontTx/>
              <a:buNone/>
            </a:pPr>
            <a:fld id="{14D0AEE6-52D1-4C5C-9ABD-143D539F2EAB}" type="slidenum">
              <a:rPr lang="en-US" altLang="en-US" sz="1000">
                <a:solidFill>
                  <a:srgbClr val="000000"/>
                </a:solidFill>
              </a:rPr>
              <a:pPr algn="r">
                <a:spcBef>
                  <a:spcPct val="0"/>
                </a:spcBef>
                <a:buClrTx/>
                <a:buFontTx/>
                <a:buNone/>
              </a:pPr>
              <a:t>23</a:t>
            </a:fld>
            <a:endParaRPr lang="en-US" altLang="en-US" sz="1000">
              <a:solidFill>
                <a:srgbClr val="000000"/>
              </a:solidFill>
            </a:endParaRPr>
          </a:p>
        </p:txBody>
      </p:sp>
      <p:sp>
        <p:nvSpPr>
          <p:cNvPr id="78851"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r>
              <a:rPr lang="en-US" altLang="en-US" sz="3600" b="1">
                <a:solidFill>
                  <a:srgbClr val="A81315"/>
                </a:solidFill>
              </a:rPr>
              <a:t>Generalization Principle</a:t>
            </a:r>
          </a:p>
        </p:txBody>
      </p:sp>
      <p:sp>
        <p:nvSpPr>
          <p:cNvPr id="78852" name="Text Box 3"/>
          <p:cNvSpPr txBox="1">
            <a:spLocks noChangeArrowheads="1"/>
          </p:cNvSpPr>
          <p:nvPr/>
        </p:nvSpPr>
        <p:spPr bwMode="auto">
          <a:xfrm>
            <a:off x="682980" y="18288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a:spcBef>
                <a:spcPts val="700"/>
              </a:spcBef>
              <a:buClr>
                <a:srgbClr val="EE9012"/>
              </a:buClr>
            </a:pPr>
            <a:r>
              <a:rPr lang="en-US" altLang="en-US" sz="2400" dirty="0">
                <a:solidFill>
                  <a:srgbClr val="000000"/>
                </a:solidFill>
              </a:rPr>
              <a:t>Sustainability is </a:t>
            </a:r>
            <a:r>
              <a:rPr lang="en-US" altLang="en-US" sz="2400" b="1" dirty="0">
                <a:solidFill>
                  <a:srgbClr val="000000"/>
                </a:solidFill>
              </a:rPr>
              <a:t>another way of understanding </a:t>
            </a:r>
            <a:br>
              <a:rPr lang="en-US" altLang="en-US" sz="2400" b="1" dirty="0">
                <a:solidFill>
                  <a:srgbClr val="000000"/>
                </a:solidFill>
              </a:rPr>
            </a:br>
            <a:r>
              <a:rPr lang="en-US" altLang="en-US" sz="2400" b="1" dirty="0">
                <a:solidFill>
                  <a:srgbClr val="000000"/>
                </a:solidFill>
              </a:rPr>
              <a:t>the generalization principle</a:t>
            </a:r>
          </a:p>
          <a:p>
            <a:pPr lvl="1">
              <a:spcBef>
                <a:spcPts val="700"/>
              </a:spcBef>
              <a:buClr>
                <a:srgbClr val="EE9012"/>
              </a:buClr>
            </a:pPr>
            <a:r>
              <a:rPr lang="en-US" altLang="en-US" dirty="0">
                <a:solidFill>
                  <a:srgbClr val="000000"/>
                </a:solidFill>
              </a:rPr>
              <a:t> </a:t>
            </a:r>
            <a:r>
              <a:rPr lang="en-US" altLang="en-US" sz="2000" dirty="0">
                <a:solidFill>
                  <a:srgbClr val="000000"/>
                </a:solidFill>
              </a:rPr>
              <a:t>With a focus on the future</a:t>
            </a:r>
          </a:p>
          <a:p>
            <a:pPr lvl="1">
              <a:spcBef>
                <a:spcPts val="700"/>
              </a:spcBef>
              <a:buClr>
                <a:srgbClr val="EE9012"/>
              </a:buClr>
            </a:pPr>
            <a:r>
              <a:rPr lang="en-US" altLang="en-US" sz="2000" dirty="0">
                <a:solidFill>
                  <a:srgbClr val="000000"/>
                </a:solidFill>
              </a:rPr>
              <a:t> Unsustainable business is not generalizable</a:t>
            </a:r>
          </a:p>
          <a:p>
            <a:pPr lvl="2">
              <a:spcBef>
                <a:spcPts val="700"/>
              </a:spcBef>
              <a:buClr>
                <a:srgbClr val="EE9012"/>
              </a:buClr>
            </a:pPr>
            <a:r>
              <a:rPr lang="en-US" altLang="en-US" sz="2000" i="1" dirty="0">
                <a:solidFill>
                  <a:srgbClr val="000000"/>
                </a:solidFill>
              </a:rPr>
              <a:t> Undermines the environmental and social systems </a:t>
            </a:r>
            <a:br>
              <a:rPr lang="en-US" altLang="en-US" sz="2000" i="1" dirty="0">
                <a:solidFill>
                  <a:srgbClr val="000000"/>
                </a:solidFill>
              </a:rPr>
            </a:br>
            <a:r>
              <a:rPr lang="en-US" altLang="en-US" sz="2000" i="1" dirty="0">
                <a:solidFill>
                  <a:srgbClr val="000000"/>
                </a:solidFill>
              </a:rPr>
              <a:t>that make profitable business possible.</a:t>
            </a:r>
          </a:p>
          <a:p>
            <a:pPr lvl="2">
              <a:spcBef>
                <a:spcPts val="700"/>
              </a:spcBef>
              <a:buClr>
                <a:srgbClr val="EE9012"/>
              </a:buClr>
            </a:pPr>
            <a:endParaRPr lang="en-US" altLang="en-US" sz="2000" dirty="0">
              <a:solidFill>
                <a:srgbClr val="000000"/>
              </a:solidFill>
            </a:endParaRPr>
          </a:p>
        </p:txBody>
      </p:sp>
      <p:pic>
        <p:nvPicPr>
          <p:cNvPr id="788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46588"/>
            <a:ext cx="28194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a:spcBef>
                <a:spcPct val="0"/>
              </a:spcBef>
              <a:buClrTx/>
              <a:buFontTx/>
              <a:buNone/>
            </a:pPr>
            <a:fld id="{B74E45D7-1CEA-4061-AB1D-D9356D74EF71}" type="slidenum">
              <a:rPr lang="en-US" altLang="en-US" sz="1000">
                <a:solidFill>
                  <a:srgbClr val="000000"/>
                </a:solidFill>
              </a:rPr>
              <a:pPr algn="r">
                <a:spcBef>
                  <a:spcPct val="0"/>
                </a:spcBef>
                <a:buClrTx/>
                <a:buFontTx/>
                <a:buNone/>
              </a:pPr>
              <a:t>24</a:t>
            </a:fld>
            <a:endParaRPr lang="en-US" altLang="en-US" sz="1000">
              <a:solidFill>
                <a:srgbClr val="000000"/>
              </a:solidFill>
            </a:endParaRPr>
          </a:p>
        </p:txBody>
      </p:sp>
      <p:sp>
        <p:nvSpPr>
          <p:cNvPr id="80899" name="Text Box 2"/>
          <p:cNvSpPr txBox="1">
            <a:spLocks noChangeArrowheads="1"/>
          </p:cNvSpPr>
          <p:nvPr/>
        </p:nvSpPr>
        <p:spPr bwMode="auto">
          <a:xfrm>
            <a:off x="682980" y="52211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r>
              <a:rPr lang="en-US" altLang="en-US" sz="3600" b="1">
                <a:solidFill>
                  <a:srgbClr val="A81315"/>
                </a:solidFill>
              </a:rPr>
              <a:t>Utilitarian Principle</a:t>
            </a:r>
          </a:p>
        </p:txBody>
      </p:sp>
      <p:sp>
        <p:nvSpPr>
          <p:cNvPr id="80900" name="Text Box 3"/>
          <p:cNvSpPr txBox="1">
            <a:spLocks noChangeArrowheads="1"/>
          </p:cNvSpPr>
          <p:nvPr/>
        </p:nvSpPr>
        <p:spPr bwMode="auto">
          <a:xfrm>
            <a:off x="682980" y="1817511"/>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a:spcBef>
                <a:spcPts val="700"/>
              </a:spcBef>
              <a:buClr>
                <a:srgbClr val="EE9012"/>
              </a:buClr>
            </a:pPr>
            <a:r>
              <a:rPr lang="en-US" altLang="en-US" sz="2400" dirty="0">
                <a:solidFill>
                  <a:srgbClr val="000000"/>
                </a:solidFill>
              </a:rPr>
              <a:t>No reason to </a:t>
            </a:r>
            <a:r>
              <a:rPr lang="en-US" altLang="en-US" sz="2400" b="1" dirty="0">
                <a:solidFill>
                  <a:srgbClr val="000000"/>
                </a:solidFill>
              </a:rPr>
              <a:t>discount </a:t>
            </a:r>
            <a:r>
              <a:rPr lang="en-US" altLang="en-US" sz="2400" dirty="0">
                <a:solidFill>
                  <a:srgbClr val="000000"/>
                </a:solidFill>
              </a:rPr>
              <a:t>future returns when applying this principle.</a:t>
            </a:r>
            <a:endParaRPr lang="en-US" altLang="en-US" sz="2400" b="1" dirty="0">
              <a:solidFill>
                <a:srgbClr val="000000"/>
              </a:solidFill>
            </a:endParaRPr>
          </a:p>
          <a:p>
            <a:pPr lvl="1">
              <a:spcBef>
                <a:spcPts val="700"/>
              </a:spcBef>
              <a:buClr>
                <a:srgbClr val="EE9012"/>
              </a:buClr>
            </a:pPr>
            <a:r>
              <a:rPr lang="en-US" altLang="en-US" sz="2000" dirty="0">
                <a:solidFill>
                  <a:srgbClr val="000000"/>
                </a:solidFill>
              </a:rPr>
              <a:t> Why do we discount future returns when evaluating an investment?</a:t>
            </a:r>
          </a:p>
          <a:p>
            <a:pPr lvl="2">
              <a:spcBef>
                <a:spcPts val="700"/>
              </a:spcBef>
              <a:buClr>
                <a:srgbClr val="EE9012"/>
              </a:buClr>
            </a:pPr>
            <a:r>
              <a:rPr lang="en-US" altLang="en-US" sz="2000" i="1" dirty="0">
                <a:solidFill>
                  <a:srgbClr val="000000"/>
                </a:solidFill>
              </a:rPr>
              <a:t> To compensate for </a:t>
            </a:r>
            <a:r>
              <a:rPr lang="en-US" altLang="en-US" sz="2000" b="1" i="1" dirty="0">
                <a:solidFill>
                  <a:srgbClr val="000000"/>
                </a:solidFill>
              </a:rPr>
              <a:t>risk </a:t>
            </a:r>
            <a:r>
              <a:rPr lang="en-US" altLang="en-US" sz="2000" i="1" dirty="0">
                <a:solidFill>
                  <a:srgbClr val="000000"/>
                </a:solidFill>
              </a:rPr>
              <a:t>that expected returns won’t materialize.  </a:t>
            </a:r>
          </a:p>
          <a:p>
            <a:pPr lvl="3">
              <a:spcBef>
                <a:spcPts val="700"/>
              </a:spcBef>
              <a:buClr>
                <a:srgbClr val="EE9012"/>
              </a:buClr>
            </a:pPr>
            <a:r>
              <a:rPr lang="en-US" altLang="en-US" sz="1800" dirty="0">
                <a:solidFill>
                  <a:srgbClr val="000000"/>
                </a:solidFill>
              </a:rPr>
              <a:t> Utilitarian calculation already does this.</a:t>
            </a:r>
          </a:p>
          <a:p>
            <a:pPr lvl="2">
              <a:spcBef>
                <a:spcPts val="700"/>
              </a:spcBef>
              <a:buClr>
                <a:srgbClr val="EE9012"/>
              </a:buClr>
            </a:pPr>
            <a:r>
              <a:rPr lang="en-US" altLang="en-US" sz="2000" i="1" dirty="0">
                <a:solidFill>
                  <a:srgbClr val="000000"/>
                </a:solidFill>
              </a:rPr>
              <a:t> To reflect </a:t>
            </a:r>
            <a:r>
              <a:rPr lang="en-US" altLang="en-US" sz="2000" b="1" i="1" dirty="0">
                <a:solidFill>
                  <a:srgbClr val="000000"/>
                </a:solidFill>
              </a:rPr>
              <a:t>opportunity cost </a:t>
            </a:r>
            <a:r>
              <a:rPr lang="en-US" altLang="en-US" sz="2000" i="1" dirty="0">
                <a:solidFill>
                  <a:srgbClr val="000000"/>
                </a:solidFill>
              </a:rPr>
              <a:t>(money could have earned a return elsewhere).</a:t>
            </a:r>
          </a:p>
          <a:p>
            <a:pPr lvl="3">
              <a:spcBef>
                <a:spcPts val="700"/>
              </a:spcBef>
              <a:buClr>
                <a:srgbClr val="EE9012"/>
              </a:buClr>
            </a:pPr>
            <a:r>
              <a:rPr lang="en-US" altLang="en-US" sz="1800" dirty="0">
                <a:solidFill>
                  <a:srgbClr val="000000"/>
                </a:solidFill>
              </a:rPr>
              <a:t> Utilitarian calculation already considers all the options.</a:t>
            </a:r>
          </a:p>
          <a:p>
            <a:pPr lvl="2">
              <a:spcBef>
                <a:spcPts val="700"/>
              </a:spcBef>
              <a:buClr>
                <a:srgbClr val="EE9012"/>
              </a:buClr>
            </a:pPr>
            <a:r>
              <a:rPr lang="en-US" altLang="en-US" sz="2000" i="1" dirty="0">
                <a:solidFill>
                  <a:srgbClr val="000000"/>
                </a:solidFill>
              </a:rPr>
              <a:t> Because </a:t>
            </a:r>
            <a:r>
              <a:rPr lang="en-US" altLang="en-US" sz="2000" b="1" i="1" dirty="0">
                <a:solidFill>
                  <a:srgbClr val="000000"/>
                </a:solidFill>
              </a:rPr>
              <a:t>deferred </a:t>
            </a:r>
            <a:r>
              <a:rPr lang="en-US" altLang="en-US" sz="2000" i="1" dirty="0">
                <a:solidFill>
                  <a:srgbClr val="000000"/>
                </a:solidFill>
              </a:rPr>
              <a:t>gratification is less desirable.</a:t>
            </a:r>
          </a:p>
          <a:p>
            <a:pPr lvl="3">
              <a:spcBef>
                <a:spcPts val="700"/>
              </a:spcBef>
              <a:buClr>
                <a:srgbClr val="EE9012"/>
              </a:buClr>
            </a:pPr>
            <a:r>
              <a:rPr lang="en-US" altLang="en-US" sz="1800" dirty="0">
                <a:solidFill>
                  <a:srgbClr val="000000"/>
                </a:solidFill>
              </a:rPr>
              <a:t> This is irrational if risk is already factored in.</a:t>
            </a:r>
          </a:p>
          <a:p>
            <a:pPr lvl="2">
              <a:spcBef>
                <a:spcPts val="700"/>
              </a:spcBef>
              <a:buClr>
                <a:srgbClr val="EE9012"/>
              </a:buClr>
            </a:pPr>
            <a:endParaRPr lang="en-US" altLang="en-US" sz="2000" dirty="0">
              <a:solidFill>
                <a:srgbClr val="000000"/>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Grp="1" noChangeArrowheads="1"/>
          </p:cNvSpPr>
          <p:nvPr>
            <p:ph type="ctrTitle"/>
          </p:nvPr>
        </p:nvSpPr>
        <p:spPr/>
        <p:txBody>
          <a:bodyPr/>
          <a:lstStyle/>
          <a:p>
            <a:pPr eaLnBrk="1" hangingPunct="1"/>
            <a:r>
              <a:rPr lang="en-US" altLang="en-US" dirty="0"/>
              <a:t>Environmental sustainability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11325"/>
            <a:ext cx="35814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944DFD8B-9533-4B08-8334-E03C50784805}" type="slidenum">
              <a:rPr lang="en-US" altLang="en-US" sz="1000">
                <a:solidFill>
                  <a:srgbClr val="000000"/>
                </a:solidFill>
              </a:rPr>
              <a:pPr algn="r" eaLnBrk="1" hangingPunct="1">
                <a:spcBef>
                  <a:spcPct val="0"/>
                </a:spcBef>
                <a:buClrTx/>
                <a:buFontTx/>
                <a:buNone/>
              </a:pPr>
              <a:t>26</a:t>
            </a:fld>
            <a:endParaRPr lang="en-US" altLang="en-US" sz="1000">
              <a:solidFill>
                <a:srgbClr val="000000"/>
              </a:solidFill>
            </a:endParaRPr>
          </a:p>
        </p:txBody>
      </p:sp>
      <p:sp>
        <p:nvSpPr>
          <p:cNvPr id="83972"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Sustainable Business</a:t>
            </a:r>
          </a:p>
        </p:txBody>
      </p:sp>
      <p:sp>
        <p:nvSpPr>
          <p:cNvPr id="83973" name="Text Box 3"/>
          <p:cNvSpPr txBox="1">
            <a:spLocks noChangeArrowheads="1"/>
          </p:cNvSpPr>
          <p:nvPr/>
        </p:nvSpPr>
        <p:spPr bwMode="auto">
          <a:xfrm>
            <a:off x="682980" y="2022475"/>
            <a:ext cx="7924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err="1">
                <a:solidFill>
                  <a:srgbClr val="000000"/>
                </a:solidFill>
              </a:rPr>
              <a:t>Umicore</a:t>
            </a:r>
            <a:r>
              <a:rPr lang="en-US" altLang="en-US" sz="2400" dirty="0">
                <a:solidFill>
                  <a:srgbClr val="000000"/>
                </a:solidFill>
              </a:rPr>
              <a:t> (</a:t>
            </a:r>
            <a:r>
              <a:rPr lang="en-US" altLang="en-US" sz="2400" i="1" dirty="0">
                <a:solidFill>
                  <a:srgbClr val="000000"/>
                </a:solidFill>
              </a:rPr>
              <a:t>circular economy</a:t>
            </a:r>
            <a:r>
              <a:rPr lang="en-US" altLang="en-US" sz="2400" dirty="0">
                <a:solidFill>
                  <a:srgbClr val="000000"/>
                </a:solidFill>
              </a:rPr>
              <a:t>)</a:t>
            </a:r>
          </a:p>
          <a:p>
            <a:pPr eaLnBrk="1" hangingPunct="1">
              <a:spcBef>
                <a:spcPts val="700"/>
              </a:spcBef>
              <a:buClr>
                <a:srgbClr val="EE9012"/>
              </a:buClr>
            </a:pPr>
            <a:r>
              <a:rPr lang="en-US" altLang="en-US" sz="2400" dirty="0">
                <a:solidFill>
                  <a:srgbClr val="000000"/>
                </a:solidFill>
              </a:rPr>
              <a:t>AES Corporation (</a:t>
            </a:r>
            <a:r>
              <a:rPr lang="en-US" altLang="en-US" sz="2400" i="1" dirty="0">
                <a:solidFill>
                  <a:srgbClr val="000000"/>
                </a:solidFill>
              </a:rPr>
              <a:t>energy</a:t>
            </a:r>
            <a:r>
              <a:rPr lang="en-US" altLang="en-US" sz="2400" dirty="0">
                <a:solidFill>
                  <a:srgbClr val="000000"/>
                </a:solidFill>
              </a:rPr>
              <a:t>)</a:t>
            </a:r>
          </a:p>
          <a:p>
            <a:pPr eaLnBrk="1" hangingPunct="1">
              <a:spcBef>
                <a:spcPts val="700"/>
              </a:spcBef>
              <a:buClr>
                <a:srgbClr val="EE9012"/>
              </a:buClr>
            </a:pPr>
            <a:r>
              <a:rPr lang="en-US" altLang="en-US" sz="2400" dirty="0">
                <a:solidFill>
                  <a:srgbClr val="000000"/>
                </a:solidFill>
              </a:rPr>
              <a:t>Lease vs buy </a:t>
            </a:r>
          </a:p>
          <a:p>
            <a:pPr eaLnBrk="1" hangingPunct="1">
              <a:spcBef>
                <a:spcPts val="700"/>
              </a:spcBef>
              <a:buClr>
                <a:srgbClr val="EE9012"/>
              </a:buClr>
            </a:pPr>
            <a:r>
              <a:rPr lang="en-US" altLang="en-US" sz="2400" dirty="0">
                <a:solidFill>
                  <a:srgbClr val="000000"/>
                </a:solidFill>
              </a:rPr>
              <a:t>Car sharing</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A6DC4B4A-FB6F-4E6B-8CD7-5BD03E4B641C}" type="slidenum">
              <a:rPr lang="en-US" altLang="en-US" sz="1000">
                <a:solidFill>
                  <a:srgbClr val="000000"/>
                </a:solidFill>
              </a:rPr>
              <a:pPr algn="r" eaLnBrk="1" hangingPunct="1">
                <a:spcBef>
                  <a:spcPct val="0"/>
                </a:spcBef>
                <a:buClrTx/>
                <a:buFontTx/>
                <a:buNone/>
              </a:pPr>
              <a:t>27</a:t>
            </a:fld>
            <a:endParaRPr lang="en-US" altLang="en-US" sz="1000">
              <a:solidFill>
                <a:srgbClr val="000000"/>
              </a:solidFill>
            </a:endParaRPr>
          </a:p>
        </p:txBody>
      </p:sp>
      <p:sp>
        <p:nvSpPr>
          <p:cNvPr id="86019"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in Congo</a:t>
            </a:r>
          </a:p>
        </p:txBody>
      </p:sp>
      <p:sp>
        <p:nvSpPr>
          <p:cNvPr id="86020"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A dark past in the mining industry …</a:t>
            </a:r>
          </a:p>
          <a:p>
            <a:pPr lvl="1" eaLnBrk="1" hangingPunct="1">
              <a:spcBef>
                <a:spcPts val="700"/>
              </a:spcBef>
              <a:buClr>
                <a:srgbClr val="660000"/>
              </a:buClr>
            </a:pPr>
            <a:r>
              <a:rPr lang="en-US" altLang="en-US" sz="2000" dirty="0">
                <a:solidFill>
                  <a:srgbClr val="000000"/>
                </a:solidFill>
              </a:rPr>
              <a:t>Historically involved in Belgian Congo.</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Perhaps the most exploitative European colony ever.</a:t>
            </a:r>
          </a:p>
          <a:p>
            <a:pPr lvl="1" eaLnBrk="1" hangingPunct="1">
              <a:spcBef>
                <a:spcPts val="700"/>
              </a:spcBef>
              <a:buClr>
                <a:srgbClr val="660000"/>
              </a:buClr>
            </a:pPr>
            <a:r>
              <a:rPr lang="en-US" altLang="en-US" sz="2000" dirty="0">
                <a:solidFill>
                  <a:srgbClr val="000000"/>
                </a:solidFill>
              </a:rPr>
              <a:t>Today, a €12 billion company known for recycling and sustainability.</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In 2013, ranked most sustainable company in the world by Corporate Knights.</a:t>
            </a:r>
          </a:p>
        </p:txBody>
      </p:sp>
      <p:pic>
        <p:nvPicPr>
          <p:cNvPr id="860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572000"/>
            <a:ext cx="2667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AC112232-1E1D-40CA-AD7F-8DEE83DF7C9A}" type="slidenum">
              <a:rPr lang="en-US" altLang="en-US" sz="1000">
                <a:solidFill>
                  <a:srgbClr val="000000"/>
                </a:solidFill>
              </a:rPr>
              <a:pPr algn="r" eaLnBrk="1" hangingPunct="1">
                <a:spcBef>
                  <a:spcPct val="0"/>
                </a:spcBef>
                <a:buClrTx/>
                <a:buFontTx/>
                <a:buNone/>
              </a:pPr>
              <a:t>28</a:t>
            </a:fld>
            <a:endParaRPr lang="en-US" altLang="en-US" sz="1000">
              <a:solidFill>
                <a:srgbClr val="000000"/>
              </a:solidFill>
            </a:endParaRPr>
          </a:p>
        </p:txBody>
      </p:sp>
      <p:sp>
        <p:nvSpPr>
          <p:cNvPr id="88067"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in Congo</a:t>
            </a:r>
          </a:p>
        </p:txBody>
      </p:sp>
      <p:sp>
        <p:nvSpPr>
          <p:cNvPr id="88068"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Yet the company is asking how it can “monetize” its sustainability practices.</a:t>
            </a:r>
          </a:p>
          <a:p>
            <a:pPr lvl="1" eaLnBrk="1" hangingPunct="1">
              <a:spcBef>
                <a:spcPts val="700"/>
              </a:spcBef>
              <a:buClr>
                <a:srgbClr val="660000"/>
              </a:buClr>
            </a:pPr>
            <a:r>
              <a:rPr lang="en-US" altLang="en-US" sz="2000" dirty="0">
                <a:solidFill>
                  <a:srgbClr val="000000"/>
                </a:solidFill>
              </a:rPr>
              <a:t>That is, convert them to profits.</a:t>
            </a:r>
          </a:p>
          <a:p>
            <a:pPr lvl="1" eaLnBrk="1" hangingPunct="1">
              <a:spcBef>
                <a:spcPts val="700"/>
              </a:spcBef>
              <a:buClr>
                <a:srgbClr val="660000"/>
              </a:buClr>
            </a:pPr>
            <a:r>
              <a:rPr lang="en-US" altLang="en-US" sz="2000" dirty="0">
                <a:solidFill>
                  <a:srgbClr val="000000"/>
                </a:solidFill>
              </a:rPr>
              <a:t>Offers an important lesson in how we think about sustainability.</a:t>
            </a:r>
          </a:p>
        </p:txBody>
      </p:sp>
      <p:pic>
        <p:nvPicPr>
          <p:cNvPr id="880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06800"/>
            <a:ext cx="36401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F92E3B3E-5D87-4063-932A-607B8FEBA73A}" type="slidenum">
              <a:rPr lang="en-US" altLang="en-US" sz="1000">
                <a:solidFill>
                  <a:srgbClr val="000000"/>
                </a:solidFill>
              </a:rPr>
              <a:pPr algn="r" eaLnBrk="1" hangingPunct="1">
                <a:spcBef>
                  <a:spcPct val="0"/>
                </a:spcBef>
                <a:buClrTx/>
                <a:buFontTx/>
                <a:buNone/>
              </a:pPr>
              <a:t>29</a:t>
            </a:fld>
            <a:endParaRPr lang="en-US" altLang="en-US" sz="1000">
              <a:solidFill>
                <a:srgbClr val="000000"/>
              </a:solidFill>
            </a:endParaRPr>
          </a:p>
        </p:txBody>
      </p:sp>
      <p:sp>
        <p:nvSpPr>
          <p:cNvPr id="90115"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in Congo</a:t>
            </a:r>
          </a:p>
        </p:txBody>
      </p:sp>
      <p:sp>
        <p:nvSpPr>
          <p:cNvPr id="90116"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Looking back…</a:t>
            </a:r>
          </a:p>
          <a:p>
            <a:pPr lvl="1" eaLnBrk="1" hangingPunct="1">
              <a:spcBef>
                <a:spcPts val="700"/>
              </a:spcBef>
              <a:buClr>
                <a:srgbClr val="660000"/>
              </a:buClr>
            </a:pPr>
            <a:r>
              <a:rPr lang="en-US" altLang="en-US" sz="2000" dirty="0">
                <a:solidFill>
                  <a:srgbClr val="000000"/>
                </a:solidFill>
              </a:rPr>
              <a:t>1885:  Belgium’s King Leopold II </a:t>
            </a:r>
            <a:br>
              <a:rPr lang="en-US" altLang="en-US" sz="2000" dirty="0">
                <a:solidFill>
                  <a:srgbClr val="000000"/>
                </a:solidFill>
              </a:rPr>
            </a:br>
            <a:r>
              <a:rPr lang="en-US" altLang="en-US" sz="2000" dirty="0">
                <a:solidFill>
                  <a:srgbClr val="000000"/>
                </a:solidFill>
              </a:rPr>
              <a:t>seized personal control of </a:t>
            </a:r>
            <a:br>
              <a:rPr lang="en-US" altLang="en-US" sz="2000" dirty="0">
                <a:solidFill>
                  <a:srgbClr val="000000"/>
                </a:solidFill>
              </a:rPr>
            </a:br>
            <a:r>
              <a:rPr lang="en-US" altLang="en-US" sz="2000" dirty="0">
                <a:solidFill>
                  <a:srgbClr val="000000"/>
                </a:solidFill>
              </a:rPr>
              <a:t>Haut Katanga in central Africa.</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Later known as Belgian Congo.</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He wanted to exploit mineral </a:t>
            </a:r>
            <a:br>
              <a:rPr lang="en-US" altLang="en-US" sz="2000" i="1" dirty="0">
                <a:solidFill>
                  <a:srgbClr val="000000"/>
                </a:solidFill>
              </a:rPr>
            </a:br>
            <a:r>
              <a:rPr lang="en-US" altLang="en-US" sz="2000" i="1" dirty="0">
                <a:solidFill>
                  <a:srgbClr val="000000"/>
                </a:solidFill>
              </a:rPr>
              <a:t>resources.</a:t>
            </a:r>
          </a:p>
          <a:p>
            <a:pPr lvl="1" eaLnBrk="1" hangingPunct="1">
              <a:spcBef>
                <a:spcPts val="700"/>
              </a:spcBef>
              <a:buClr>
                <a:srgbClr val="660000"/>
              </a:buClr>
            </a:pPr>
            <a:r>
              <a:rPr lang="en-US" altLang="en-US" sz="2000" dirty="0">
                <a:solidFill>
                  <a:srgbClr val="000000"/>
                </a:solidFill>
              </a:rPr>
              <a:t>1906:  Union </a:t>
            </a:r>
            <a:r>
              <a:rPr lang="en-US" altLang="en-US" sz="2000" dirty="0" err="1">
                <a:solidFill>
                  <a:srgbClr val="000000"/>
                </a:solidFill>
              </a:rPr>
              <a:t>Minière</a:t>
            </a:r>
            <a:r>
              <a:rPr lang="en-US" altLang="en-US" sz="2000" dirty="0">
                <a:solidFill>
                  <a:srgbClr val="000000"/>
                </a:solidFill>
              </a:rPr>
              <a:t> du Haut </a:t>
            </a:r>
            <a:br>
              <a:rPr lang="en-US" altLang="en-US" sz="2000" dirty="0">
                <a:solidFill>
                  <a:srgbClr val="000000"/>
                </a:solidFill>
              </a:rPr>
            </a:br>
            <a:r>
              <a:rPr lang="en-US" altLang="en-US" sz="2000" dirty="0">
                <a:solidFill>
                  <a:srgbClr val="000000"/>
                </a:solidFill>
              </a:rPr>
              <a:t>Katanga (UMHK)</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Formed to mine copper, tin cobalt, </a:t>
            </a:r>
            <a:br>
              <a:rPr lang="en-US" altLang="en-US" sz="2000" i="1" dirty="0">
                <a:solidFill>
                  <a:srgbClr val="000000"/>
                </a:solidFill>
              </a:rPr>
            </a:br>
            <a:r>
              <a:rPr lang="en-US" altLang="en-US" sz="2000" i="1" dirty="0">
                <a:solidFill>
                  <a:srgbClr val="000000"/>
                </a:solidFill>
              </a:rPr>
              <a:t>etc.</a:t>
            </a:r>
          </a:p>
          <a:p>
            <a:pPr lvl="1" eaLnBrk="1" hangingPunct="1">
              <a:spcBef>
                <a:spcPts val="700"/>
              </a:spcBef>
              <a:buClr>
                <a:srgbClr val="660000"/>
              </a:buClr>
            </a:pPr>
            <a:endParaRPr lang="en-US" altLang="en-US" sz="2400" dirty="0">
              <a:solidFill>
                <a:srgbClr val="000000"/>
              </a:solidFill>
            </a:endParaRPr>
          </a:p>
        </p:txBody>
      </p:sp>
      <p:pic>
        <p:nvPicPr>
          <p:cNvPr id="901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022" y="1975556"/>
            <a:ext cx="2238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67B77D9-FF2E-4A4A-8F12-57AE976C6BE2}" type="slidenum">
              <a:rPr lang="en-US" altLang="en-US" sz="1000">
                <a:solidFill>
                  <a:srgbClr val="000000"/>
                </a:solidFill>
              </a:rPr>
              <a:pPr algn="r" eaLnBrk="1" hangingPunct="1">
                <a:spcBef>
                  <a:spcPct val="0"/>
                </a:spcBef>
                <a:buClrTx/>
                <a:buFontTx/>
                <a:buNone/>
              </a:pPr>
              <a:t>3</a:t>
            </a:fld>
            <a:endParaRPr lang="en-US" altLang="en-US" sz="1000">
              <a:solidFill>
                <a:srgbClr val="000000"/>
              </a:solidFill>
            </a:endParaRPr>
          </a:p>
        </p:txBody>
      </p:sp>
      <p:sp>
        <p:nvSpPr>
          <p:cNvPr id="21507"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Outline</a:t>
            </a:r>
          </a:p>
        </p:txBody>
      </p:sp>
      <p:sp>
        <p:nvSpPr>
          <p:cNvPr id="21508"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Basic concepts</a:t>
            </a:r>
          </a:p>
          <a:p>
            <a:pPr eaLnBrk="1" hangingPunct="1">
              <a:spcBef>
                <a:spcPts val="700"/>
              </a:spcBef>
              <a:buClr>
                <a:srgbClr val="EE9012"/>
              </a:buClr>
            </a:pPr>
            <a:r>
              <a:rPr lang="en-US" altLang="en-US" sz="2400" dirty="0">
                <a:solidFill>
                  <a:srgbClr val="000000"/>
                </a:solidFill>
              </a:rPr>
              <a:t>Ethical basis for sustainability</a:t>
            </a:r>
          </a:p>
          <a:p>
            <a:pPr eaLnBrk="1" hangingPunct="1">
              <a:spcBef>
                <a:spcPts val="700"/>
              </a:spcBef>
              <a:buClr>
                <a:srgbClr val="EE9012"/>
              </a:buClr>
            </a:pPr>
            <a:r>
              <a:rPr lang="en-US" altLang="en-US" sz="2400" dirty="0">
                <a:solidFill>
                  <a:srgbClr val="000000"/>
                </a:solidFill>
              </a:rPr>
              <a:t>Environmental sustainability</a:t>
            </a:r>
          </a:p>
          <a:p>
            <a:pPr eaLnBrk="1" hangingPunct="1">
              <a:spcBef>
                <a:spcPts val="700"/>
              </a:spcBef>
              <a:buClr>
                <a:srgbClr val="EE9012"/>
              </a:buClr>
            </a:pPr>
            <a:r>
              <a:rPr lang="en-US" altLang="en-US" sz="2400" dirty="0">
                <a:solidFill>
                  <a:srgbClr val="000000"/>
                </a:solidFill>
              </a:rPr>
              <a:t>Social sustainability</a:t>
            </a:r>
          </a:p>
          <a:p>
            <a:pPr eaLnBrk="1" hangingPunct="1">
              <a:spcBef>
                <a:spcPts val="700"/>
              </a:spcBef>
              <a:buClr>
                <a:srgbClr val="EE9012"/>
              </a:buClr>
            </a:pPr>
            <a:r>
              <a:rPr lang="en-US" altLang="en-US" sz="2400" dirty="0">
                <a:solidFill>
                  <a:srgbClr val="000000"/>
                </a:solidFill>
              </a:rPr>
              <a:t>Financial sustainability</a:t>
            </a:r>
          </a:p>
        </p:txBody>
      </p:sp>
      <p:pic>
        <p:nvPicPr>
          <p:cNvPr id="2150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295400"/>
            <a:ext cx="2057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38509152-8E4F-4668-9EC7-DB38FC5E2D6D}" type="slidenum">
              <a:rPr lang="en-US" altLang="en-US" sz="1000">
                <a:solidFill>
                  <a:srgbClr val="000000"/>
                </a:solidFill>
              </a:rPr>
              <a:pPr algn="r" eaLnBrk="1" hangingPunct="1">
                <a:spcBef>
                  <a:spcPct val="0"/>
                </a:spcBef>
                <a:buClrTx/>
                <a:buFontTx/>
                <a:buNone/>
              </a:pPr>
              <a:t>30</a:t>
            </a:fld>
            <a:endParaRPr lang="en-US" altLang="en-US" sz="1000">
              <a:solidFill>
                <a:srgbClr val="000000"/>
              </a:solidFill>
            </a:endParaRPr>
          </a:p>
        </p:txBody>
      </p:sp>
      <p:sp>
        <p:nvSpPr>
          <p:cNvPr id="92163"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in Congo</a:t>
            </a:r>
          </a:p>
        </p:txBody>
      </p:sp>
      <p:sp>
        <p:nvSpPr>
          <p:cNvPr id="92164"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Looking back…</a:t>
            </a:r>
          </a:p>
          <a:p>
            <a:pPr lvl="1" eaLnBrk="1" hangingPunct="1">
              <a:spcBef>
                <a:spcPts val="700"/>
              </a:spcBef>
              <a:buClr>
                <a:srgbClr val="660000"/>
              </a:buClr>
            </a:pPr>
            <a:r>
              <a:rPr lang="en-US" altLang="en-US" sz="2000" dirty="0">
                <a:solidFill>
                  <a:srgbClr val="000000"/>
                </a:solidFill>
              </a:rPr>
              <a:t>2001:  Name change to </a:t>
            </a:r>
            <a:r>
              <a:rPr lang="en-US" altLang="en-US" sz="2000" dirty="0" err="1">
                <a:solidFill>
                  <a:srgbClr val="000000"/>
                </a:solidFill>
              </a:rPr>
              <a:t>Umicore</a:t>
            </a:r>
            <a:endParaRPr lang="en-US" altLang="en-US" sz="2000" dirty="0">
              <a:solidFill>
                <a:srgbClr val="000000"/>
              </a:solidFill>
            </a:endParaRP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Company growth has stalled</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Wants to shed negative image</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Becomes independent public company in 2004.</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Moves into recycling.</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Invests €174 million to clean up legacy sites.</a:t>
            </a:r>
          </a:p>
        </p:txBody>
      </p:sp>
      <p:pic>
        <p:nvPicPr>
          <p:cNvPr id="921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4791075"/>
            <a:ext cx="23717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2C280104-E77E-4CBA-8334-9AECFE35AD30}" type="slidenum">
              <a:rPr lang="en-US" altLang="en-US" sz="1000">
                <a:solidFill>
                  <a:srgbClr val="000000"/>
                </a:solidFill>
              </a:rPr>
              <a:pPr algn="r" eaLnBrk="1" hangingPunct="1">
                <a:spcBef>
                  <a:spcPct val="0"/>
                </a:spcBef>
                <a:buClrTx/>
                <a:buFontTx/>
                <a:buNone/>
              </a:pPr>
              <a:t>31</a:t>
            </a:fld>
            <a:endParaRPr lang="en-US" altLang="en-US" sz="1000">
              <a:solidFill>
                <a:srgbClr val="000000"/>
              </a:solidFill>
            </a:endParaRPr>
          </a:p>
        </p:txBody>
      </p:sp>
      <p:sp>
        <p:nvSpPr>
          <p:cNvPr id="94211"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in Congo</a:t>
            </a:r>
          </a:p>
        </p:txBody>
      </p:sp>
      <p:sp>
        <p:nvSpPr>
          <p:cNvPr id="94212"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Looking back…</a:t>
            </a:r>
          </a:p>
          <a:p>
            <a:pPr lvl="1" eaLnBrk="1" hangingPunct="1">
              <a:spcBef>
                <a:spcPts val="700"/>
              </a:spcBef>
              <a:buClr>
                <a:srgbClr val="660000"/>
              </a:buClr>
            </a:pPr>
            <a:r>
              <a:rPr lang="en-US" altLang="en-US" sz="2000" dirty="0">
                <a:solidFill>
                  <a:srgbClr val="000000"/>
                </a:solidFill>
              </a:rPr>
              <a:t>2007:  Signs on to sustainability agreements.</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Global Framework Agreement with major unions.</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Pledge to observe UN Declaration of Human Rights.</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Agrees to observe ILO’s core labor standards.</a:t>
            </a:r>
          </a:p>
        </p:txBody>
      </p:sp>
      <p:pic>
        <p:nvPicPr>
          <p:cNvPr id="942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191000"/>
            <a:ext cx="32004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090988"/>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11FF492-6F2E-47AE-9E31-764396135256}" type="slidenum">
              <a:rPr lang="en-US" altLang="en-US" sz="1000">
                <a:solidFill>
                  <a:srgbClr val="000000"/>
                </a:solidFill>
              </a:rPr>
              <a:pPr algn="r" eaLnBrk="1" hangingPunct="1">
                <a:spcBef>
                  <a:spcPct val="0"/>
                </a:spcBef>
                <a:buClrTx/>
                <a:buFontTx/>
                <a:buNone/>
              </a:pPr>
              <a:t>32</a:t>
            </a:fld>
            <a:endParaRPr lang="en-US" altLang="en-US" sz="1000">
              <a:solidFill>
                <a:srgbClr val="000000"/>
              </a:solidFill>
            </a:endParaRPr>
          </a:p>
        </p:txBody>
      </p:sp>
      <p:sp>
        <p:nvSpPr>
          <p:cNvPr id="96259" name="Text Box 2"/>
          <p:cNvSpPr txBox="1">
            <a:spLocks noChangeArrowheads="1"/>
          </p:cNvSpPr>
          <p:nvPr/>
        </p:nvSpPr>
        <p:spPr bwMode="auto">
          <a:xfrm>
            <a:off x="606780" y="5683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in Congo</a:t>
            </a:r>
          </a:p>
        </p:txBody>
      </p:sp>
      <p:sp>
        <p:nvSpPr>
          <p:cNvPr id="96260"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Looking back…</a:t>
            </a:r>
          </a:p>
          <a:p>
            <a:pPr lvl="1" eaLnBrk="1" hangingPunct="1">
              <a:spcBef>
                <a:spcPts val="700"/>
              </a:spcBef>
              <a:buClr>
                <a:srgbClr val="660000"/>
              </a:buClr>
            </a:pPr>
            <a:r>
              <a:rPr lang="en-US" altLang="en-US" sz="2000" dirty="0">
                <a:solidFill>
                  <a:srgbClr val="000000"/>
                </a:solidFill>
              </a:rPr>
              <a:t>2007:  New directions</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Develop recycling technology.</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Move into new products, </a:t>
            </a:r>
            <a:br>
              <a:rPr lang="en-US" altLang="en-US" sz="2000" i="1" dirty="0">
                <a:solidFill>
                  <a:srgbClr val="000000"/>
                </a:solidFill>
              </a:rPr>
            </a:br>
            <a:r>
              <a:rPr lang="en-US" altLang="en-US" sz="2000" i="1" dirty="0">
                <a:solidFill>
                  <a:srgbClr val="000000"/>
                </a:solidFill>
              </a:rPr>
              <a:t>like automotive catalysts </a:t>
            </a:r>
            <a:br>
              <a:rPr lang="en-US" altLang="en-US" sz="2000" i="1" dirty="0">
                <a:solidFill>
                  <a:srgbClr val="000000"/>
                </a:solidFill>
              </a:rPr>
            </a:br>
            <a:r>
              <a:rPr lang="en-US" altLang="en-US" sz="2000" i="1" dirty="0">
                <a:solidFill>
                  <a:srgbClr val="000000"/>
                </a:solidFill>
              </a:rPr>
              <a:t>and batteries.</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Restyle annual report to </a:t>
            </a:r>
            <a:br>
              <a:rPr lang="en-US" altLang="en-US" sz="2000" i="1" dirty="0">
                <a:solidFill>
                  <a:srgbClr val="000000"/>
                </a:solidFill>
              </a:rPr>
            </a:br>
            <a:r>
              <a:rPr lang="en-US" altLang="en-US" sz="2000" i="1" dirty="0">
                <a:solidFill>
                  <a:srgbClr val="000000"/>
                </a:solidFill>
              </a:rPr>
              <a:t>reassure shareholders company </a:t>
            </a:r>
            <a:br>
              <a:rPr lang="en-US" altLang="en-US" sz="2000" i="1" dirty="0">
                <a:solidFill>
                  <a:srgbClr val="000000"/>
                </a:solidFill>
              </a:rPr>
            </a:br>
            <a:r>
              <a:rPr lang="en-US" altLang="en-US" sz="2000" i="1" dirty="0">
                <a:solidFill>
                  <a:srgbClr val="000000"/>
                </a:solidFill>
              </a:rPr>
              <a:t>has a long-term strategy with focus </a:t>
            </a:r>
            <a:br>
              <a:rPr lang="en-US" altLang="en-US" sz="2000" i="1" dirty="0">
                <a:solidFill>
                  <a:srgbClr val="000000"/>
                </a:solidFill>
              </a:rPr>
            </a:br>
            <a:r>
              <a:rPr lang="en-US" altLang="en-US" sz="2000" i="1" dirty="0">
                <a:solidFill>
                  <a:srgbClr val="000000"/>
                </a:solidFill>
              </a:rPr>
              <a:t>on sustainability.</a:t>
            </a:r>
          </a:p>
        </p:txBody>
      </p:sp>
      <p:pic>
        <p:nvPicPr>
          <p:cNvPr id="962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0"/>
            <a:ext cx="4762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4FA3737F-C041-464C-8EE1-67AF79360397}" type="slidenum">
              <a:rPr lang="en-US" altLang="en-US" sz="1000">
                <a:solidFill>
                  <a:srgbClr val="000000"/>
                </a:solidFill>
              </a:rPr>
              <a:pPr algn="r" eaLnBrk="1" hangingPunct="1">
                <a:spcBef>
                  <a:spcPct val="0"/>
                </a:spcBef>
                <a:buClrTx/>
                <a:buFontTx/>
                <a:buNone/>
              </a:pPr>
              <a:t>33</a:t>
            </a:fld>
            <a:endParaRPr lang="en-US" altLang="en-US" sz="1000">
              <a:solidFill>
                <a:srgbClr val="000000"/>
              </a:solidFill>
            </a:endParaRPr>
          </a:p>
        </p:txBody>
      </p:sp>
      <p:sp>
        <p:nvSpPr>
          <p:cNvPr id="98307"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98308" name="Text Box 3"/>
          <p:cNvSpPr txBox="1">
            <a:spLocks noChangeArrowheads="1"/>
          </p:cNvSpPr>
          <p:nvPr/>
        </p:nvSpPr>
        <p:spPr bwMode="auto">
          <a:xfrm>
            <a:off x="682980" y="17526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Example:  Battery recycling</a:t>
            </a:r>
          </a:p>
          <a:p>
            <a:pPr lvl="1" eaLnBrk="1" hangingPunct="1">
              <a:spcBef>
                <a:spcPts val="700"/>
              </a:spcBef>
              <a:buClr>
                <a:srgbClr val="660000"/>
              </a:buClr>
            </a:pPr>
            <a:r>
              <a:rPr lang="en-US" altLang="en-US" sz="2000" dirty="0">
                <a:solidFill>
                  <a:srgbClr val="000000"/>
                </a:solidFill>
              </a:rPr>
              <a:t>Responding to rapid growth in demand for rechargeable batteries.</a:t>
            </a:r>
          </a:p>
        </p:txBody>
      </p:sp>
      <p:pic>
        <p:nvPicPr>
          <p:cNvPr id="983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124200"/>
            <a:ext cx="7874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7307D88-CDAD-499E-AA34-3B4485610BB9}" type="slidenum">
              <a:rPr lang="en-US" altLang="en-US" sz="1000">
                <a:solidFill>
                  <a:srgbClr val="000000"/>
                </a:solidFill>
              </a:rPr>
              <a:pPr algn="r" eaLnBrk="1" hangingPunct="1">
                <a:spcBef>
                  <a:spcPct val="0"/>
                </a:spcBef>
                <a:buClrTx/>
                <a:buFontTx/>
                <a:buNone/>
              </a:pPr>
              <a:t>34</a:t>
            </a:fld>
            <a:endParaRPr lang="en-US" altLang="en-US" sz="1000">
              <a:solidFill>
                <a:srgbClr val="000000"/>
              </a:solidFill>
            </a:endParaRPr>
          </a:p>
        </p:txBody>
      </p:sp>
      <p:sp>
        <p:nvSpPr>
          <p:cNvPr id="100355"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100356"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Example:  Battery recycling</a:t>
            </a:r>
          </a:p>
          <a:p>
            <a:pPr lvl="1" eaLnBrk="1" hangingPunct="1">
              <a:spcBef>
                <a:spcPts val="700"/>
              </a:spcBef>
              <a:buClr>
                <a:srgbClr val="660000"/>
              </a:buClr>
            </a:pPr>
            <a:r>
              <a:rPr lang="en-US" altLang="en-US" sz="2000" dirty="0">
                <a:solidFill>
                  <a:srgbClr val="000000"/>
                </a:solidFill>
              </a:rPr>
              <a:t>2011:  New recycling plant in Hoboken, Belgium.</a:t>
            </a:r>
          </a:p>
          <a:p>
            <a:pPr lvl="1" eaLnBrk="1" hangingPunct="1">
              <a:spcBef>
                <a:spcPts val="700"/>
              </a:spcBef>
              <a:buClr>
                <a:srgbClr val="660000"/>
              </a:buClr>
            </a:pPr>
            <a:r>
              <a:rPr lang="en-US" altLang="en-US" sz="2000" dirty="0">
                <a:solidFill>
                  <a:srgbClr val="000000"/>
                </a:solidFill>
              </a:rPr>
              <a:t>Major customer:  Toyota </a:t>
            </a:r>
          </a:p>
        </p:txBody>
      </p:sp>
      <p:pic>
        <p:nvPicPr>
          <p:cNvPr id="1003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05200"/>
            <a:ext cx="5945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A4B7F6CB-DBFB-4FC8-97F1-B0F8B3B62F84}" type="slidenum">
              <a:rPr lang="en-US" altLang="en-US" sz="1000">
                <a:solidFill>
                  <a:srgbClr val="000000"/>
                </a:solidFill>
              </a:rPr>
              <a:pPr algn="r" eaLnBrk="1" hangingPunct="1">
                <a:spcBef>
                  <a:spcPct val="0"/>
                </a:spcBef>
                <a:buClrTx/>
                <a:buFontTx/>
                <a:buNone/>
              </a:pPr>
              <a:t>35</a:t>
            </a:fld>
            <a:endParaRPr lang="en-US" altLang="en-US" sz="1000">
              <a:solidFill>
                <a:srgbClr val="000000"/>
              </a:solidFill>
            </a:endParaRPr>
          </a:p>
        </p:txBody>
      </p:sp>
      <p:sp>
        <p:nvSpPr>
          <p:cNvPr id="102403"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102404"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Recognition</a:t>
            </a:r>
          </a:p>
          <a:p>
            <a:pPr lvl="1" eaLnBrk="1" hangingPunct="1">
              <a:spcBef>
                <a:spcPts val="700"/>
              </a:spcBef>
              <a:buClr>
                <a:srgbClr val="660000"/>
              </a:buClr>
            </a:pPr>
            <a:r>
              <a:rPr lang="en-US" altLang="en-US" sz="2000" dirty="0">
                <a:solidFill>
                  <a:srgbClr val="000000"/>
                </a:solidFill>
              </a:rPr>
              <a:t>2013:  Number one by Corporate Knights.</a:t>
            </a:r>
          </a:p>
          <a:p>
            <a:pPr lvl="1" eaLnBrk="1" hangingPunct="1">
              <a:spcBef>
                <a:spcPts val="700"/>
              </a:spcBef>
              <a:buClr>
                <a:srgbClr val="660000"/>
              </a:buClr>
            </a:pPr>
            <a:r>
              <a:rPr lang="en-US" altLang="en-US" sz="2000" dirty="0">
                <a:solidFill>
                  <a:srgbClr val="000000"/>
                </a:solidFill>
              </a:rPr>
              <a:t>Still, there were skeptics</a:t>
            </a:r>
          </a:p>
        </p:txBody>
      </p:sp>
      <p:pic>
        <p:nvPicPr>
          <p:cNvPr id="1024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048000"/>
            <a:ext cx="1371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AutoShape 7" descr="Image result for corporate knights'"/>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1024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709988"/>
            <a:ext cx="24384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EFAAFA8C-9338-43AB-991A-1B62292870CB}" type="slidenum">
              <a:rPr lang="en-US" altLang="en-US" sz="1000">
                <a:solidFill>
                  <a:srgbClr val="000000"/>
                </a:solidFill>
              </a:rPr>
              <a:pPr algn="r" eaLnBrk="1" hangingPunct="1">
                <a:spcBef>
                  <a:spcPct val="0"/>
                </a:spcBef>
                <a:buClrTx/>
                <a:buFontTx/>
                <a:buNone/>
              </a:pPr>
              <a:t>36</a:t>
            </a:fld>
            <a:endParaRPr lang="en-US" altLang="en-US" sz="1000">
              <a:solidFill>
                <a:srgbClr val="000000"/>
              </a:solidFill>
            </a:endParaRPr>
          </a:p>
        </p:txBody>
      </p:sp>
      <p:sp>
        <p:nvSpPr>
          <p:cNvPr id="104451"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104452"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Today…</a:t>
            </a:r>
          </a:p>
          <a:p>
            <a:pPr lvl="1" eaLnBrk="1" hangingPunct="1">
              <a:spcBef>
                <a:spcPts val="700"/>
              </a:spcBef>
              <a:buClr>
                <a:srgbClr val="660000"/>
              </a:buClr>
            </a:pPr>
            <a:r>
              <a:rPr lang="en-US" altLang="en-US" sz="2000" dirty="0">
                <a:solidFill>
                  <a:srgbClr val="000000"/>
                </a:solidFill>
              </a:rPr>
              <a:t>Operates in 34 countries.  11,000 employees</a:t>
            </a:r>
          </a:p>
          <a:p>
            <a:pPr lvl="1" eaLnBrk="1" hangingPunct="1">
              <a:spcBef>
                <a:spcPts val="700"/>
              </a:spcBef>
              <a:buClr>
                <a:srgbClr val="660000"/>
              </a:buClr>
            </a:pPr>
            <a:r>
              <a:rPr lang="en-US" altLang="en-US" sz="2000" dirty="0">
                <a:solidFill>
                  <a:srgbClr val="000000"/>
                </a:solidFill>
              </a:rPr>
              <a:t>R&amp;D expenditure €196 million</a:t>
            </a:r>
          </a:p>
          <a:p>
            <a:pPr lvl="1" eaLnBrk="1" hangingPunct="1">
              <a:spcBef>
                <a:spcPts val="700"/>
              </a:spcBef>
              <a:buClr>
                <a:srgbClr val="660000"/>
              </a:buClr>
            </a:pPr>
            <a:r>
              <a:rPr lang="en-US" altLang="en-US" sz="2000" dirty="0">
                <a:solidFill>
                  <a:srgbClr val="000000"/>
                </a:solidFill>
              </a:rPr>
              <a:t>ROI comparable to industry average</a:t>
            </a:r>
          </a:p>
        </p:txBody>
      </p:sp>
      <p:pic>
        <p:nvPicPr>
          <p:cNvPr id="1044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727575"/>
            <a:ext cx="671195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66A2D644-02E9-4F2E-8318-34491F10693B}" type="slidenum">
              <a:rPr lang="en-US" altLang="en-US" sz="1000">
                <a:solidFill>
                  <a:srgbClr val="000000"/>
                </a:solidFill>
              </a:rPr>
              <a:pPr algn="r" eaLnBrk="1" hangingPunct="1">
                <a:spcBef>
                  <a:spcPct val="0"/>
                </a:spcBef>
                <a:buClrTx/>
                <a:buFontTx/>
                <a:buNone/>
              </a:pPr>
              <a:t>37</a:t>
            </a:fld>
            <a:endParaRPr lang="en-US" altLang="en-US" sz="1000">
              <a:solidFill>
                <a:srgbClr val="000000"/>
              </a:solidFill>
            </a:endParaRPr>
          </a:p>
        </p:txBody>
      </p:sp>
      <p:sp>
        <p:nvSpPr>
          <p:cNvPr id="106499"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38916"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Still, </a:t>
            </a:r>
            <a:r>
              <a:rPr lang="en-US" altLang="en-US" sz="2400" dirty="0" err="1">
                <a:solidFill>
                  <a:srgbClr val="000000"/>
                </a:solidFill>
              </a:rPr>
              <a:t>Umicore</a:t>
            </a:r>
            <a:r>
              <a:rPr lang="en-US" altLang="en-US" sz="2400" dirty="0">
                <a:solidFill>
                  <a:srgbClr val="000000"/>
                </a:solidFill>
              </a:rPr>
              <a:t> executives want to monetize investment in sustainability </a:t>
            </a:r>
          </a:p>
          <a:p>
            <a:pPr lvl="1" eaLnBrk="1" hangingPunct="1">
              <a:spcBef>
                <a:spcPts val="700"/>
              </a:spcBef>
              <a:buClr>
                <a:srgbClr val="660000"/>
              </a:buClr>
              <a:defRPr/>
            </a:pPr>
            <a:r>
              <a:rPr lang="en-US" altLang="en-US" sz="2000" dirty="0">
                <a:solidFill>
                  <a:srgbClr val="000000"/>
                </a:solidFill>
              </a:rPr>
              <a:t>Convince customers to pay premium price.</a:t>
            </a:r>
          </a:p>
          <a:p>
            <a:pPr lvl="1" eaLnBrk="1" hangingPunct="1">
              <a:spcBef>
                <a:spcPts val="700"/>
              </a:spcBef>
              <a:buClr>
                <a:srgbClr val="660000"/>
              </a:buClr>
              <a:defRPr/>
            </a:pPr>
            <a:r>
              <a:rPr lang="en-US" altLang="en-US" sz="2000" dirty="0">
                <a:solidFill>
                  <a:srgbClr val="000000"/>
                </a:solidFill>
              </a:rPr>
              <a:t>Increase market share based on positive media exposure.</a:t>
            </a:r>
          </a:p>
          <a:p>
            <a:pPr marL="469900" lvl="1" indent="0" eaLnBrk="1" hangingPunct="1">
              <a:spcBef>
                <a:spcPts val="700"/>
              </a:spcBef>
              <a:buClr>
                <a:srgbClr val="660000"/>
              </a:buClr>
              <a:buFontTx/>
              <a:buNone/>
              <a:defRPr/>
            </a:pPr>
            <a:endParaRPr lang="en-US" altLang="en-US" sz="2000" dirty="0">
              <a:solidFill>
                <a:srgbClr val="000000"/>
              </a:solidFill>
            </a:endParaRPr>
          </a:p>
        </p:txBody>
      </p:sp>
      <p:pic>
        <p:nvPicPr>
          <p:cNvPr id="1065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7084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AB619A2D-0E5A-4727-9570-A5374E2E40DC}" type="slidenum">
              <a:rPr lang="en-US" altLang="en-US" sz="1000">
                <a:solidFill>
                  <a:srgbClr val="000000"/>
                </a:solidFill>
              </a:rPr>
              <a:pPr algn="r" eaLnBrk="1" hangingPunct="1">
                <a:spcBef>
                  <a:spcPct val="0"/>
                </a:spcBef>
                <a:buClrTx/>
                <a:buFontTx/>
                <a:buNone/>
              </a:pPr>
              <a:t>38</a:t>
            </a:fld>
            <a:endParaRPr lang="en-US" altLang="en-US" sz="1000">
              <a:solidFill>
                <a:srgbClr val="000000"/>
              </a:solidFill>
            </a:endParaRPr>
          </a:p>
        </p:txBody>
      </p:sp>
      <p:sp>
        <p:nvSpPr>
          <p:cNvPr id="108547"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108548" name="Text Box 3"/>
          <p:cNvSpPr txBox="1">
            <a:spLocks noChangeArrowheads="1"/>
          </p:cNvSpPr>
          <p:nvPr/>
        </p:nvSpPr>
        <p:spPr bwMode="auto">
          <a:xfrm>
            <a:off x="682980" y="1828800"/>
            <a:ext cx="8001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But </a:t>
            </a:r>
            <a:r>
              <a:rPr lang="en-US" altLang="en-US" sz="2400" dirty="0" err="1">
                <a:solidFill>
                  <a:srgbClr val="000000"/>
                </a:solidFill>
              </a:rPr>
              <a:t>Umicore</a:t>
            </a:r>
            <a:r>
              <a:rPr lang="en-US" altLang="en-US" sz="2400" dirty="0">
                <a:solidFill>
                  <a:srgbClr val="000000"/>
                </a:solidFill>
              </a:rPr>
              <a:t> has already benefited! </a:t>
            </a:r>
          </a:p>
          <a:p>
            <a:pPr lvl="1" eaLnBrk="1" hangingPunct="1">
              <a:spcBef>
                <a:spcPts val="700"/>
              </a:spcBef>
              <a:buClr>
                <a:srgbClr val="EE9012"/>
              </a:buClr>
            </a:pPr>
            <a:r>
              <a:rPr lang="en-US" altLang="en-US" sz="2000" dirty="0">
                <a:solidFill>
                  <a:srgbClr val="000000"/>
                </a:solidFill>
              </a:rPr>
              <a:t>Focus on restructuring for sustainability rescued a </a:t>
            </a:r>
            <a:br>
              <a:rPr lang="en-US" altLang="en-US" sz="2000" dirty="0">
                <a:solidFill>
                  <a:srgbClr val="000000"/>
                </a:solidFill>
              </a:rPr>
            </a:br>
            <a:r>
              <a:rPr lang="en-US" altLang="en-US" sz="2000" dirty="0">
                <a:solidFill>
                  <a:srgbClr val="000000"/>
                </a:solidFill>
              </a:rPr>
              <a:t>declining business.</a:t>
            </a:r>
          </a:p>
          <a:p>
            <a:pPr lvl="2" eaLnBrk="1" hangingPunct="1">
              <a:spcBef>
                <a:spcPts val="700"/>
              </a:spcBef>
              <a:buClr>
                <a:srgbClr val="660000"/>
              </a:buClr>
            </a:pPr>
            <a:r>
              <a:rPr lang="en-US" altLang="en-US" sz="2000" i="1" dirty="0">
                <a:solidFill>
                  <a:srgbClr val="000000"/>
                </a:solidFill>
              </a:rPr>
              <a:t> Modernized the business, aligned it with circular </a:t>
            </a:r>
            <a:br>
              <a:rPr lang="en-US" altLang="en-US" sz="2000" i="1" dirty="0">
                <a:solidFill>
                  <a:srgbClr val="000000"/>
                </a:solidFill>
              </a:rPr>
            </a:br>
            <a:r>
              <a:rPr lang="en-US" altLang="en-US" sz="2000" i="1" dirty="0">
                <a:solidFill>
                  <a:srgbClr val="000000"/>
                </a:solidFill>
              </a:rPr>
              <a:t>economy.</a:t>
            </a:r>
          </a:p>
          <a:p>
            <a:pPr lvl="1" eaLnBrk="1" hangingPunct="1">
              <a:spcBef>
                <a:spcPts val="700"/>
              </a:spcBef>
              <a:buClr>
                <a:srgbClr val="660000"/>
              </a:buClr>
            </a:pPr>
            <a:endParaRPr lang="en-US" altLang="en-US" sz="2000" dirty="0">
              <a:solidFill>
                <a:srgbClr val="000000"/>
              </a:solidFill>
            </a:endParaRPr>
          </a:p>
        </p:txBody>
      </p:sp>
      <p:pic>
        <p:nvPicPr>
          <p:cNvPr id="2" name="Picture 1"/>
          <p:cNvPicPr>
            <a:picLocks noChangeAspect="1"/>
          </p:cNvPicPr>
          <p:nvPr/>
        </p:nvPicPr>
        <p:blipFill>
          <a:blip r:embed="rId3"/>
          <a:stretch>
            <a:fillRect/>
          </a:stretch>
        </p:blipFill>
        <p:spPr>
          <a:xfrm>
            <a:off x="419100" y="3810000"/>
            <a:ext cx="8229600" cy="2162400"/>
          </a:xfrm>
          <a:prstGeom prst="rect">
            <a:avLst/>
          </a:prstGeom>
        </p:spPr>
      </p:pic>
      <p:sp>
        <p:nvSpPr>
          <p:cNvPr id="3" name="TextBox 2"/>
          <p:cNvSpPr txBox="1"/>
          <p:nvPr/>
        </p:nvSpPr>
        <p:spPr>
          <a:xfrm>
            <a:off x="228600" y="5943600"/>
            <a:ext cx="1371600" cy="584775"/>
          </a:xfrm>
          <a:prstGeom prst="rect">
            <a:avLst/>
          </a:prstGeom>
          <a:noFill/>
        </p:spPr>
        <p:txBody>
          <a:bodyPr wrap="square" rtlCol="0">
            <a:spAutoFit/>
          </a:bodyPr>
          <a:lstStyle/>
          <a:p>
            <a:r>
              <a:rPr lang="en-US" sz="1600" dirty="0">
                <a:solidFill>
                  <a:schemeClr val="tx1"/>
                </a:solidFill>
                <a:latin typeface="+mj-lt"/>
              </a:rPr>
              <a:t>Feb 1 </a:t>
            </a:r>
            <a:br>
              <a:rPr lang="en-US" sz="1600" dirty="0">
                <a:solidFill>
                  <a:schemeClr val="tx1"/>
                </a:solidFill>
                <a:latin typeface="+mj-lt"/>
              </a:rPr>
            </a:br>
            <a:r>
              <a:rPr lang="en-US" sz="1600" dirty="0">
                <a:solidFill>
                  <a:schemeClr val="tx1"/>
                </a:solidFill>
                <a:latin typeface="+mj-lt"/>
              </a:rPr>
              <a:t>2000</a:t>
            </a:r>
          </a:p>
        </p:txBody>
      </p:sp>
      <p:sp>
        <p:nvSpPr>
          <p:cNvPr id="9" name="TextBox 8"/>
          <p:cNvSpPr txBox="1"/>
          <p:nvPr/>
        </p:nvSpPr>
        <p:spPr>
          <a:xfrm>
            <a:off x="7696200" y="5968425"/>
            <a:ext cx="1371600" cy="338554"/>
          </a:xfrm>
          <a:prstGeom prst="rect">
            <a:avLst/>
          </a:prstGeom>
          <a:noFill/>
        </p:spPr>
        <p:txBody>
          <a:bodyPr wrap="square" rtlCol="0">
            <a:spAutoFit/>
          </a:bodyPr>
          <a:lstStyle/>
          <a:p>
            <a:r>
              <a:rPr lang="en-US" sz="1600" dirty="0">
                <a:solidFill>
                  <a:schemeClr val="tx1"/>
                </a:solidFill>
                <a:latin typeface="+mj-lt"/>
              </a:rPr>
              <a:t>Today</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076E947-8FE6-490D-A970-59DC35C8C236}" type="slidenum">
              <a:rPr lang="en-US" altLang="en-US" sz="1000">
                <a:solidFill>
                  <a:srgbClr val="000000"/>
                </a:solidFill>
              </a:rPr>
              <a:pPr algn="r" eaLnBrk="1" hangingPunct="1">
                <a:spcBef>
                  <a:spcPct val="0"/>
                </a:spcBef>
                <a:buClrTx/>
                <a:buFontTx/>
                <a:buNone/>
              </a:pPr>
              <a:t>39</a:t>
            </a:fld>
            <a:endParaRPr lang="en-US" altLang="en-US" sz="1000">
              <a:solidFill>
                <a:srgbClr val="000000"/>
              </a:solidFill>
            </a:endParaRPr>
          </a:p>
        </p:txBody>
      </p:sp>
      <p:sp>
        <p:nvSpPr>
          <p:cNvPr id="110595"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Umicore Worldwide</a:t>
            </a:r>
          </a:p>
        </p:txBody>
      </p:sp>
      <p:sp>
        <p:nvSpPr>
          <p:cNvPr id="110596"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Lesson:</a:t>
            </a:r>
          </a:p>
          <a:p>
            <a:pPr lvl="1" eaLnBrk="1" hangingPunct="1">
              <a:spcBef>
                <a:spcPts val="700"/>
              </a:spcBef>
              <a:buClr>
                <a:srgbClr val="660000"/>
              </a:buClr>
            </a:pPr>
            <a:r>
              <a:rPr lang="en-US" altLang="en-US" sz="2000" dirty="0">
                <a:solidFill>
                  <a:srgbClr val="000000"/>
                </a:solidFill>
              </a:rPr>
              <a:t>A firm can benefit from restructuring for sustainability</a:t>
            </a:r>
          </a:p>
          <a:p>
            <a:pPr lvl="2" eaLnBrk="1" hangingPunct="1">
              <a:spcBef>
                <a:spcPts val="700"/>
              </a:spcBef>
              <a:buClr>
                <a:srgbClr val="660000"/>
              </a:buClr>
            </a:pPr>
            <a:r>
              <a:rPr lang="en-US" altLang="en-US" sz="2000" i="1" dirty="0">
                <a:solidFill>
                  <a:srgbClr val="000000"/>
                </a:solidFill>
              </a:rPr>
              <a:t> …simply because the </a:t>
            </a:r>
            <a:br>
              <a:rPr lang="en-US" altLang="en-US" sz="2000" i="1" dirty="0">
                <a:solidFill>
                  <a:srgbClr val="000000"/>
                </a:solidFill>
              </a:rPr>
            </a:br>
            <a:r>
              <a:rPr lang="en-US" altLang="en-US" sz="2000" i="1" dirty="0">
                <a:solidFill>
                  <a:srgbClr val="000000"/>
                </a:solidFill>
              </a:rPr>
              <a:t>fundamentals of the process </a:t>
            </a:r>
            <a:br>
              <a:rPr lang="en-US" altLang="en-US" sz="2000" i="1" dirty="0">
                <a:solidFill>
                  <a:srgbClr val="000000"/>
                </a:solidFill>
              </a:rPr>
            </a:br>
            <a:r>
              <a:rPr lang="en-US" altLang="en-US" sz="2000" i="1" dirty="0">
                <a:solidFill>
                  <a:srgbClr val="000000"/>
                </a:solidFill>
              </a:rPr>
              <a:t>receive </a:t>
            </a:r>
            <a:r>
              <a:rPr lang="en-US" altLang="en-US" sz="2000" b="1" i="1" dirty="0">
                <a:solidFill>
                  <a:srgbClr val="000000"/>
                </a:solidFill>
              </a:rPr>
              <a:t>more attention</a:t>
            </a:r>
          </a:p>
          <a:p>
            <a:pPr lvl="1" eaLnBrk="1" hangingPunct="1">
              <a:spcBef>
                <a:spcPts val="700"/>
              </a:spcBef>
              <a:buClr>
                <a:srgbClr val="660000"/>
              </a:buClr>
            </a:pPr>
            <a:r>
              <a:rPr lang="en-US" altLang="en-US" sz="2000" dirty="0">
                <a:solidFill>
                  <a:srgbClr val="000000"/>
                </a:solidFill>
              </a:rPr>
              <a:t>Particularly a firm in legacy </a:t>
            </a:r>
            <a:br>
              <a:rPr lang="en-US" altLang="en-US" sz="2000" dirty="0">
                <a:solidFill>
                  <a:srgbClr val="000000"/>
                </a:solidFill>
              </a:rPr>
            </a:br>
            <a:r>
              <a:rPr lang="en-US" altLang="en-US" sz="2000" dirty="0">
                <a:solidFill>
                  <a:srgbClr val="000000"/>
                </a:solidFill>
              </a:rPr>
              <a:t>industries.</a:t>
            </a:r>
          </a:p>
        </p:txBody>
      </p:sp>
      <p:pic>
        <p:nvPicPr>
          <p:cNvPr id="1105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309086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3"/>
          <p:cNvSpPr>
            <a:spLocks noChangeArrowheads="1"/>
          </p:cNvSpPr>
          <p:nvPr/>
        </p:nvSpPr>
        <p:spPr bwMode="auto">
          <a:xfrm>
            <a:off x="5499100" y="5846763"/>
            <a:ext cx="2455863"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Times New Roman" panose="02020603050405020304" pitchFamily="18" charset="0"/>
                <a:ea typeface="ヒラギノ角ゴ Pro W3"/>
                <a:cs typeface="ヒラギノ角ゴ Pro W3"/>
              </a:defRPr>
            </a:lvl1pPr>
            <a:lvl2pPr>
              <a:defRPr>
                <a:solidFill>
                  <a:schemeClr val="bg1"/>
                </a:solidFill>
                <a:latin typeface="Times New Roman" panose="02020603050405020304" pitchFamily="18" charset="0"/>
                <a:ea typeface="ヒラギノ角ゴ Pro W3"/>
                <a:cs typeface="ヒラギノ角ゴ Pro W3"/>
              </a:defRPr>
            </a:lvl2pPr>
            <a:lvl3pPr>
              <a:defRPr>
                <a:solidFill>
                  <a:schemeClr val="bg1"/>
                </a:solidFill>
                <a:latin typeface="Times New Roman" panose="02020603050405020304" pitchFamily="18" charset="0"/>
                <a:ea typeface="ヒラギノ角ゴ Pro W3"/>
                <a:cs typeface="ヒラギノ角ゴ Pro W3"/>
              </a:defRPr>
            </a:lvl3pPr>
            <a:lvl4pPr>
              <a:defRPr>
                <a:solidFill>
                  <a:schemeClr val="bg1"/>
                </a:solidFill>
                <a:latin typeface="Times New Roman" panose="02020603050405020304" pitchFamily="18" charset="0"/>
                <a:ea typeface="ヒラギノ角ゴ Pro W3"/>
                <a:cs typeface="ヒラギノ角ゴ Pro W3"/>
              </a:defRPr>
            </a:lvl4pPr>
            <a:lvl5pPr>
              <a:defRPr>
                <a:solidFill>
                  <a:schemeClr val="bg1"/>
                </a:solidFill>
                <a:latin typeface="Times New Roman" panose="02020603050405020304" pitchFamily="18" charset="0"/>
                <a:ea typeface="ヒラギノ角ゴ Pro W3"/>
                <a:cs typeface="ヒラギノ角ゴ Pro W3"/>
              </a:defRPr>
            </a:lvl5pPr>
            <a:lvl6pPr marL="25146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6pPr>
            <a:lvl7pPr marL="29718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7pPr>
            <a:lvl8pPr marL="34290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8pPr>
            <a:lvl9pPr marL="38862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9pPr>
          </a:lstStyle>
          <a:p>
            <a:pPr defTabSz="914400"/>
            <a:endParaRPr lang="en-US" altLang="en-US" sz="2400">
              <a:solidFill>
                <a:schemeClr val="tx1"/>
              </a:solidFill>
              <a:latin typeface="Arial" panose="020B060402020202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ctrTitle"/>
          </p:nvPr>
        </p:nvSpPr>
        <p:spPr/>
        <p:txBody>
          <a:bodyPr/>
          <a:lstStyle/>
          <a:p>
            <a:pPr eaLnBrk="1" hangingPunct="1"/>
            <a:r>
              <a:rPr lang="en-US" altLang="en-US"/>
              <a:t>Basic Concepts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A2DC6524-11E0-4718-A816-7C0459680FEB}" type="slidenum">
              <a:rPr lang="en-US" altLang="en-US" sz="1400" smtClean="0"/>
              <a:pPr>
                <a:spcBef>
                  <a:spcPct val="0"/>
                </a:spcBef>
                <a:buClrTx/>
                <a:buFontTx/>
                <a:buNone/>
              </a:pPr>
              <a:t>40</a:t>
            </a:fld>
            <a:endParaRPr lang="en-US" altLang="en-US" sz="1400"/>
          </a:p>
        </p:txBody>
      </p:sp>
      <p:pic>
        <p:nvPicPr>
          <p:cNvPr id="16589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1" name="Rectangle 4"/>
          <p:cNvSpPr>
            <a:spLocks noGrp="1" noChangeArrowheads="1"/>
          </p:cNvSpPr>
          <p:nvPr>
            <p:ph type="body" sz="half" idx="1"/>
          </p:nvPr>
        </p:nvSpPr>
        <p:spPr>
          <a:xfrm>
            <a:off x="609600" y="2403475"/>
            <a:ext cx="7620000" cy="4302125"/>
          </a:xfrm>
        </p:spPr>
        <p:txBody>
          <a:bodyPr/>
          <a:lstStyle/>
          <a:p>
            <a:pPr>
              <a:lnSpc>
                <a:spcPct val="90000"/>
              </a:lnSpc>
              <a:defRPr/>
            </a:pPr>
            <a:r>
              <a:rPr lang="en-US" altLang="en-US" sz="2400" dirty="0">
                <a:latin typeface="Arial" panose="020B0604020202020204" pitchFamily="34" charset="0"/>
                <a:cs typeface="Arial" panose="020B0604020202020204" pitchFamily="34" charset="0"/>
              </a:rPr>
              <a:t>Environmentally responsible energy</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production</a:t>
            </a:r>
          </a:p>
          <a:p>
            <a:pPr lvl="1">
              <a:lnSpc>
                <a:spcPct val="90000"/>
              </a:lnSpc>
              <a:defRPr/>
            </a:pPr>
            <a:r>
              <a:rPr lang="en-US" altLang="en-US" sz="2000" dirty="0">
                <a:latin typeface="Arial" panose="020B0604020202020204" pitchFamily="34" charset="0"/>
                <a:cs typeface="Arial" panose="020B0604020202020204" pitchFamily="34" charset="0"/>
              </a:rPr>
              <a:t>Attempted to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make </a:t>
            </a:r>
            <a:r>
              <a:rPr lang="en-US" altLang="en-US" sz="2000" b="1" dirty="0">
                <a:latin typeface="Arial" panose="020B0604020202020204" pitchFamily="34" charset="0"/>
                <a:cs typeface="Arial" panose="020B0604020202020204" pitchFamily="34" charset="0"/>
              </a:rPr>
              <a:t>coal</a:t>
            </a:r>
            <a:br>
              <a:rPr lang="en-US" altLang="en-US" sz="2000" b="1"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a sustainable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fuel.</a:t>
            </a:r>
          </a:p>
          <a:p>
            <a:pPr lvl="1">
              <a:lnSpc>
                <a:spcPct val="90000"/>
              </a:lnSpc>
              <a:defRPr/>
            </a:pPr>
            <a:r>
              <a:rPr lang="en-US" altLang="en-US" sz="2000" dirty="0">
                <a:latin typeface="Arial" panose="020B0604020202020204" pitchFamily="34" charset="0"/>
                <a:cs typeface="Arial" panose="020B0604020202020204" pitchFamily="34" charset="0"/>
              </a:rPr>
              <a:t>Why?  We are</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stuck with coal</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for now.</a:t>
            </a:r>
          </a:p>
          <a:p>
            <a:pPr marL="0" indent="0">
              <a:lnSpc>
                <a:spcPct val="90000"/>
              </a:lnSpc>
              <a:buFontTx/>
              <a:buNone/>
              <a:defRPr/>
            </a:pPr>
            <a:endParaRPr lang="en-US" altLang="en-US" dirty="0"/>
          </a:p>
        </p:txBody>
      </p:sp>
      <p:pic>
        <p:nvPicPr>
          <p:cNvPr id="1658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35325"/>
            <a:ext cx="4876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8B695C18-893E-FE91-D337-3ED727151F00}"/>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2516043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5E8FE2AB-302C-4ABD-AA2F-117CB2E2DE53}" type="slidenum">
              <a:rPr lang="en-US" altLang="en-US" sz="1400" smtClean="0"/>
              <a:pPr>
                <a:spcBef>
                  <a:spcPct val="0"/>
                </a:spcBef>
                <a:buClrTx/>
                <a:buFontTx/>
                <a:buNone/>
              </a:pPr>
              <a:t>41</a:t>
            </a:fld>
            <a:endParaRPr lang="en-US" altLang="en-US" sz="1400"/>
          </a:p>
        </p:txBody>
      </p:sp>
      <p:pic>
        <p:nvPicPr>
          <p:cNvPr id="16691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7" name="Rectangle 4"/>
          <p:cNvSpPr>
            <a:spLocks noGrp="1" noChangeArrowheads="1"/>
          </p:cNvSpPr>
          <p:nvPr>
            <p:ph type="body" sz="half" idx="1"/>
          </p:nvPr>
        </p:nvSpPr>
        <p:spPr>
          <a:xfrm>
            <a:off x="626535" y="2362200"/>
            <a:ext cx="4876800" cy="4302125"/>
          </a:xfrm>
        </p:spPr>
        <p:txBody>
          <a:bodyPr/>
          <a:lstStyle/>
          <a:p>
            <a:pPr>
              <a:lnSpc>
                <a:spcPct val="90000"/>
              </a:lnSpc>
            </a:pPr>
            <a:r>
              <a:rPr lang="en-US" altLang="en-US" sz="2400" dirty="0">
                <a:latin typeface="Arial" panose="020B0604020202020204" pitchFamily="34" charset="0"/>
                <a:cs typeface="Arial" panose="020B0604020202020204" pitchFamily="34" charset="0"/>
              </a:rPr>
              <a:t>Founded by Roger Sant and Dennis Bakke in 1981.</a:t>
            </a:r>
          </a:p>
          <a:p>
            <a:pPr lvl="1">
              <a:lnSpc>
                <a:spcPct val="90000"/>
              </a:lnSpc>
            </a:pPr>
            <a:r>
              <a:rPr lang="en-US" altLang="en-US" sz="2000" dirty="0">
                <a:latin typeface="Arial" panose="020B0604020202020204" pitchFamily="34" charset="0"/>
                <a:cs typeface="Arial" panose="020B0604020202020204" pitchFamily="34" charset="0"/>
              </a:rPr>
              <a:t>Lifelong interest in energy conservation and environmental issues.</a:t>
            </a:r>
          </a:p>
          <a:p>
            <a:pPr lvl="2">
              <a:lnSpc>
                <a:spcPct val="90000"/>
              </a:lnSpc>
            </a:pPr>
            <a:r>
              <a:rPr lang="en-US" altLang="en-US" sz="2000" i="1" dirty="0">
                <a:latin typeface="Arial" panose="020B0604020202020204" pitchFamily="34" charset="0"/>
                <a:cs typeface="Arial" panose="020B0604020202020204" pitchFamily="34" charset="0"/>
              </a:rPr>
              <a:t>Director of Energy Productivity Center at Carnegie Mellon</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University 1977-1981. </a:t>
            </a:r>
          </a:p>
          <a:p>
            <a:pPr>
              <a:lnSpc>
                <a:spcPct val="90000"/>
              </a:lnSpc>
            </a:pPr>
            <a:endParaRPr lang="en-US" altLang="en-US" dirty="0"/>
          </a:p>
        </p:txBody>
      </p:sp>
      <p:pic>
        <p:nvPicPr>
          <p:cNvPr id="166918" name="Picture 5" descr="s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2133600"/>
            <a:ext cx="28051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Text Box 6"/>
          <p:cNvSpPr txBox="1">
            <a:spLocks noChangeArrowheads="1"/>
          </p:cNvSpPr>
          <p:nvPr/>
        </p:nvSpPr>
        <p:spPr bwMode="auto">
          <a:xfrm>
            <a:off x="6189663" y="5772150"/>
            <a:ext cx="15827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50000"/>
              </a:spcBef>
              <a:buClrTx/>
              <a:buFontTx/>
              <a:buNone/>
            </a:pPr>
            <a:r>
              <a:rPr lang="en-US" altLang="en-US" sz="1600" dirty="0"/>
              <a:t>Roger Sant</a:t>
            </a:r>
          </a:p>
        </p:txBody>
      </p:sp>
      <p:sp>
        <p:nvSpPr>
          <p:cNvPr id="4" name="Text Box 2">
            <a:extLst>
              <a:ext uri="{FF2B5EF4-FFF2-40B4-BE49-F238E27FC236}">
                <a16:creationId xmlns:a16="http://schemas.microsoft.com/office/drawing/2014/main" id="{8CF34AB5-1B32-6AB6-26BB-78071A112051}"/>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928852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D48BE984-D699-4D1F-AB10-EBC94E80EFC3}" type="slidenum">
              <a:rPr lang="en-US" altLang="en-US" sz="1400" smtClean="0"/>
              <a:pPr>
                <a:spcBef>
                  <a:spcPct val="0"/>
                </a:spcBef>
                <a:buClrTx/>
                <a:buFontTx/>
                <a:buNone/>
              </a:pPr>
              <a:t>42</a:t>
            </a:fld>
            <a:endParaRPr lang="en-US" altLang="en-US" sz="1400"/>
          </a:p>
        </p:txBody>
      </p:sp>
      <p:pic>
        <p:nvPicPr>
          <p:cNvPr id="16998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548" name="Rectangle 4"/>
          <p:cNvSpPr>
            <a:spLocks noGrp="1" noChangeArrowheads="1"/>
          </p:cNvSpPr>
          <p:nvPr>
            <p:ph type="body" sz="half" idx="1"/>
          </p:nvPr>
        </p:nvSpPr>
        <p:spPr>
          <a:xfrm>
            <a:off x="626535" y="1981200"/>
            <a:ext cx="7620000" cy="4302125"/>
          </a:xfrm>
        </p:spPr>
        <p:txBody>
          <a:bodyPr/>
          <a:lstStyle/>
          <a:p>
            <a:r>
              <a:rPr lang="en-US" altLang="en-US" sz="2400" dirty="0">
                <a:latin typeface="Arial" panose="020B0604020202020204" pitchFamily="34" charset="0"/>
                <a:cs typeface="Arial" panose="020B0604020202020204" pitchFamily="34" charset="0"/>
              </a:rPr>
              <a:t>Thames plant, </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Connecticut (1987)</a:t>
            </a:r>
          </a:p>
          <a:p>
            <a:pPr lvl="1"/>
            <a:r>
              <a:rPr lang="en-US" altLang="en-US" sz="2000" b="1" dirty="0">
                <a:latin typeface="Arial" panose="020B0604020202020204" pitchFamily="34" charset="0"/>
                <a:cs typeface="Arial" panose="020B0604020202020204" pitchFamily="34" charset="0"/>
              </a:rPr>
              <a:t>Coal-fired</a:t>
            </a:r>
            <a:r>
              <a:rPr lang="en-US" altLang="en-US" sz="2000" dirty="0">
                <a:latin typeface="Arial" panose="020B0604020202020204" pitchFamily="34" charset="0"/>
                <a:cs typeface="Arial" panose="020B0604020202020204" pitchFamily="34" charset="0"/>
              </a:rPr>
              <a:t>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cogeneration plant.</a:t>
            </a:r>
          </a:p>
          <a:p>
            <a:pPr lvl="1"/>
            <a:r>
              <a:rPr lang="en-US" altLang="en-US" sz="2000" dirty="0">
                <a:latin typeface="Arial" panose="020B0604020202020204" pitchFamily="34" charset="0"/>
                <a:cs typeface="Arial" panose="020B0604020202020204" pitchFamily="34" charset="0"/>
              </a:rPr>
              <a:t>Circulating fluidized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bed boiler.</a:t>
            </a:r>
          </a:p>
          <a:p>
            <a:pPr lvl="2"/>
            <a:r>
              <a:rPr lang="en-US" altLang="en-US" sz="2000" i="1" dirty="0">
                <a:latin typeface="Arial" panose="020B0604020202020204" pitchFamily="34" charset="0"/>
                <a:cs typeface="Arial" panose="020B0604020202020204" pitchFamily="34" charset="0"/>
              </a:rPr>
              <a:t>Cleaner than all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current standards.</a:t>
            </a:r>
          </a:p>
          <a:p>
            <a:pPr lvl="2"/>
            <a:r>
              <a:rPr lang="en-US" altLang="en-US" sz="2000" i="1" dirty="0">
                <a:latin typeface="Arial" panose="020B0604020202020204" pitchFamily="34" charset="0"/>
                <a:cs typeface="Arial" panose="020B0604020202020204" pitchFamily="34" charset="0"/>
              </a:rPr>
              <a:t>Captures 90% of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sulfur, limiting acid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rain. Minimizes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nitrogen oxides.</a:t>
            </a:r>
          </a:p>
          <a:p>
            <a:pPr lvl="1"/>
            <a:r>
              <a:rPr lang="en-US" altLang="en-US" sz="2000" dirty="0">
                <a:latin typeface="Arial" panose="020B0604020202020204" pitchFamily="34" charset="0"/>
                <a:cs typeface="Arial" panose="020B0604020202020204" pitchFamily="34" charset="0"/>
              </a:rPr>
              <a:t>Problem: how to limit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emissions?</a:t>
            </a:r>
          </a:p>
        </p:txBody>
      </p:sp>
      <p:pic>
        <p:nvPicPr>
          <p:cNvPr id="169990" name="Picture 8" descr="http://www.commonwealthmagazine.org/News-and-Features/Features/2013/Fall/~/media/Images/Commonwealth%20Magazine/2013Fall/BP_looking_southwest.ashx?w=650&amp;h=432&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180" y="2206625"/>
            <a:ext cx="4724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27F769BB-C59E-724B-81DE-7E7328C3C11D}"/>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186083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2548"/>
                                        </p:tgtEl>
                                        <p:attrNameLst>
                                          <p:attrName>style.visibility</p:attrName>
                                        </p:attrNameLst>
                                      </p:cBhvr>
                                      <p:to>
                                        <p:strVal val="visible"/>
                                      </p:to>
                                    </p:set>
                                    <p:anim calcmode="lin" valueType="num">
                                      <p:cBhvr additive="base">
                                        <p:cTn id="7" dur="500" fill="hold"/>
                                        <p:tgtEl>
                                          <p:spTgt spid="492548"/>
                                        </p:tgtEl>
                                        <p:attrNameLst>
                                          <p:attrName>ppt_x</p:attrName>
                                        </p:attrNameLst>
                                      </p:cBhvr>
                                      <p:tavLst>
                                        <p:tav tm="0">
                                          <p:val>
                                            <p:strVal val="#ppt_x"/>
                                          </p:val>
                                        </p:tav>
                                        <p:tav tm="100000">
                                          <p:val>
                                            <p:strVal val="#ppt_x"/>
                                          </p:val>
                                        </p:tav>
                                      </p:tavLst>
                                    </p:anim>
                                    <p:anim calcmode="lin" valueType="num">
                                      <p:cBhvr additive="base">
                                        <p:cTn id="8" dur="500" fill="hold"/>
                                        <p:tgtEl>
                                          <p:spTgt spid="492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53978E41-FDA2-4FCE-814A-BEC22D45861E}" type="slidenum">
              <a:rPr lang="en-US" altLang="en-US" sz="1400" smtClean="0"/>
              <a:pPr>
                <a:spcBef>
                  <a:spcPct val="0"/>
                </a:spcBef>
                <a:buClrTx/>
                <a:buFontTx/>
                <a:buNone/>
              </a:pPr>
              <a:t>43</a:t>
            </a:fld>
            <a:endParaRPr lang="en-US" altLang="en-US" sz="1400"/>
          </a:p>
        </p:txBody>
      </p:sp>
      <p:pic>
        <p:nvPicPr>
          <p:cNvPr id="17101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2" name="Rectangle 4"/>
          <p:cNvSpPr>
            <a:spLocks noGrp="1" noChangeArrowheads="1"/>
          </p:cNvSpPr>
          <p:nvPr>
            <p:ph type="body" sz="half" idx="1"/>
          </p:nvPr>
        </p:nvSpPr>
        <p:spPr>
          <a:xfrm>
            <a:off x="626535" y="2174875"/>
            <a:ext cx="8153400" cy="4302125"/>
          </a:xfrm>
        </p:spPr>
        <p:txBody>
          <a:bodyPr/>
          <a:lstStyle/>
          <a:p>
            <a:r>
              <a:rPr lang="en-US" altLang="en-US" sz="2400" dirty="0">
                <a:latin typeface="Arial" panose="020B0604020202020204" pitchFamily="34" charset="0"/>
                <a:cs typeface="Arial" panose="020B0604020202020204" pitchFamily="34" charset="0"/>
              </a:rPr>
              <a:t>Sant asked his staff for proposals on how to limit CO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p>
          <a:p>
            <a:pPr lvl="1"/>
            <a:r>
              <a:rPr lang="en-US" altLang="en-US" sz="2000" dirty="0">
                <a:latin typeface="Arial" panose="020B0604020202020204" pitchFamily="34" charset="0"/>
                <a:cs typeface="Arial" panose="020B0604020202020204" pitchFamily="34" charset="0"/>
              </a:rPr>
              <a:t>Cost must not exceed 1% of $275 million project cost.</a:t>
            </a:r>
          </a:p>
          <a:p>
            <a:pPr lvl="1"/>
            <a:r>
              <a:rPr lang="en-US" altLang="en-US" sz="2000" dirty="0">
                <a:latin typeface="Arial" panose="020B0604020202020204" pitchFamily="34" charset="0"/>
                <a:cs typeface="Arial" panose="020B0604020202020204" pitchFamily="34" charset="0"/>
              </a:rPr>
              <a:t>Permanent disposal of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p>
          <a:p>
            <a:pPr lvl="1">
              <a:buFont typeface="Wingdings" panose="05000000000000000000" pitchFamily="2" charset="2"/>
              <a:buNone/>
            </a:pPr>
            <a:endParaRPr lang="en-US" altLang="en-US" sz="2400" baseline="-25000" dirty="0"/>
          </a:p>
        </p:txBody>
      </p:sp>
      <p:pic>
        <p:nvPicPr>
          <p:cNvPr id="171013" name="Picture 5" descr="lin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66800" y="4476750"/>
            <a:ext cx="6629400" cy="12382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a:extLst>
              <a:ext uri="{FF2B5EF4-FFF2-40B4-BE49-F238E27FC236}">
                <a16:creationId xmlns:a16="http://schemas.microsoft.com/office/drawing/2014/main" id="{FEA04DA6-0086-A817-26A3-163C1E6806E7}"/>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1029529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EECA4C90-FC89-4EAD-AB3D-BA4E1E708261}" type="slidenum">
              <a:rPr lang="en-US" altLang="en-US" sz="1400" smtClean="0"/>
              <a:pPr>
                <a:spcBef>
                  <a:spcPct val="0"/>
                </a:spcBef>
                <a:buClrTx/>
                <a:buFontTx/>
                <a:buNone/>
              </a:pPr>
              <a:t>44</a:t>
            </a:fld>
            <a:endParaRPr lang="en-US" altLang="en-US" sz="1400"/>
          </a:p>
        </p:txBody>
      </p:sp>
      <p:pic>
        <p:nvPicPr>
          <p:cNvPr id="17203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6" name="Rectangle 4"/>
          <p:cNvSpPr>
            <a:spLocks noGrp="1" noChangeArrowheads="1"/>
          </p:cNvSpPr>
          <p:nvPr>
            <p:ph type="body" idx="1"/>
          </p:nvPr>
        </p:nvSpPr>
        <p:spPr>
          <a:xfrm>
            <a:off x="626535" y="2362200"/>
            <a:ext cx="7772400" cy="4114800"/>
          </a:xfrm>
        </p:spPr>
        <p:txBody>
          <a:bodyPr/>
          <a:lstStyle/>
          <a:p>
            <a:r>
              <a:rPr lang="en-US" altLang="en-US" sz="2400" dirty="0">
                <a:latin typeface="Arial" panose="020B0604020202020204" pitchFamily="34" charset="0"/>
                <a:cs typeface="Arial" panose="020B0604020202020204" pitchFamily="34" charset="0"/>
              </a:rPr>
              <a:t>Proposal 1: Scrub CO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from exhaust gases and sell it.</a:t>
            </a:r>
          </a:p>
          <a:p>
            <a:pPr lvl="1"/>
            <a:r>
              <a:rPr lang="en-US" altLang="en-US" sz="2000" dirty="0">
                <a:latin typeface="Arial" panose="020B0604020202020204" pitchFamily="34" charset="0"/>
                <a:cs typeface="Arial" panose="020B0604020202020204" pitchFamily="34" charset="0"/>
              </a:rPr>
              <a:t>Scrubbers incur about 1% of capital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cost, but:</a:t>
            </a:r>
          </a:p>
          <a:p>
            <a:pPr lvl="1"/>
            <a:r>
              <a:rPr lang="en-US" altLang="en-US" sz="2000" dirty="0">
                <a:latin typeface="Arial" panose="020B0604020202020204" pitchFamily="34" charset="0"/>
                <a:cs typeface="Arial" panose="020B0604020202020204" pitchFamily="34" charset="0"/>
              </a:rPr>
              <a:t>Lower plant efficiency</a:t>
            </a:r>
          </a:p>
          <a:p>
            <a:pPr lvl="1"/>
            <a:r>
              <a:rPr lang="en-US" altLang="en-US" sz="2000" dirty="0">
                <a:latin typeface="Arial" panose="020B0604020202020204" pitchFamily="34" charset="0"/>
                <a:cs typeface="Arial" panose="020B0604020202020204" pitchFamily="34" charset="0"/>
              </a:rPr>
              <a:t>Limited demand for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a:t>
            </a:r>
          </a:p>
          <a:p>
            <a:pPr lvl="2"/>
            <a:r>
              <a:rPr lang="en-US" altLang="en-US" i="1" dirty="0">
                <a:latin typeface="Arial" panose="020B0604020202020204" pitchFamily="34" charset="0"/>
                <a:cs typeface="Arial" panose="020B0604020202020204" pitchFamily="34" charset="0"/>
              </a:rPr>
              <a:t>e.g. enhanced oil recovery</a:t>
            </a:r>
          </a:p>
          <a:p>
            <a:pPr lvl="1"/>
            <a:r>
              <a:rPr lang="en-US" altLang="en-US" sz="2000" dirty="0">
                <a:latin typeface="Arial" panose="020B0604020202020204" pitchFamily="34" charset="0"/>
                <a:cs typeface="Arial" panose="020B0604020202020204" pitchFamily="34" charset="0"/>
              </a:rPr>
              <a:t>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may eventually return to atmosphere.</a:t>
            </a:r>
          </a:p>
        </p:txBody>
      </p:sp>
      <p:pic>
        <p:nvPicPr>
          <p:cNvPr id="1720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71800"/>
            <a:ext cx="189388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E369DF8B-D7F7-6054-C11B-E5D2C242B3CF}"/>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1338712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BEBCBA79-9242-488D-AA52-9A09B5D2E446}" type="slidenum">
              <a:rPr lang="en-US" altLang="en-US" sz="1400" smtClean="0"/>
              <a:pPr>
                <a:spcBef>
                  <a:spcPct val="0"/>
                </a:spcBef>
                <a:buClrTx/>
                <a:buFontTx/>
                <a:buNone/>
              </a:pPr>
              <a:t>45</a:t>
            </a:fld>
            <a:endParaRPr lang="en-US" altLang="en-US" sz="1400"/>
          </a:p>
        </p:txBody>
      </p:sp>
      <p:pic>
        <p:nvPicPr>
          <p:cNvPr id="173059"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60" name="Rectangle 4"/>
          <p:cNvSpPr>
            <a:spLocks noGrp="1" noChangeArrowheads="1"/>
          </p:cNvSpPr>
          <p:nvPr>
            <p:ph type="body" idx="1"/>
          </p:nvPr>
        </p:nvSpPr>
        <p:spPr>
          <a:xfrm>
            <a:off x="626535" y="2514600"/>
            <a:ext cx="7772400" cy="4114800"/>
          </a:xfrm>
        </p:spPr>
        <p:txBody>
          <a:bodyPr/>
          <a:lstStyle/>
          <a:p>
            <a:r>
              <a:rPr lang="en-US" altLang="en-US" sz="2400" dirty="0">
                <a:latin typeface="Arial" panose="020B0604020202020204" pitchFamily="34" charset="0"/>
                <a:cs typeface="Arial" panose="020B0604020202020204" pitchFamily="34" charset="0"/>
              </a:rPr>
              <a:t>Proposal 2: Abandon coal.</a:t>
            </a:r>
          </a:p>
          <a:p>
            <a:pPr lvl="1"/>
            <a:r>
              <a:rPr lang="en-US" altLang="en-US" sz="2000" i="1" dirty="0">
                <a:latin typeface="Arial" panose="020B0604020202020204" pitchFamily="34" charset="0"/>
                <a:cs typeface="Arial" panose="020B0604020202020204" pitchFamily="34" charset="0"/>
              </a:rPr>
              <a:t>Natural gas: </a:t>
            </a:r>
            <a:r>
              <a:rPr lang="en-US" altLang="en-US" sz="2000" dirty="0">
                <a:latin typeface="Arial" panose="020B0604020202020204" pitchFamily="34" charset="0"/>
                <a:cs typeface="Arial" panose="020B0604020202020204" pitchFamily="34" charset="0"/>
              </a:rPr>
              <a:t>2/3 the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of coal.</a:t>
            </a:r>
          </a:p>
          <a:p>
            <a:pPr lvl="2"/>
            <a:r>
              <a:rPr lang="en-US" altLang="en-US" sz="2000" i="1" dirty="0">
                <a:latin typeface="Arial" panose="020B0604020202020204" pitchFamily="34" charset="0"/>
                <a:cs typeface="Arial" panose="020B0604020202020204" pitchFamily="34" charset="0"/>
              </a:rPr>
              <a:t>Fuel costs higher and unpredictable.</a:t>
            </a:r>
          </a:p>
          <a:p>
            <a:pPr lvl="2"/>
            <a:r>
              <a:rPr lang="en-US" altLang="en-US" sz="2000" i="1" dirty="0">
                <a:latin typeface="Arial" panose="020B0604020202020204" pitchFamily="34" charset="0"/>
                <a:cs typeface="Arial" panose="020B0604020202020204" pitchFamily="34" charset="0"/>
              </a:rPr>
              <a:t>Operating costs 15% higher; would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lose contracts (this has changed)</a:t>
            </a:r>
          </a:p>
          <a:p>
            <a:pPr lvl="1"/>
            <a:r>
              <a:rPr lang="en-US" altLang="en-US" sz="2000" i="1" dirty="0">
                <a:latin typeface="Arial" panose="020B0604020202020204" pitchFamily="34" charset="0"/>
                <a:cs typeface="Arial" panose="020B0604020202020204" pitchFamily="34" charset="0"/>
              </a:rPr>
              <a:t>Garbage incineration:  </a:t>
            </a:r>
            <a:r>
              <a:rPr lang="en-US" altLang="en-US" sz="2000" dirty="0">
                <a:latin typeface="Arial" panose="020B0604020202020204" pitchFamily="34" charset="0"/>
                <a:cs typeface="Arial" panose="020B0604020202020204" pitchFamily="34" charset="0"/>
              </a:rPr>
              <a:t>pollution hazard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unknown.</a:t>
            </a:r>
          </a:p>
          <a:p>
            <a:pPr lvl="1"/>
            <a:r>
              <a:rPr lang="en-US" altLang="en-US" sz="2000" i="1" dirty="0">
                <a:latin typeface="Arial" panose="020B0604020202020204" pitchFamily="34" charset="0"/>
                <a:cs typeface="Arial" panose="020B0604020202020204" pitchFamily="34" charset="0"/>
              </a:rPr>
              <a:t>Wind: </a:t>
            </a:r>
            <a:r>
              <a:rPr lang="en-US" altLang="en-US" sz="2000" dirty="0">
                <a:latin typeface="Arial" panose="020B0604020202020204" pitchFamily="34" charset="0"/>
                <a:cs typeface="Arial" panose="020B0604020202020204" pitchFamily="34" charset="0"/>
              </a:rPr>
              <a:t>uneconomic at the time without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tax incentives.</a:t>
            </a:r>
          </a:p>
          <a:p>
            <a:pPr lvl="1"/>
            <a:r>
              <a:rPr lang="en-US" altLang="en-US" sz="2000" i="1" dirty="0">
                <a:latin typeface="Arial" panose="020B0604020202020204" pitchFamily="34" charset="0"/>
                <a:cs typeface="Arial" panose="020B0604020202020204" pitchFamily="34" charset="0"/>
              </a:rPr>
              <a:t>Hydro:  </a:t>
            </a:r>
            <a:r>
              <a:rPr lang="en-US" altLang="en-US" sz="2000" dirty="0">
                <a:latin typeface="Arial" panose="020B0604020202020204" pitchFamily="34" charset="0"/>
                <a:cs typeface="Arial" panose="020B0604020202020204" pitchFamily="34" charset="0"/>
              </a:rPr>
              <a:t>already exploited.</a:t>
            </a:r>
          </a:p>
        </p:txBody>
      </p:sp>
      <p:pic>
        <p:nvPicPr>
          <p:cNvPr id="1730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006" y="2422524"/>
            <a:ext cx="21907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25BBF757-F377-3400-C658-12E293AE686D}"/>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1638494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F10855D2-F183-4421-B4FB-3F6DEF333EF1}" type="slidenum">
              <a:rPr lang="en-US" altLang="en-US" sz="1400" smtClean="0"/>
              <a:pPr>
                <a:spcBef>
                  <a:spcPct val="0"/>
                </a:spcBef>
                <a:buClrTx/>
                <a:buFontTx/>
                <a:buNone/>
              </a:pPr>
              <a:t>46</a:t>
            </a:fld>
            <a:endParaRPr lang="en-US" altLang="en-US" sz="1400"/>
          </a:p>
        </p:txBody>
      </p:sp>
      <p:pic>
        <p:nvPicPr>
          <p:cNvPr id="174083"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6644" name="Rectangle 4"/>
          <p:cNvSpPr>
            <a:spLocks noGrp="1" noChangeArrowheads="1"/>
          </p:cNvSpPr>
          <p:nvPr>
            <p:ph type="body" sz="half" idx="1"/>
          </p:nvPr>
        </p:nvSpPr>
        <p:spPr>
          <a:xfrm>
            <a:off x="589845" y="2057400"/>
            <a:ext cx="8153400" cy="4953000"/>
          </a:xfrm>
        </p:spPr>
        <p:txBody>
          <a:bodyPr/>
          <a:lstStyle/>
          <a:p>
            <a:r>
              <a:rPr lang="en-US" altLang="en-US" sz="2400" dirty="0">
                <a:latin typeface="Arial" panose="020B0604020202020204" pitchFamily="34" charset="0"/>
                <a:cs typeface="Arial" panose="020B0604020202020204" pitchFamily="34" charset="0"/>
              </a:rPr>
              <a:t>Proposal 3: Reforestation.  </a:t>
            </a:r>
            <a:r>
              <a:rPr lang="en-US" altLang="en-US" sz="2400" i="1" dirty="0">
                <a:latin typeface="Arial" panose="020B0604020202020204" pitchFamily="34" charset="0"/>
                <a:cs typeface="Arial" panose="020B0604020202020204" pitchFamily="34" charset="0"/>
              </a:rPr>
              <a:t>Selected.</a:t>
            </a:r>
            <a:endParaRPr lang="en-US" altLang="en-US" sz="2400" dirty="0">
              <a:latin typeface="Arial" panose="020B0604020202020204" pitchFamily="34" charset="0"/>
              <a:cs typeface="Arial" panose="020B0604020202020204" pitchFamily="34" charset="0"/>
            </a:endParaRPr>
          </a:p>
          <a:p>
            <a:pPr lvl="1"/>
            <a:r>
              <a:rPr lang="en-US" altLang="en-US" sz="2000" dirty="0">
                <a:latin typeface="Arial" panose="020B0604020202020204" pitchFamily="34" charset="0"/>
                <a:cs typeface="Arial" panose="020B0604020202020204" pitchFamily="34" charset="0"/>
              </a:rPr>
              <a:t>Carbon trapped in organic material.</a:t>
            </a:r>
          </a:p>
          <a:p>
            <a:pPr lvl="1"/>
            <a:r>
              <a:rPr lang="en-US" altLang="en-US" sz="2000" dirty="0">
                <a:latin typeface="Arial" panose="020B0604020202020204" pitchFamily="34" charset="0"/>
                <a:cs typeface="Arial" panose="020B0604020202020204" pitchFamily="34" charset="0"/>
              </a:rPr>
              <a:t>Need 2 sq. miles per megawatt.</a:t>
            </a:r>
          </a:p>
          <a:p>
            <a:pPr lvl="1"/>
            <a:r>
              <a:rPr lang="en-US" altLang="en-US" sz="2000" dirty="0">
                <a:latin typeface="Arial" panose="020B0604020202020204" pitchFamily="34" charset="0"/>
                <a:cs typeface="Arial" panose="020B0604020202020204" pitchFamily="34" charset="0"/>
              </a:rPr>
              <a:t>Guatemala project undertaken.</a:t>
            </a:r>
          </a:p>
          <a:p>
            <a:pPr lvl="2"/>
            <a:r>
              <a:rPr lang="en-US" altLang="en-US" i="1" dirty="0">
                <a:latin typeface="Arial" panose="020B0604020202020204" pitchFamily="34" charset="0"/>
                <a:cs typeface="Arial" panose="020B0604020202020204" pitchFamily="34" charset="0"/>
              </a:rPr>
              <a:t>385 sq. miles slash-and-burn land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reforested.</a:t>
            </a:r>
          </a:p>
          <a:p>
            <a:pPr lvl="2"/>
            <a:r>
              <a:rPr lang="en-US" altLang="en-US" i="1" dirty="0">
                <a:latin typeface="Arial" panose="020B0604020202020204" pitchFamily="34" charset="0"/>
                <a:cs typeface="Arial" panose="020B0604020202020204" pitchFamily="34" charset="0"/>
              </a:rPr>
              <a:t>$2 million AES contribution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leveraged by:</a:t>
            </a:r>
          </a:p>
          <a:p>
            <a:pPr lvl="3"/>
            <a:r>
              <a:rPr lang="en-US" altLang="en-US" sz="1800" dirty="0">
                <a:latin typeface="Arial" panose="020B0604020202020204" pitchFamily="34" charset="0"/>
                <a:cs typeface="Arial" panose="020B0604020202020204" pitchFamily="34" charset="0"/>
              </a:rPr>
              <a:t>$1.8 million from USAID.</a:t>
            </a:r>
          </a:p>
          <a:p>
            <a:pPr lvl="3"/>
            <a:r>
              <a:rPr lang="en-US" altLang="en-US" sz="1800" dirty="0">
                <a:latin typeface="Arial" panose="020B0604020202020204" pitchFamily="34" charset="0"/>
                <a:cs typeface="Arial" panose="020B0604020202020204" pitchFamily="34" charset="0"/>
              </a:rPr>
              <a:t>$1.2 million from Guatemala.</a:t>
            </a:r>
          </a:p>
          <a:p>
            <a:pPr lvl="3"/>
            <a:r>
              <a:rPr lang="en-US" altLang="en-US" sz="1800" dirty="0">
                <a:latin typeface="Arial" panose="020B0604020202020204" pitchFamily="34" charset="0"/>
                <a:cs typeface="Arial" panose="020B0604020202020204" pitchFamily="34" charset="0"/>
              </a:rPr>
              <a:t>$2.0 million from CARE.</a:t>
            </a:r>
          </a:p>
          <a:p>
            <a:pPr lvl="3"/>
            <a:r>
              <a:rPr lang="en-US" altLang="en-US" sz="1800" dirty="0">
                <a:latin typeface="Arial" panose="020B0604020202020204" pitchFamily="34" charset="0"/>
                <a:cs typeface="Arial" panose="020B0604020202020204" pitchFamily="34" charset="0"/>
              </a:rPr>
              <a:t>Labor from Peace Corps.</a:t>
            </a:r>
          </a:p>
          <a:p>
            <a:pPr lvl="1"/>
            <a:endParaRPr lang="en-US" altLang="en-US" sz="1800" dirty="0"/>
          </a:p>
        </p:txBody>
      </p:sp>
      <p:pic>
        <p:nvPicPr>
          <p:cNvPr id="174085" name="Picture 5" descr="tre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97222" y="2670175"/>
            <a:ext cx="2286000" cy="338772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a:extLst>
              <a:ext uri="{FF2B5EF4-FFF2-40B4-BE49-F238E27FC236}">
                <a16:creationId xmlns:a16="http://schemas.microsoft.com/office/drawing/2014/main" id="{5723930D-1187-6B98-A3A5-A9122A563AAE}"/>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416391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6644">
                                            <p:txEl>
                                              <p:pRg st="3" end="3"/>
                                            </p:txEl>
                                          </p:spTgt>
                                        </p:tgtEl>
                                        <p:attrNameLst>
                                          <p:attrName>style.visibility</p:attrName>
                                        </p:attrNameLst>
                                      </p:cBhvr>
                                      <p:to>
                                        <p:strVal val="visible"/>
                                      </p:to>
                                    </p:set>
                                    <p:anim calcmode="lin" valueType="num">
                                      <p:cBhvr additive="base">
                                        <p:cTn id="7" dur="500" fill="hold"/>
                                        <p:tgtEl>
                                          <p:spTgt spid="49664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664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6644">
                                            <p:txEl>
                                              <p:pRg st="4" end="4"/>
                                            </p:txEl>
                                          </p:spTgt>
                                        </p:tgtEl>
                                        <p:attrNameLst>
                                          <p:attrName>style.visibility</p:attrName>
                                        </p:attrNameLst>
                                      </p:cBhvr>
                                      <p:to>
                                        <p:strVal val="visible"/>
                                      </p:to>
                                    </p:set>
                                    <p:anim calcmode="lin" valueType="num">
                                      <p:cBhvr additive="base">
                                        <p:cTn id="11" dur="500" fill="hold"/>
                                        <p:tgtEl>
                                          <p:spTgt spid="49664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9664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96644">
                                            <p:txEl>
                                              <p:pRg st="5" end="5"/>
                                            </p:txEl>
                                          </p:spTgt>
                                        </p:tgtEl>
                                        <p:attrNameLst>
                                          <p:attrName>style.visibility</p:attrName>
                                        </p:attrNameLst>
                                      </p:cBhvr>
                                      <p:to>
                                        <p:strVal val="visible"/>
                                      </p:to>
                                    </p:set>
                                    <p:anim calcmode="lin" valueType="num">
                                      <p:cBhvr additive="base">
                                        <p:cTn id="17" dur="500" fill="hold"/>
                                        <p:tgtEl>
                                          <p:spTgt spid="49664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96644">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96644">
                                            <p:txEl>
                                              <p:pRg st="6" end="6"/>
                                            </p:txEl>
                                          </p:spTgt>
                                        </p:tgtEl>
                                        <p:attrNameLst>
                                          <p:attrName>style.visibility</p:attrName>
                                        </p:attrNameLst>
                                      </p:cBhvr>
                                      <p:to>
                                        <p:strVal val="visible"/>
                                      </p:to>
                                    </p:set>
                                    <p:anim calcmode="lin" valueType="num">
                                      <p:cBhvr additive="base">
                                        <p:cTn id="21" dur="500" fill="hold"/>
                                        <p:tgtEl>
                                          <p:spTgt spid="49664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96644">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6644">
                                            <p:txEl>
                                              <p:pRg st="7" end="7"/>
                                            </p:txEl>
                                          </p:spTgt>
                                        </p:tgtEl>
                                        <p:attrNameLst>
                                          <p:attrName>style.visibility</p:attrName>
                                        </p:attrNameLst>
                                      </p:cBhvr>
                                      <p:to>
                                        <p:strVal val="visible"/>
                                      </p:to>
                                    </p:set>
                                    <p:anim calcmode="lin" valueType="num">
                                      <p:cBhvr additive="base">
                                        <p:cTn id="25" dur="500" fill="hold"/>
                                        <p:tgtEl>
                                          <p:spTgt spid="49664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6644">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96644">
                                            <p:txEl>
                                              <p:pRg st="8" end="8"/>
                                            </p:txEl>
                                          </p:spTgt>
                                        </p:tgtEl>
                                        <p:attrNameLst>
                                          <p:attrName>style.visibility</p:attrName>
                                        </p:attrNameLst>
                                      </p:cBhvr>
                                      <p:to>
                                        <p:strVal val="visible"/>
                                      </p:to>
                                    </p:set>
                                    <p:anim calcmode="lin" valueType="num">
                                      <p:cBhvr additive="base">
                                        <p:cTn id="29" dur="500" fill="hold"/>
                                        <p:tgtEl>
                                          <p:spTgt spid="496644">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6644">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96644">
                                            <p:txEl>
                                              <p:pRg st="9" end="9"/>
                                            </p:txEl>
                                          </p:spTgt>
                                        </p:tgtEl>
                                        <p:attrNameLst>
                                          <p:attrName>style.visibility</p:attrName>
                                        </p:attrNameLst>
                                      </p:cBhvr>
                                      <p:to>
                                        <p:strVal val="visible"/>
                                      </p:to>
                                    </p:set>
                                    <p:anim calcmode="lin" valueType="num">
                                      <p:cBhvr additive="base">
                                        <p:cTn id="33" dur="500" fill="hold"/>
                                        <p:tgtEl>
                                          <p:spTgt spid="496644">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9664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481514C6-0940-4543-A0EE-0EC910DF0052}" type="slidenum">
              <a:rPr lang="en-US" altLang="en-US" sz="1400" smtClean="0"/>
              <a:pPr>
                <a:spcBef>
                  <a:spcPct val="0"/>
                </a:spcBef>
                <a:buClrTx/>
                <a:buFontTx/>
                <a:buNone/>
              </a:pPr>
              <a:t>47</a:t>
            </a:fld>
            <a:endParaRPr lang="en-US" altLang="en-US" sz="1400"/>
          </a:p>
        </p:txBody>
      </p:sp>
      <p:pic>
        <p:nvPicPr>
          <p:cNvPr id="17510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8" name="Rectangle 4"/>
          <p:cNvSpPr>
            <a:spLocks noGrp="1" noChangeArrowheads="1"/>
          </p:cNvSpPr>
          <p:nvPr>
            <p:ph type="body" idx="1"/>
          </p:nvPr>
        </p:nvSpPr>
        <p:spPr>
          <a:xfrm>
            <a:off x="626535" y="2057400"/>
            <a:ext cx="7772400" cy="4114800"/>
          </a:xfrm>
        </p:spPr>
        <p:txBody>
          <a:bodyPr/>
          <a:lstStyle/>
          <a:p>
            <a:r>
              <a:rPr lang="en-US" altLang="en-US" sz="2400" dirty="0">
                <a:latin typeface="Arial" panose="020B0604020202020204" pitchFamily="34" charset="0"/>
                <a:cs typeface="Arial" panose="020B0604020202020204" pitchFamily="34" charset="0"/>
              </a:rPr>
              <a:t>Sustainable?</a:t>
            </a:r>
          </a:p>
          <a:p>
            <a:pPr lvl="1"/>
            <a:r>
              <a:rPr lang="en-US" altLang="en-US" sz="2000" dirty="0">
                <a:latin typeface="Arial" panose="020B0604020202020204" pitchFamily="34" charset="0"/>
                <a:cs typeface="Arial" panose="020B0604020202020204" pitchFamily="34" charset="0"/>
              </a:rPr>
              <a:t>Not really.</a:t>
            </a:r>
          </a:p>
          <a:p>
            <a:pPr lvl="1"/>
            <a:r>
              <a:rPr lang="en-US" altLang="en-US" sz="2000" dirty="0">
                <a:latin typeface="Arial" panose="020B0604020202020204" pitchFamily="34" charset="0"/>
                <a:cs typeface="Arial" panose="020B0604020202020204" pitchFamily="34" charset="0"/>
              </a:rPr>
              <a:t>Local resistance to tree planting.</a:t>
            </a:r>
          </a:p>
          <a:p>
            <a:pPr lvl="1"/>
            <a:r>
              <a:rPr lang="en-US" altLang="en-US" sz="2000" dirty="0">
                <a:latin typeface="Arial" panose="020B0604020202020204" pitchFamily="34" charset="0"/>
                <a:cs typeface="Arial" panose="020B0604020202020204" pitchFamily="34" charset="0"/>
              </a:rPr>
              <a:t>Plant generated far more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than trees absorbed. </a:t>
            </a:r>
          </a:p>
          <a:p>
            <a:pPr lvl="1"/>
            <a:r>
              <a:rPr lang="en-US" altLang="en-US" sz="2000" dirty="0">
                <a:latin typeface="Arial" panose="020B0604020202020204" pitchFamily="34" charset="0"/>
                <a:cs typeface="Arial" panose="020B0604020202020204" pitchFamily="34" charset="0"/>
              </a:rPr>
              <a:t>Not a global solution, too much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p>
          <a:p>
            <a:pPr lvl="1"/>
            <a:r>
              <a:rPr lang="en-US" altLang="en-US" sz="2000" dirty="0">
                <a:latin typeface="Arial" panose="020B0604020202020204" pitchFamily="34" charset="0"/>
                <a:cs typeface="Arial" panose="020B0604020202020204" pitchFamily="34" charset="0"/>
              </a:rPr>
              <a:t>Mature forest absorbs little net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66" y="1058395"/>
            <a:ext cx="1846780" cy="1813859"/>
          </a:xfrm>
          <a:prstGeom prst="rect">
            <a:avLst/>
          </a:prstGeom>
        </p:spPr>
      </p:pic>
      <p:sp>
        <p:nvSpPr>
          <p:cNvPr id="5" name="Text Box 2">
            <a:extLst>
              <a:ext uri="{FF2B5EF4-FFF2-40B4-BE49-F238E27FC236}">
                <a16:creationId xmlns:a16="http://schemas.microsoft.com/office/drawing/2014/main" id="{5B7B2CFD-A9B1-FA97-E5F3-36D4B77D156C}"/>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2244109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481514C6-0940-4543-A0EE-0EC910DF0052}" type="slidenum">
              <a:rPr lang="en-US" altLang="en-US" sz="1400" smtClean="0"/>
              <a:pPr>
                <a:spcBef>
                  <a:spcPct val="0"/>
                </a:spcBef>
                <a:buClrTx/>
                <a:buFontTx/>
                <a:buNone/>
              </a:pPr>
              <a:t>48</a:t>
            </a:fld>
            <a:endParaRPr lang="en-US" altLang="en-US" sz="1400"/>
          </a:p>
        </p:txBody>
      </p:sp>
      <p:pic>
        <p:nvPicPr>
          <p:cNvPr id="17510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8" name="Rectangle 4"/>
          <p:cNvSpPr>
            <a:spLocks noGrp="1" noChangeArrowheads="1"/>
          </p:cNvSpPr>
          <p:nvPr>
            <p:ph type="body" idx="1"/>
          </p:nvPr>
        </p:nvSpPr>
        <p:spPr>
          <a:xfrm>
            <a:off x="626535" y="2057400"/>
            <a:ext cx="7772400" cy="4114800"/>
          </a:xfrm>
        </p:spPr>
        <p:txBody>
          <a:bodyPr/>
          <a:lstStyle/>
          <a:p>
            <a:r>
              <a:rPr lang="en-US" altLang="en-US" sz="2400" dirty="0">
                <a:latin typeface="Arial" panose="020B0604020202020204" pitchFamily="34" charset="0"/>
                <a:cs typeface="Arial" panose="020B0604020202020204" pitchFamily="34" charset="0"/>
              </a:rPr>
              <a:t>Sustainable?</a:t>
            </a:r>
          </a:p>
          <a:p>
            <a:pPr lvl="1"/>
            <a:r>
              <a:rPr lang="en-US" altLang="en-US" sz="2000" dirty="0">
                <a:latin typeface="Arial" panose="020B0604020202020204" pitchFamily="34" charset="0"/>
                <a:cs typeface="Arial" panose="020B0604020202020204" pitchFamily="34" charset="0"/>
              </a:rPr>
              <a:t>Not really.</a:t>
            </a:r>
          </a:p>
          <a:p>
            <a:pPr lvl="1"/>
            <a:r>
              <a:rPr lang="en-US" altLang="en-US" sz="2000" dirty="0">
                <a:latin typeface="Arial" panose="020B0604020202020204" pitchFamily="34" charset="0"/>
                <a:cs typeface="Arial" panose="020B0604020202020204" pitchFamily="34" charset="0"/>
              </a:rPr>
              <a:t>Local resistance to tree planting.</a:t>
            </a:r>
          </a:p>
          <a:p>
            <a:pPr lvl="1"/>
            <a:r>
              <a:rPr lang="en-US" altLang="en-US" sz="2000" dirty="0">
                <a:latin typeface="Arial" panose="020B0604020202020204" pitchFamily="34" charset="0"/>
                <a:cs typeface="Arial" panose="020B0604020202020204" pitchFamily="34" charset="0"/>
              </a:rPr>
              <a:t>Plant generated far more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than trees absorbed. </a:t>
            </a:r>
          </a:p>
          <a:p>
            <a:pPr lvl="1"/>
            <a:r>
              <a:rPr lang="en-US" altLang="en-US" sz="2000" dirty="0">
                <a:latin typeface="Arial" panose="020B0604020202020204" pitchFamily="34" charset="0"/>
                <a:cs typeface="Arial" panose="020B0604020202020204" pitchFamily="34" charset="0"/>
              </a:rPr>
              <a:t>Not a global solution, too much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p>
          <a:p>
            <a:pPr lvl="1"/>
            <a:r>
              <a:rPr lang="en-US" altLang="en-US" sz="2000" dirty="0">
                <a:latin typeface="Arial" panose="020B0604020202020204" pitchFamily="34" charset="0"/>
                <a:cs typeface="Arial" panose="020B0604020202020204" pitchFamily="34" charset="0"/>
              </a:rPr>
              <a:t>Mature forest absorbs little net 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p>
          <a:p>
            <a:pPr lvl="1"/>
            <a:r>
              <a:rPr lang="en-US" altLang="en-US" sz="2000" dirty="0">
                <a:latin typeface="Arial" panose="020B0604020202020204" pitchFamily="34" charset="0"/>
                <a:cs typeface="Arial" panose="020B0604020202020204" pitchFamily="34" charset="0"/>
              </a:rPr>
              <a:t>In one way it turned out well…</a:t>
            </a:r>
          </a:p>
          <a:p>
            <a:pPr lvl="2"/>
            <a:r>
              <a:rPr lang="en-US" altLang="en-US" sz="2000" i="1" dirty="0">
                <a:latin typeface="Arial" panose="020B0604020202020204" pitchFamily="34" charset="0"/>
                <a:cs typeface="Arial" panose="020B0604020202020204" pitchFamily="34" charset="0"/>
              </a:rPr>
              <a:t>Positive international reaction helped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AES expand globally in following years.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300" y="4149116"/>
            <a:ext cx="2023084" cy="2023084"/>
          </a:xfrm>
          <a:prstGeom prst="rect">
            <a:avLst/>
          </a:prstGeom>
        </p:spPr>
      </p:pic>
      <p:pic>
        <p:nvPicPr>
          <p:cNvPr id="6" name="Picture 5">
            <a:extLst>
              <a:ext uri="{FF2B5EF4-FFF2-40B4-BE49-F238E27FC236}">
                <a16:creationId xmlns:a16="http://schemas.microsoft.com/office/drawing/2014/main" id="{4C3A2505-15C0-3861-1EC6-F07175A00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866" y="1058395"/>
            <a:ext cx="1846780" cy="1813859"/>
          </a:xfrm>
          <a:prstGeom prst="rect">
            <a:avLst/>
          </a:prstGeom>
        </p:spPr>
      </p:pic>
      <p:sp>
        <p:nvSpPr>
          <p:cNvPr id="7" name="Text Box 2">
            <a:extLst>
              <a:ext uri="{FF2B5EF4-FFF2-40B4-BE49-F238E27FC236}">
                <a16:creationId xmlns:a16="http://schemas.microsoft.com/office/drawing/2014/main" id="{97A90619-BF72-AB36-4FDB-7DA2B526CAAE}"/>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3165030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E254CFA0-C05B-4CB3-A9B8-1BA21EE4FE04}" type="slidenum">
              <a:rPr lang="en-US" altLang="en-US" sz="1400" smtClean="0"/>
              <a:pPr>
                <a:spcBef>
                  <a:spcPct val="0"/>
                </a:spcBef>
                <a:buClrTx/>
                <a:buFontTx/>
                <a:buNone/>
              </a:pPr>
              <a:t>49</a:t>
            </a:fld>
            <a:endParaRPr lang="en-US" altLang="en-US" sz="1400"/>
          </a:p>
        </p:txBody>
      </p:sp>
      <p:pic>
        <p:nvPicPr>
          <p:cNvPr id="17715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6" name="Rectangle 4"/>
          <p:cNvSpPr>
            <a:spLocks noGrp="1" noChangeArrowheads="1"/>
          </p:cNvSpPr>
          <p:nvPr>
            <p:ph type="body" idx="1"/>
          </p:nvPr>
        </p:nvSpPr>
        <p:spPr>
          <a:xfrm>
            <a:off x="626535" y="1828800"/>
            <a:ext cx="8229600" cy="1239838"/>
          </a:xfrm>
        </p:spPr>
        <p:txBody>
          <a:bodyPr>
            <a:normAutofit/>
          </a:bodyPr>
          <a:lstStyle/>
          <a:p>
            <a:r>
              <a:rPr lang="en-US" altLang="en-US" sz="2400" dirty="0">
                <a:latin typeface="Arial" panose="020B0604020202020204" pitchFamily="34" charset="0"/>
                <a:cs typeface="Arial" panose="020B0604020202020204" pitchFamily="34" charset="0"/>
              </a:rPr>
              <a:t>Next: build efficient &amp; clean power plants in developing world.</a:t>
            </a:r>
          </a:p>
        </p:txBody>
      </p:sp>
      <p:pic>
        <p:nvPicPr>
          <p:cNvPr id="499717" name="Picture 5" descr="Pd392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2949575"/>
            <a:ext cx="21272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8" name="Rectangle 6"/>
          <p:cNvSpPr>
            <a:spLocks noChangeArrowheads="1"/>
          </p:cNvSpPr>
          <p:nvPr/>
        </p:nvSpPr>
        <p:spPr bwMode="auto">
          <a:xfrm>
            <a:off x="457200" y="2908300"/>
            <a:ext cx="8229600"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908050" indent="-436563">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377950" indent="-468313">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827213" indent="-43815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297113" indent="-468313">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7543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32115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6687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41259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lvl="1" eaLnBrk="1" hangingPunct="1">
              <a:buClr>
                <a:schemeClr val="accent2"/>
              </a:buClr>
              <a:buSzPct val="75000"/>
              <a:buFont typeface="Symbol" panose="05050102010706020507" pitchFamily="18" charset="2"/>
              <a:buChar char=""/>
            </a:pPr>
            <a:r>
              <a:rPr lang="en-US" altLang="en-US" sz="2000" dirty="0" err="1"/>
              <a:t>Khazakhstan</a:t>
            </a:r>
            <a:r>
              <a:rPr lang="en-US" altLang="en-US" sz="2000" dirty="0"/>
              <a:t> plant</a:t>
            </a:r>
          </a:p>
          <a:p>
            <a:pPr lvl="2" eaLnBrk="1" hangingPunct="1">
              <a:buClr>
                <a:schemeClr val="bg2"/>
              </a:buClr>
              <a:buSzPct val="65000"/>
              <a:buFont typeface="Wingdings" panose="05000000000000000000" pitchFamily="2" charset="2"/>
              <a:buChar char="o"/>
            </a:pPr>
            <a:r>
              <a:rPr lang="en-US" altLang="en-US" sz="2000" i="1" dirty="0"/>
              <a:t>Bought 70% of country’s largest </a:t>
            </a:r>
            <a:br>
              <a:rPr lang="en-US" altLang="en-US" sz="2000" i="1" dirty="0"/>
            </a:br>
            <a:r>
              <a:rPr lang="en-US" altLang="en-US" sz="2000" i="1" dirty="0"/>
              <a:t>power plant in 1996.</a:t>
            </a:r>
          </a:p>
          <a:p>
            <a:pPr lvl="2" eaLnBrk="1" hangingPunct="1">
              <a:buClr>
                <a:schemeClr val="bg2"/>
              </a:buClr>
              <a:buSzPct val="65000"/>
              <a:buFont typeface="Wingdings" panose="05000000000000000000" pitchFamily="2" charset="2"/>
              <a:buChar char="o"/>
            </a:pPr>
            <a:r>
              <a:rPr lang="en-US" altLang="en-US" sz="2000" i="1" dirty="0"/>
              <a:t>Antiquated, dirty Soviet plant </a:t>
            </a:r>
            <a:br>
              <a:rPr lang="en-US" altLang="en-US" sz="2000" i="1" dirty="0"/>
            </a:br>
            <a:r>
              <a:rPr lang="en-US" altLang="en-US" sz="2000" i="1" dirty="0"/>
              <a:t>operated at 20% capacity.</a:t>
            </a:r>
          </a:p>
          <a:p>
            <a:pPr lvl="2" eaLnBrk="1" hangingPunct="1">
              <a:buClr>
                <a:schemeClr val="bg2"/>
              </a:buClr>
              <a:buSzPct val="65000"/>
              <a:buFont typeface="Wingdings" panose="05000000000000000000" pitchFamily="2" charset="2"/>
              <a:buChar char="o"/>
            </a:pPr>
            <a:r>
              <a:rPr lang="en-US" altLang="en-US" sz="2000" i="1" dirty="0"/>
              <a:t>AES invested $500 million to </a:t>
            </a:r>
            <a:br>
              <a:rPr lang="en-US" altLang="en-US" sz="2000" i="1" dirty="0"/>
            </a:br>
            <a:r>
              <a:rPr lang="en-US" altLang="en-US" sz="2000" i="1" dirty="0"/>
              <a:t>upgrade plant.</a:t>
            </a:r>
          </a:p>
        </p:txBody>
      </p:sp>
      <p:sp>
        <p:nvSpPr>
          <p:cNvPr id="4" name="Text Box 2">
            <a:extLst>
              <a:ext uri="{FF2B5EF4-FFF2-40B4-BE49-F238E27FC236}">
                <a16:creationId xmlns:a16="http://schemas.microsoft.com/office/drawing/2014/main" id="{5E430CA0-3937-7EFB-98B1-E10607447688}"/>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498546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9718"/>
                                        </p:tgtEl>
                                        <p:attrNameLst>
                                          <p:attrName>style.visibility</p:attrName>
                                        </p:attrNameLst>
                                      </p:cBhvr>
                                      <p:to>
                                        <p:strVal val="visible"/>
                                      </p:to>
                                    </p:set>
                                    <p:anim calcmode="lin" valueType="num">
                                      <p:cBhvr additive="base">
                                        <p:cTn id="7" dur="500" fill="hold"/>
                                        <p:tgtEl>
                                          <p:spTgt spid="499718"/>
                                        </p:tgtEl>
                                        <p:attrNameLst>
                                          <p:attrName>ppt_x</p:attrName>
                                        </p:attrNameLst>
                                      </p:cBhvr>
                                      <p:tavLst>
                                        <p:tav tm="0">
                                          <p:val>
                                            <p:strVal val="#ppt_x"/>
                                          </p:val>
                                        </p:tav>
                                        <p:tav tm="100000">
                                          <p:val>
                                            <p:strVal val="#ppt_x"/>
                                          </p:val>
                                        </p:tav>
                                      </p:tavLst>
                                    </p:anim>
                                    <p:anim calcmode="lin" valueType="num">
                                      <p:cBhvr additive="base">
                                        <p:cTn id="8" dur="500" fill="hold"/>
                                        <p:tgtEl>
                                          <p:spTgt spid="4997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9717"/>
                                        </p:tgtEl>
                                        <p:attrNameLst>
                                          <p:attrName>style.visibility</p:attrName>
                                        </p:attrNameLst>
                                      </p:cBhvr>
                                      <p:to>
                                        <p:strVal val="visible"/>
                                      </p:to>
                                    </p:set>
                                    <p:anim calcmode="lin" valueType="num">
                                      <p:cBhvr additive="base">
                                        <p:cTn id="11" dur="500" fill="hold"/>
                                        <p:tgtEl>
                                          <p:spTgt spid="499717"/>
                                        </p:tgtEl>
                                        <p:attrNameLst>
                                          <p:attrName>ppt_x</p:attrName>
                                        </p:attrNameLst>
                                      </p:cBhvr>
                                      <p:tavLst>
                                        <p:tav tm="0">
                                          <p:val>
                                            <p:strVal val="#ppt_x"/>
                                          </p:val>
                                        </p:tav>
                                        <p:tav tm="100000">
                                          <p:val>
                                            <p:strVal val="#ppt_x"/>
                                          </p:val>
                                        </p:tav>
                                      </p:tavLst>
                                    </p:anim>
                                    <p:anim calcmode="lin" valueType="num">
                                      <p:cBhvr additive="base">
                                        <p:cTn id="12" dur="500" fill="hold"/>
                                        <p:tgtEl>
                                          <p:spTgt spid="4997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ACA7ACD3-21E6-4073-86D9-C1F540ADEF71}" type="slidenum">
              <a:rPr lang="en-US" altLang="en-US" sz="1000">
                <a:solidFill>
                  <a:srgbClr val="000000"/>
                </a:solidFill>
              </a:rPr>
              <a:pPr algn="r" eaLnBrk="1" hangingPunct="1">
                <a:spcBef>
                  <a:spcPct val="0"/>
                </a:spcBef>
                <a:buClrTx/>
                <a:buFontTx/>
                <a:buNone/>
              </a:pPr>
              <a:t>5</a:t>
            </a:fld>
            <a:endParaRPr lang="en-US" altLang="en-US" sz="1000">
              <a:solidFill>
                <a:srgbClr val="000000"/>
              </a:solidFill>
            </a:endParaRPr>
          </a:p>
        </p:txBody>
      </p:sp>
      <p:sp>
        <p:nvSpPr>
          <p:cNvPr id="30723"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Basic Concepts</a:t>
            </a:r>
          </a:p>
        </p:txBody>
      </p:sp>
      <p:sp>
        <p:nvSpPr>
          <p:cNvPr id="30724"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Sustainable Business</a:t>
            </a:r>
          </a:p>
          <a:p>
            <a:pPr eaLnBrk="1" hangingPunct="1">
              <a:spcBef>
                <a:spcPts val="700"/>
              </a:spcBef>
              <a:buClr>
                <a:srgbClr val="EE9012"/>
              </a:buClr>
            </a:pPr>
            <a:r>
              <a:rPr lang="en-US" altLang="en-US" sz="2400" dirty="0">
                <a:solidFill>
                  <a:srgbClr val="000000"/>
                </a:solidFill>
              </a:rPr>
              <a:t>Triple Bottom Line</a:t>
            </a:r>
          </a:p>
          <a:p>
            <a:pPr eaLnBrk="1" hangingPunct="1">
              <a:spcBef>
                <a:spcPts val="700"/>
              </a:spcBef>
              <a:buClr>
                <a:srgbClr val="EE9012"/>
              </a:buClr>
            </a:pPr>
            <a:r>
              <a:rPr lang="en-US" altLang="en-US" sz="2400" dirty="0">
                <a:solidFill>
                  <a:srgbClr val="000000"/>
                </a:solidFill>
              </a:rPr>
              <a:t>Sustainability doughnut</a:t>
            </a:r>
          </a:p>
          <a:p>
            <a:pPr eaLnBrk="1" hangingPunct="1">
              <a:spcBef>
                <a:spcPts val="700"/>
              </a:spcBef>
              <a:buClr>
                <a:srgbClr val="EE9012"/>
              </a:buClr>
            </a:pPr>
            <a:r>
              <a:rPr lang="en-US" altLang="en-US" sz="2400" dirty="0">
                <a:solidFill>
                  <a:srgbClr val="000000"/>
                </a:solidFill>
              </a:rPr>
              <a:t>Greenwashing</a:t>
            </a:r>
          </a:p>
        </p:txBody>
      </p:sp>
      <p:pic>
        <p:nvPicPr>
          <p:cNvPr id="307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6544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E254CFA0-C05B-4CB3-A9B8-1BA21EE4FE04}" type="slidenum">
              <a:rPr lang="en-US" altLang="en-US" sz="1400" smtClean="0"/>
              <a:pPr>
                <a:spcBef>
                  <a:spcPct val="0"/>
                </a:spcBef>
                <a:buClrTx/>
                <a:buFontTx/>
                <a:buNone/>
              </a:pPr>
              <a:t>50</a:t>
            </a:fld>
            <a:endParaRPr lang="en-US" altLang="en-US" sz="1400"/>
          </a:p>
        </p:txBody>
      </p:sp>
      <p:pic>
        <p:nvPicPr>
          <p:cNvPr id="17715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6" name="Rectangle 4"/>
          <p:cNvSpPr>
            <a:spLocks noGrp="1" noChangeArrowheads="1"/>
          </p:cNvSpPr>
          <p:nvPr>
            <p:ph type="body" idx="1"/>
          </p:nvPr>
        </p:nvSpPr>
        <p:spPr>
          <a:xfrm>
            <a:off x="626535" y="1828800"/>
            <a:ext cx="8229600" cy="1239838"/>
          </a:xfrm>
        </p:spPr>
        <p:txBody>
          <a:bodyPr>
            <a:normAutofit/>
          </a:bodyPr>
          <a:lstStyle/>
          <a:p>
            <a:r>
              <a:rPr lang="en-US" altLang="en-US" sz="2400" dirty="0">
                <a:latin typeface="Arial" panose="020B0604020202020204" pitchFamily="34" charset="0"/>
                <a:cs typeface="Arial" panose="020B0604020202020204" pitchFamily="34" charset="0"/>
              </a:rPr>
              <a:t>Next: build efficient &amp; clean power plants in developing world.</a:t>
            </a:r>
          </a:p>
        </p:txBody>
      </p:sp>
      <p:pic>
        <p:nvPicPr>
          <p:cNvPr id="499717" name="Picture 5" descr="Pd392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2949575"/>
            <a:ext cx="21272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8" name="Rectangle 6"/>
          <p:cNvSpPr>
            <a:spLocks noChangeArrowheads="1"/>
          </p:cNvSpPr>
          <p:nvPr/>
        </p:nvSpPr>
        <p:spPr bwMode="auto">
          <a:xfrm>
            <a:off x="457200" y="2908300"/>
            <a:ext cx="8229600"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908050" indent="-436563">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377950" indent="-468313">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827213" indent="-43815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297113" indent="-468313">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7543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32115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6687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41259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lvl="1" eaLnBrk="1" hangingPunct="1">
              <a:buClr>
                <a:schemeClr val="accent2"/>
              </a:buClr>
              <a:buSzPct val="75000"/>
              <a:buFont typeface="Symbol" panose="05050102010706020507" pitchFamily="18" charset="2"/>
              <a:buChar char=""/>
            </a:pPr>
            <a:r>
              <a:rPr lang="en-US" altLang="en-US" sz="2000" dirty="0" err="1"/>
              <a:t>Khazakhstan</a:t>
            </a:r>
            <a:r>
              <a:rPr lang="en-US" altLang="en-US" sz="2000" dirty="0"/>
              <a:t> plant</a:t>
            </a:r>
          </a:p>
          <a:p>
            <a:pPr lvl="2" eaLnBrk="1" hangingPunct="1">
              <a:buClr>
                <a:schemeClr val="bg2"/>
              </a:buClr>
              <a:buSzPct val="65000"/>
              <a:buFont typeface="Wingdings" panose="05000000000000000000" pitchFamily="2" charset="2"/>
              <a:buChar char="o"/>
            </a:pPr>
            <a:r>
              <a:rPr lang="en-US" altLang="en-US" sz="2000" i="1" dirty="0"/>
              <a:t>Bought 70% of country’s largest </a:t>
            </a:r>
            <a:br>
              <a:rPr lang="en-US" altLang="en-US" sz="2000" i="1" dirty="0"/>
            </a:br>
            <a:r>
              <a:rPr lang="en-US" altLang="en-US" sz="2000" i="1" dirty="0"/>
              <a:t>power plant in 1996.</a:t>
            </a:r>
          </a:p>
          <a:p>
            <a:pPr lvl="2" eaLnBrk="1" hangingPunct="1">
              <a:buClr>
                <a:schemeClr val="bg2"/>
              </a:buClr>
              <a:buSzPct val="65000"/>
              <a:buFont typeface="Wingdings" panose="05000000000000000000" pitchFamily="2" charset="2"/>
              <a:buChar char="o"/>
            </a:pPr>
            <a:r>
              <a:rPr lang="en-US" altLang="en-US" sz="2000" i="1" dirty="0"/>
              <a:t>Antiquated, dirty Soviet plant </a:t>
            </a:r>
            <a:br>
              <a:rPr lang="en-US" altLang="en-US" sz="2000" i="1" dirty="0"/>
            </a:br>
            <a:r>
              <a:rPr lang="en-US" altLang="en-US" sz="2000" i="1" dirty="0"/>
              <a:t>operated at 20% capacity.</a:t>
            </a:r>
          </a:p>
          <a:p>
            <a:pPr lvl="2" eaLnBrk="1" hangingPunct="1">
              <a:buClr>
                <a:schemeClr val="bg2"/>
              </a:buClr>
              <a:buSzPct val="65000"/>
              <a:buFont typeface="Wingdings" panose="05000000000000000000" pitchFamily="2" charset="2"/>
              <a:buChar char="o"/>
            </a:pPr>
            <a:r>
              <a:rPr lang="en-US" altLang="en-US" sz="2000" i="1" dirty="0"/>
              <a:t>AES invested $500 million to </a:t>
            </a:r>
            <a:br>
              <a:rPr lang="en-US" altLang="en-US" sz="2000" i="1" dirty="0"/>
            </a:br>
            <a:r>
              <a:rPr lang="en-US" altLang="en-US" sz="2000" i="1" dirty="0"/>
              <a:t>upgrade plant.</a:t>
            </a:r>
          </a:p>
        </p:txBody>
      </p:sp>
      <p:sp>
        <p:nvSpPr>
          <p:cNvPr id="4" name="Text Box 2">
            <a:extLst>
              <a:ext uri="{FF2B5EF4-FFF2-40B4-BE49-F238E27FC236}">
                <a16:creationId xmlns:a16="http://schemas.microsoft.com/office/drawing/2014/main" id="{5E430CA0-3937-7EFB-98B1-E10607447688}"/>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1518428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9718"/>
                                        </p:tgtEl>
                                        <p:attrNameLst>
                                          <p:attrName>style.visibility</p:attrName>
                                        </p:attrNameLst>
                                      </p:cBhvr>
                                      <p:to>
                                        <p:strVal val="visible"/>
                                      </p:to>
                                    </p:set>
                                    <p:anim calcmode="lin" valueType="num">
                                      <p:cBhvr additive="base">
                                        <p:cTn id="7" dur="500" fill="hold"/>
                                        <p:tgtEl>
                                          <p:spTgt spid="499718"/>
                                        </p:tgtEl>
                                        <p:attrNameLst>
                                          <p:attrName>ppt_x</p:attrName>
                                        </p:attrNameLst>
                                      </p:cBhvr>
                                      <p:tavLst>
                                        <p:tav tm="0">
                                          <p:val>
                                            <p:strVal val="#ppt_x"/>
                                          </p:val>
                                        </p:tav>
                                        <p:tav tm="100000">
                                          <p:val>
                                            <p:strVal val="#ppt_x"/>
                                          </p:val>
                                        </p:tav>
                                      </p:tavLst>
                                    </p:anim>
                                    <p:anim calcmode="lin" valueType="num">
                                      <p:cBhvr additive="base">
                                        <p:cTn id="8" dur="500" fill="hold"/>
                                        <p:tgtEl>
                                          <p:spTgt spid="4997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9717"/>
                                        </p:tgtEl>
                                        <p:attrNameLst>
                                          <p:attrName>style.visibility</p:attrName>
                                        </p:attrNameLst>
                                      </p:cBhvr>
                                      <p:to>
                                        <p:strVal val="visible"/>
                                      </p:to>
                                    </p:set>
                                    <p:anim calcmode="lin" valueType="num">
                                      <p:cBhvr additive="base">
                                        <p:cTn id="11" dur="500" fill="hold"/>
                                        <p:tgtEl>
                                          <p:spTgt spid="499717"/>
                                        </p:tgtEl>
                                        <p:attrNameLst>
                                          <p:attrName>ppt_x</p:attrName>
                                        </p:attrNameLst>
                                      </p:cBhvr>
                                      <p:tavLst>
                                        <p:tav tm="0">
                                          <p:val>
                                            <p:strVal val="#ppt_x"/>
                                          </p:val>
                                        </p:tav>
                                        <p:tav tm="100000">
                                          <p:val>
                                            <p:strVal val="#ppt_x"/>
                                          </p:val>
                                        </p:tav>
                                      </p:tavLst>
                                    </p:anim>
                                    <p:anim calcmode="lin" valueType="num">
                                      <p:cBhvr additive="base">
                                        <p:cTn id="12" dur="500" fill="hold"/>
                                        <p:tgtEl>
                                          <p:spTgt spid="4997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D7BAE767-9C87-4DCF-A643-8E5143759EBF}" type="slidenum">
              <a:rPr lang="en-US" altLang="en-US" sz="1400" smtClean="0"/>
              <a:pPr>
                <a:spcBef>
                  <a:spcPct val="0"/>
                </a:spcBef>
                <a:buClrTx/>
                <a:buFontTx/>
                <a:buNone/>
              </a:pPr>
              <a:t>51</a:t>
            </a:fld>
            <a:endParaRPr lang="en-US" altLang="en-US" sz="1400"/>
          </a:p>
        </p:txBody>
      </p:sp>
      <p:pic>
        <p:nvPicPr>
          <p:cNvPr id="178179"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0" name="Rectangle 4"/>
          <p:cNvSpPr>
            <a:spLocks noGrp="1" noChangeArrowheads="1"/>
          </p:cNvSpPr>
          <p:nvPr>
            <p:ph type="body" idx="1"/>
          </p:nvPr>
        </p:nvSpPr>
        <p:spPr>
          <a:xfrm>
            <a:off x="431800" y="1989138"/>
            <a:ext cx="8229600" cy="1924050"/>
          </a:xfrm>
        </p:spPr>
        <p:txBody>
          <a:bodyPr/>
          <a:lstStyle/>
          <a:p>
            <a:pPr lvl="1"/>
            <a:r>
              <a:rPr lang="en-US" altLang="en-US" sz="2000" dirty="0">
                <a:latin typeface="Arial" panose="020B0604020202020204" pitchFamily="34" charset="0"/>
                <a:cs typeface="Arial" panose="020B0604020202020204" pitchFamily="34" charset="0"/>
              </a:rPr>
              <a:t>How did it work out?</a:t>
            </a:r>
          </a:p>
          <a:p>
            <a:pPr lvl="2"/>
            <a:r>
              <a:rPr lang="en-US" altLang="en-US" sz="2000" i="1" dirty="0">
                <a:latin typeface="Arial" panose="020B0604020202020204" pitchFamily="34" charset="0"/>
                <a:cs typeface="Arial" panose="020B0604020202020204" pitchFamily="34" charset="0"/>
              </a:rPr>
              <a:t>Kazakhstan buys all the power the plant can produce.</a:t>
            </a:r>
          </a:p>
          <a:p>
            <a:pPr lvl="2"/>
            <a:r>
              <a:rPr lang="en-US" altLang="en-US" sz="2000" i="1" dirty="0">
                <a:latin typeface="Arial" panose="020B0604020202020204" pitchFamily="34" charset="0"/>
                <a:cs typeface="Arial" panose="020B0604020202020204" pitchFamily="34" charset="0"/>
              </a:rPr>
              <a:t>The alternative is buying expensive, unreliable power from Russia.</a:t>
            </a:r>
          </a:p>
        </p:txBody>
      </p:sp>
      <p:pic>
        <p:nvPicPr>
          <p:cNvPr id="500741" name="Picture 5" descr="tree_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86200"/>
            <a:ext cx="33528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42" name="Rectangle 6"/>
          <p:cNvSpPr>
            <a:spLocks noChangeArrowheads="1"/>
          </p:cNvSpPr>
          <p:nvPr/>
        </p:nvSpPr>
        <p:spPr bwMode="auto">
          <a:xfrm>
            <a:off x="457200" y="3698875"/>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marL="908050" indent="-436563">
              <a:spcBef>
                <a:spcPct val="20000"/>
              </a:spcBef>
              <a:buChar char="–"/>
              <a:defRPr sz="2200">
                <a:solidFill>
                  <a:schemeClr val="tx1"/>
                </a:solidFill>
                <a:latin typeface="Arial" panose="020B0604020202020204" pitchFamily="34" charset="0"/>
                <a:ea typeface="ヒラギノ角ゴ Pro W3"/>
                <a:cs typeface="ヒラギノ角ゴ Pro W3"/>
              </a:defRPr>
            </a:lvl2pPr>
            <a:lvl3pPr marL="1377950" indent="-468313">
              <a:spcBef>
                <a:spcPct val="20000"/>
              </a:spcBef>
              <a:buChar char="•"/>
              <a:defRPr sz="2200">
                <a:solidFill>
                  <a:schemeClr val="tx1"/>
                </a:solidFill>
                <a:latin typeface="Arial" panose="020B0604020202020204" pitchFamily="34" charset="0"/>
                <a:ea typeface="ヒラギノ角ゴ Pro W3"/>
                <a:cs typeface="ヒラギノ角ゴ Pro W3"/>
              </a:defRPr>
            </a:lvl3pPr>
            <a:lvl4pPr marL="1827213" indent="-438150">
              <a:spcBef>
                <a:spcPct val="20000"/>
              </a:spcBef>
              <a:buChar char="–"/>
              <a:defRPr sz="2200">
                <a:solidFill>
                  <a:schemeClr val="tx1"/>
                </a:solidFill>
                <a:latin typeface="Arial" panose="020B0604020202020204" pitchFamily="34" charset="0"/>
                <a:ea typeface="ヒラギノ角ゴ Pro W3"/>
                <a:cs typeface="ヒラギノ角ゴ Pro W3"/>
              </a:defRPr>
            </a:lvl4pPr>
            <a:lvl5pPr marL="2297113" indent="-468313">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7543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32115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6687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4125913" indent="-468313"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marL="781050" lvl="1" indent="-342900" eaLnBrk="1" hangingPunct="1">
              <a:buClr>
                <a:schemeClr val="bg2"/>
              </a:buClr>
              <a:buSzPct val="70000"/>
              <a:defRPr/>
            </a:pPr>
            <a:r>
              <a:rPr lang="en-US" altLang="en-US" sz="2000" dirty="0"/>
              <a:t>Develop infrastructure</a:t>
            </a:r>
          </a:p>
          <a:p>
            <a:pPr marL="1250950" lvl="2" indent="-342900" eaLnBrk="1" hangingPunct="1">
              <a:buClr>
                <a:schemeClr val="bg2"/>
              </a:buClr>
              <a:buSzPct val="70000"/>
              <a:defRPr/>
            </a:pPr>
            <a:r>
              <a:rPr lang="en-US" altLang="en-US" sz="2000" i="1" dirty="0"/>
              <a:t>Build schools, etc.</a:t>
            </a:r>
          </a:p>
          <a:p>
            <a:pPr marL="1250950" lvl="2" indent="-342900" eaLnBrk="1" hangingPunct="1">
              <a:buClr>
                <a:schemeClr val="bg2"/>
              </a:buClr>
              <a:buSzPct val="70000"/>
              <a:defRPr/>
            </a:pPr>
            <a:r>
              <a:rPr lang="en-US" altLang="en-US" sz="2000" i="1" dirty="0"/>
              <a:t>Plant trees locally.</a:t>
            </a:r>
          </a:p>
          <a:p>
            <a:pPr lvl="1" eaLnBrk="1" hangingPunct="1">
              <a:buClr>
                <a:schemeClr val="accent2"/>
              </a:buClr>
              <a:buSzPct val="75000"/>
              <a:buFont typeface="Wingdings" panose="05000000000000000000" pitchFamily="2" charset="2"/>
              <a:buChar char="n"/>
              <a:defRPr/>
            </a:pPr>
            <a:endParaRPr lang="en-US" altLang="en-US" sz="2400" dirty="0"/>
          </a:p>
        </p:txBody>
      </p:sp>
      <p:sp>
        <p:nvSpPr>
          <p:cNvPr id="4" name="Text Box 2">
            <a:extLst>
              <a:ext uri="{FF2B5EF4-FFF2-40B4-BE49-F238E27FC236}">
                <a16:creationId xmlns:a16="http://schemas.microsoft.com/office/drawing/2014/main" id="{FCF913A2-516B-20C6-CC46-DCFDE75AF71C}"/>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85237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0741"/>
                                        </p:tgtEl>
                                        <p:attrNameLst>
                                          <p:attrName>style.visibility</p:attrName>
                                        </p:attrNameLst>
                                      </p:cBhvr>
                                      <p:to>
                                        <p:strVal val="visible"/>
                                      </p:to>
                                    </p:set>
                                    <p:anim calcmode="lin" valueType="num">
                                      <p:cBhvr additive="base">
                                        <p:cTn id="7" dur="500" fill="hold"/>
                                        <p:tgtEl>
                                          <p:spTgt spid="500741"/>
                                        </p:tgtEl>
                                        <p:attrNameLst>
                                          <p:attrName>ppt_x</p:attrName>
                                        </p:attrNameLst>
                                      </p:cBhvr>
                                      <p:tavLst>
                                        <p:tav tm="0">
                                          <p:val>
                                            <p:strVal val="#ppt_x"/>
                                          </p:val>
                                        </p:tav>
                                        <p:tav tm="100000">
                                          <p:val>
                                            <p:strVal val="#ppt_x"/>
                                          </p:val>
                                        </p:tav>
                                      </p:tavLst>
                                    </p:anim>
                                    <p:anim calcmode="lin" valueType="num">
                                      <p:cBhvr additive="base">
                                        <p:cTn id="8" dur="500" fill="hold"/>
                                        <p:tgtEl>
                                          <p:spTgt spid="5007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0742"/>
                                        </p:tgtEl>
                                        <p:attrNameLst>
                                          <p:attrName>style.visibility</p:attrName>
                                        </p:attrNameLst>
                                      </p:cBhvr>
                                      <p:to>
                                        <p:strVal val="visible"/>
                                      </p:to>
                                    </p:set>
                                    <p:anim calcmode="lin" valueType="num">
                                      <p:cBhvr additive="base">
                                        <p:cTn id="11" dur="500" fill="hold"/>
                                        <p:tgtEl>
                                          <p:spTgt spid="500742"/>
                                        </p:tgtEl>
                                        <p:attrNameLst>
                                          <p:attrName>ppt_x</p:attrName>
                                        </p:attrNameLst>
                                      </p:cBhvr>
                                      <p:tavLst>
                                        <p:tav tm="0">
                                          <p:val>
                                            <p:strVal val="#ppt_x"/>
                                          </p:val>
                                        </p:tav>
                                        <p:tav tm="100000">
                                          <p:val>
                                            <p:strVal val="#ppt_x"/>
                                          </p:val>
                                        </p:tav>
                                      </p:tavLst>
                                    </p:anim>
                                    <p:anim calcmode="lin" valueType="num">
                                      <p:cBhvr additive="base">
                                        <p:cTn id="12" dur="500" fill="hold"/>
                                        <p:tgtEl>
                                          <p:spTgt spid="5007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674C1F00-E17A-40D3-97C2-BA3DE97E0C91}" type="slidenum">
              <a:rPr lang="en-US" altLang="en-US" sz="1400" smtClean="0"/>
              <a:pPr>
                <a:spcBef>
                  <a:spcPct val="0"/>
                </a:spcBef>
                <a:buClrTx/>
                <a:buFontTx/>
                <a:buNone/>
              </a:pPr>
              <a:t>52</a:t>
            </a:fld>
            <a:endParaRPr lang="en-US" altLang="en-US" sz="1400"/>
          </a:p>
        </p:txBody>
      </p:sp>
      <p:pic>
        <p:nvPicPr>
          <p:cNvPr id="179203"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64" name="Rectangle 4"/>
          <p:cNvSpPr>
            <a:spLocks noGrp="1" noChangeArrowheads="1"/>
          </p:cNvSpPr>
          <p:nvPr>
            <p:ph type="body" idx="1"/>
          </p:nvPr>
        </p:nvSpPr>
        <p:spPr>
          <a:xfrm>
            <a:off x="626535" y="2209800"/>
            <a:ext cx="8229600" cy="2895600"/>
          </a:xfrm>
        </p:spPr>
        <p:txBody>
          <a:bodyPr>
            <a:normAutofit/>
          </a:bodyPr>
          <a:lstStyle/>
          <a:p>
            <a:r>
              <a:rPr lang="en-US" altLang="en-US" sz="2400" dirty="0">
                <a:latin typeface="Arial" panose="020B0604020202020204" pitchFamily="34" charset="0"/>
                <a:cs typeface="Arial" panose="020B0604020202020204" pitchFamily="34" charset="0"/>
              </a:rPr>
              <a:t>Different kind of organization</a:t>
            </a:r>
          </a:p>
          <a:p>
            <a:pPr lvl="1"/>
            <a:r>
              <a:rPr lang="en-US" altLang="en-US" sz="2000" dirty="0">
                <a:latin typeface="Arial" panose="020B0604020202020204" pitchFamily="34" charset="0"/>
                <a:cs typeface="Arial" panose="020B0604020202020204" pitchFamily="34" charset="0"/>
              </a:rPr>
              <a:t>Socially conscious culture.</a:t>
            </a:r>
          </a:p>
          <a:p>
            <a:pPr lvl="1"/>
            <a:r>
              <a:rPr lang="en-US" altLang="en-US" sz="2000" dirty="0">
                <a:latin typeface="Arial" panose="020B0604020202020204" pitchFamily="34" charset="0"/>
                <a:cs typeface="Arial" panose="020B0604020202020204" pitchFamily="34" charset="0"/>
              </a:rPr>
              <a:t>Flat organization.</a:t>
            </a:r>
          </a:p>
          <a:p>
            <a:pPr lvl="2">
              <a:buFont typeface="Courier New" panose="02070309020205020404" pitchFamily="49" charset="0"/>
              <a:buChar char="o"/>
            </a:pPr>
            <a:r>
              <a:rPr lang="en-US" altLang="en-US" i="1" dirty="0">
                <a:latin typeface="Arial" panose="020B0604020202020204" pitchFamily="34" charset="0"/>
                <a:cs typeface="Arial" panose="020B0604020202020204" pitchFamily="34" charset="0"/>
              </a:rPr>
              <a:t>At most 3 layers of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management separate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CEO from plant workers.</a:t>
            </a:r>
          </a:p>
          <a:p>
            <a:pPr lvl="2">
              <a:buFont typeface="Courier New" panose="02070309020205020404" pitchFamily="49" charset="0"/>
              <a:buChar char="o"/>
            </a:pPr>
            <a:r>
              <a:rPr lang="en-US" altLang="en-US" i="1" dirty="0">
                <a:latin typeface="Arial" panose="020B0604020202020204" pitchFamily="34" charset="0"/>
                <a:cs typeface="Arial" panose="020B0604020202020204" pitchFamily="34" charset="0"/>
              </a:rPr>
              <a:t>Top executives spend</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a week each year working</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on plant floor.</a:t>
            </a:r>
          </a:p>
        </p:txBody>
      </p:sp>
      <p:pic>
        <p:nvPicPr>
          <p:cNvPr id="501765" name="Picture 5" descr="ca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0"/>
            <a:ext cx="38100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3BEC3C05-3751-7493-7F92-E552087823C6}"/>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501366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764">
                                            <p:txEl>
                                              <p:pRg st="2" end="2"/>
                                            </p:txEl>
                                          </p:spTgt>
                                        </p:tgtEl>
                                        <p:attrNameLst>
                                          <p:attrName>style.visibility</p:attrName>
                                        </p:attrNameLst>
                                      </p:cBhvr>
                                      <p:to>
                                        <p:strVal val="visible"/>
                                      </p:to>
                                    </p:set>
                                    <p:anim calcmode="lin" valueType="num">
                                      <p:cBhvr additive="base">
                                        <p:cTn id="7" dur="500" fill="hold"/>
                                        <p:tgtEl>
                                          <p:spTgt spid="50176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6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1764">
                                            <p:txEl>
                                              <p:pRg st="3" end="3"/>
                                            </p:txEl>
                                          </p:spTgt>
                                        </p:tgtEl>
                                        <p:attrNameLst>
                                          <p:attrName>style.visibility</p:attrName>
                                        </p:attrNameLst>
                                      </p:cBhvr>
                                      <p:to>
                                        <p:strVal val="visible"/>
                                      </p:to>
                                    </p:set>
                                    <p:anim calcmode="lin" valueType="num">
                                      <p:cBhvr additive="base">
                                        <p:cTn id="11" dur="500" fill="hold"/>
                                        <p:tgtEl>
                                          <p:spTgt spid="50176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176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1764">
                                            <p:txEl>
                                              <p:pRg st="4" end="4"/>
                                            </p:txEl>
                                          </p:spTgt>
                                        </p:tgtEl>
                                        <p:attrNameLst>
                                          <p:attrName>style.visibility</p:attrName>
                                        </p:attrNameLst>
                                      </p:cBhvr>
                                      <p:to>
                                        <p:strVal val="visible"/>
                                      </p:to>
                                    </p:set>
                                    <p:anim calcmode="lin" valueType="num">
                                      <p:cBhvr additive="base">
                                        <p:cTn id="15" dur="500" fill="hold"/>
                                        <p:tgtEl>
                                          <p:spTgt spid="50176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0176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1765"/>
                                        </p:tgtEl>
                                        <p:attrNameLst>
                                          <p:attrName>style.visibility</p:attrName>
                                        </p:attrNameLst>
                                      </p:cBhvr>
                                      <p:to>
                                        <p:strVal val="visible"/>
                                      </p:to>
                                    </p:set>
                                    <p:anim calcmode="lin" valueType="num">
                                      <p:cBhvr additive="base">
                                        <p:cTn id="19" dur="500" fill="hold"/>
                                        <p:tgtEl>
                                          <p:spTgt spid="501765"/>
                                        </p:tgtEl>
                                        <p:attrNameLst>
                                          <p:attrName>ppt_x</p:attrName>
                                        </p:attrNameLst>
                                      </p:cBhvr>
                                      <p:tavLst>
                                        <p:tav tm="0">
                                          <p:val>
                                            <p:strVal val="#ppt_x"/>
                                          </p:val>
                                        </p:tav>
                                        <p:tav tm="100000">
                                          <p:val>
                                            <p:strVal val="#ppt_x"/>
                                          </p:val>
                                        </p:tav>
                                      </p:tavLst>
                                    </p:anim>
                                    <p:anim calcmode="lin" valueType="num">
                                      <p:cBhvr additive="base">
                                        <p:cTn id="20" dur="500" fill="hold"/>
                                        <p:tgtEl>
                                          <p:spTgt spid="5017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BB8A659-A7C8-4FDC-96D2-D5FD2F821F97}" type="slidenum">
              <a:rPr lang="en-US" altLang="en-US" sz="1400" smtClean="0"/>
              <a:pPr>
                <a:spcBef>
                  <a:spcPct val="0"/>
                </a:spcBef>
                <a:buClrTx/>
                <a:buFontTx/>
                <a:buNone/>
              </a:pPr>
              <a:t>53</a:t>
            </a:fld>
            <a:endParaRPr lang="en-US" altLang="en-US" sz="1400"/>
          </a:p>
        </p:txBody>
      </p:sp>
      <p:pic>
        <p:nvPicPr>
          <p:cNvPr id="18022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28" name="Rectangle 4"/>
          <p:cNvSpPr>
            <a:spLocks noGrp="1" noChangeArrowheads="1"/>
          </p:cNvSpPr>
          <p:nvPr>
            <p:ph type="body" sz="half" idx="1"/>
          </p:nvPr>
        </p:nvSpPr>
        <p:spPr>
          <a:xfrm>
            <a:off x="626535" y="1828800"/>
            <a:ext cx="8229600" cy="4724400"/>
          </a:xfrm>
        </p:spPr>
        <p:txBody>
          <a:bodyPr/>
          <a:lstStyle/>
          <a:p>
            <a:r>
              <a:rPr lang="en-US" altLang="en-US" sz="2400" dirty="0">
                <a:latin typeface="Arial" panose="020B0604020202020204" pitchFamily="34" charset="0"/>
                <a:cs typeface="Arial" panose="020B0604020202020204" pitchFamily="34" charset="0"/>
              </a:rPr>
              <a:t>AES today.</a:t>
            </a:r>
          </a:p>
          <a:p>
            <a:pPr lvl="1"/>
            <a:r>
              <a:rPr lang="en-US" altLang="en-US" sz="2000" dirty="0">
                <a:latin typeface="Arial" panose="020B0604020202020204" pitchFamily="34" charset="0"/>
                <a:cs typeface="Arial" panose="020B0604020202020204" pitchFamily="34" charset="0"/>
              </a:rPr>
              <a:t>8000 employees in 15 countries</a:t>
            </a:r>
          </a:p>
          <a:p>
            <a:pPr lvl="1"/>
            <a:r>
              <a:rPr lang="en-US" altLang="en-US" sz="2000" dirty="0">
                <a:latin typeface="Arial" panose="020B0604020202020204" pitchFamily="34" charset="0"/>
                <a:cs typeface="Arial" panose="020B0604020202020204" pitchFamily="34" charset="0"/>
              </a:rPr>
              <a:t>Partnered with Siemens to develop energy storage (2018)</a:t>
            </a:r>
          </a:p>
          <a:p>
            <a:pPr lvl="1"/>
            <a:r>
              <a:rPr lang="en-US" altLang="en-US" sz="2000" dirty="0">
                <a:latin typeface="Arial" panose="020B0604020202020204" pitchFamily="34" charset="0"/>
                <a:cs typeface="Arial" panose="020B0604020202020204" pitchFamily="34" charset="0"/>
              </a:rPr>
              <a:t>One of 130 World’s Most Ethical Companies for 7 years</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in a row (</a:t>
            </a:r>
            <a:r>
              <a:rPr lang="en-US" altLang="en-US" sz="2000" dirty="0" err="1">
                <a:latin typeface="Arial" panose="020B0604020202020204" pitchFamily="34" charset="0"/>
                <a:cs typeface="Arial" panose="020B0604020202020204" pitchFamily="34" charset="0"/>
              </a:rPr>
              <a:t>Ethisphere</a:t>
            </a:r>
            <a:r>
              <a:rPr lang="en-US" altLang="en-US" sz="2000" dirty="0">
                <a:latin typeface="Arial" panose="020B0604020202020204" pitchFamily="34" charset="0"/>
                <a:cs typeface="Arial" panose="020B0604020202020204" pitchFamily="34" charset="0"/>
              </a:rPr>
              <a:t>)</a:t>
            </a:r>
          </a:p>
        </p:txBody>
      </p:sp>
      <p:sp>
        <p:nvSpPr>
          <p:cNvPr id="2" name="AutoShape 2" descr="Roger W. Sant | C-SPAN.org"/>
          <p:cNvSpPr>
            <a:spLocks noChangeAspect="1" noChangeArrowheads="1"/>
          </p:cNvSpPr>
          <p:nvPr/>
        </p:nvSpPr>
        <p:spPr bwMode="auto">
          <a:xfrm>
            <a:off x="155575" y="-776288"/>
            <a:ext cx="2838450" cy="1619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700" y="3784600"/>
            <a:ext cx="4064000" cy="2311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014" y="3962400"/>
            <a:ext cx="3725786" cy="2328617"/>
          </a:xfrm>
          <a:prstGeom prst="rect">
            <a:avLst/>
          </a:prstGeom>
        </p:spPr>
      </p:pic>
      <p:sp>
        <p:nvSpPr>
          <p:cNvPr id="6" name="Text Box 2">
            <a:extLst>
              <a:ext uri="{FF2B5EF4-FFF2-40B4-BE49-F238E27FC236}">
                <a16:creationId xmlns:a16="http://schemas.microsoft.com/office/drawing/2014/main" id="{9684F17D-A796-76C3-02F4-12EAE62F80D0}"/>
              </a:ext>
            </a:extLst>
          </p:cNvPr>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AES Corporation</a:t>
            </a:r>
          </a:p>
        </p:txBody>
      </p:sp>
    </p:spTree>
    <p:extLst>
      <p:ext uri="{BB962C8B-B14F-4D97-AF65-F5344CB8AC3E}">
        <p14:creationId xmlns:p14="http://schemas.microsoft.com/office/powerpoint/2010/main" val="3561539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65460E5-9D6C-4723-A2C1-9158615ACD79}" type="slidenum">
              <a:rPr lang="en-US" altLang="en-US" sz="1000">
                <a:solidFill>
                  <a:srgbClr val="000000"/>
                </a:solidFill>
              </a:rPr>
              <a:pPr algn="r" eaLnBrk="1" hangingPunct="1">
                <a:spcBef>
                  <a:spcPct val="0"/>
                </a:spcBef>
                <a:buClrTx/>
                <a:buFontTx/>
                <a:buNone/>
              </a:pPr>
              <a:t>54</a:t>
            </a:fld>
            <a:endParaRPr lang="en-US" altLang="en-US" sz="1000">
              <a:solidFill>
                <a:srgbClr val="000000"/>
              </a:solidFill>
            </a:endParaRPr>
          </a:p>
        </p:txBody>
      </p:sp>
      <p:sp>
        <p:nvSpPr>
          <p:cNvPr id="11264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sp>
        <p:nvSpPr>
          <p:cNvPr id="11264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An alternative to recycling in the circular economy.</a:t>
            </a:r>
          </a:p>
          <a:p>
            <a:pPr eaLnBrk="1" hangingPunct="1">
              <a:spcBef>
                <a:spcPts val="700"/>
              </a:spcBef>
              <a:buClr>
                <a:srgbClr val="EE9012"/>
              </a:buClr>
            </a:pPr>
            <a:r>
              <a:rPr lang="en-US" altLang="en-US" sz="2400" dirty="0">
                <a:solidFill>
                  <a:srgbClr val="000000"/>
                </a:solidFill>
              </a:rPr>
              <a:t>Case study:  Washing machines</a:t>
            </a:r>
          </a:p>
          <a:p>
            <a:pPr lvl="1" eaLnBrk="1" hangingPunct="1">
              <a:spcBef>
                <a:spcPts val="700"/>
              </a:spcBef>
              <a:buClr>
                <a:srgbClr val="660000"/>
              </a:buClr>
            </a:pPr>
            <a:r>
              <a:rPr lang="en-US" altLang="en-US" sz="2000" dirty="0">
                <a:solidFill>
                  <a:srgbClr val="000000"/>
                </a:solidFill>
              </a:rPr>
              <a:t>Wide range of models</a:t>
            </a:r>
          </a:p>
          <a:p>
            <a:pPr lvl="2" eaLnBrk="1" hangingPunct="1">
              <a:spcBef>
                <a:spcPts val="700"/>
              </a:spcBef>
              <a:buClr>
                <a:srgbClr val="660000"/>
              </a:buClr>
            </a:pPr>
            <a:r>
              <a:rPr lang="en-US" altLang="en-US" sz="2000" i="1" dirty="0">
                <a:solidFill>
                  <a:srgbClr val="000000"/>
                </a:solidFill>
              </a:rPr>
              <a:t> Low end: 2000 cycles</a:t>
            </a:r>
          </a:p>
          <a:p>
            <a:pPr lvl="2" eaLnBrk="1" hangingPunct="1">
              <a:spcBef>
                <a:spcPts val="700"/>
              </a:spcBef>
              <a:buClr>
                <a:srgbClr val="660000"/>
              </a:buClr>
            </a:pPr>
            <a:r>
              <a:rPr lang="en-US" altLang="en-US" sz="2000" i="1" dirty="0">
                <a:solidFill>
                  <a:srgbClr val="000000"/>
                </a:solidFill>
              </a:rPr>
              <a:t> High end: 10,000 cycles</a:t>
            </a:r>
          </a:p>
        </p:txBody>
      </p:sp>
      <p:sp>
        <p:nvSpPr>
          <p:cNvPr id="6" name="TextBox 5"/>
          <p:cNvSpPr txBox="1"/>
          <p:nvPr/>
        </p:nvSpPr>
        <p:spPr>
          <a:xfrm>
            <a:off x="762000" y="5029200"/>
            <a:ext cx="4267200" cy="1200329"/>
          </a:xfrm>
          <a:prstGeom prst="rect">
            <a:avLst/>
          </a:prstGeom>
          <a:noFill/>
          <a:ln>
            <a:solidFill>
              <a:srgbClr val="C00000"/>
            </a:solidFill>
          </a:ln>
        </p:spPr>
        <p:txBody>
          <a:bodyPr>
            <a:spAutoFit/>
          </a:bodyPr>
          <a:lstStyle/>
          <a:p>
            <a:pPr>
              <a:defRPr/>
            </a:pPr>
            <a:r>
              <a:rPr lang="en-US" dirty="0">
                <a:solidFill>
                  <a:schemeClr val="tx1"/>
                </a:solidFill>
                <a:latin typeface="+mn-lt"/>
              </a:rPr>
              <a:t>Source: Ellen </a:t>
            </a:r>
            <a:r>
              <a:rPr lang="en-US" sz="1600" dirty="0">
                <a:solidFill>
                  <a:schemeClr val="tx1"/>
                </a:solidFill>
                <a:latin typeface="+mn-lt"/>
              </a:rPr>
              <a:t>MacArthur Foundation</a:t>
            </a:r>
            <a:r>
              <a:rPr lang="en-US" dirty="0">
                <a:solidFill>
                  <a:schemeClr val="tx1"/>
                </a:solidFill>
                <a:latin typeface="+mn-lt"/>
              </a:rPr>
              <a:t>, </a:t>
            </a:r>
            <a:r>
              <a:rPr lang="en-US" i="1" dirty="0">
                <a:solidFill>
                  <a:schemeClr val="tx1"/>
                </a:solidFill>
                <a:latin typeface="+mn-lt"/>
              </a:rPr>
              <a:t>Towards the Circular Economy.</a:t>
            </a:r>
          </a:p>
          <a:p>
            <a:pPr>
              <a:defRPr/>
            </a:pPr>
            <a:endParaRPr lang="en-US" i="1" dirty="0">
              <a:solidFill>
                <a:schemeClr val="tx1"/>
              </a:solidFill>
              <a:latin typeface="+mn-lt"/>
            </a:endParaRPr>
          </a:p>
          <a:p>
            <a:pPr>
              <a:defRPr/>
            </a:pPr>
            <a:r>
              <a:rPr lang="en-US" dirty="0">
                <a:solidFill>
                  <a:schemeClr val="tx1"/>
                </a:solidFill>
                <a:latin typeface="+mn-lt"/>
              </a:rPr>
              <a:t>Analysis by McKinsey &amp; Co.</a:t>
            </a:r>
          </a:p>
        </p:txBody>
      </p:sp>
      <p:pic>
        <p:nvPicPr>
          <p:cNvPr id="112646" name="Picture 2"/>
          <p:cNvPicPr>
            <a:picLocks noChangeAspect="1"/>
          </p:cNvPicPr>
          <p:nvPr/>
        </p:nvPicPr>
        <p:blipFill rotWithShape="1">
          <a:blip r:embed="rId3">
            <a:extLst>
              <a:ext uri="{28A0092B-C50C-407E-A947-70E740481C1C}">
                <a14:useLocalDpi xmlns:a14="http://schemas.microsoft.com/office/drawing/2010/main" val="0"/>
              </a:ext>
            </a:extLst>
          </a:blip>
          <a:srcRect l="15833" r="18333"/>
          <a:stretch/>
        </p:blipFill>
        <p:spPr bwMode="auto">
          <a:xfrm>
            <a:off x="5444065" y="3082925"/>
            <a:ext cx="267546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F379E6C1-340C-4E1C-8514-3379FEAD9716}" type="slidenum">
              <a:rPr lang="en-US" altLang="en-US" sz="1000">
                <a:solidFill>
                  <a:srgbClr val="000000"/>
                </a:solidFill>
              </a:rPr>
              <a:pPr algn="r" eaLnBrk="1" hangingPunct="1">
                <a:spcBef>
                  <a:spcPct val="0"/>
                </a:spcBef>
                <a:buClrTx/>
                <a:buFontTx/>
                <a:buNone/>
              </a:pPr>
              <a:t>55</a:t>
            </a:fld>
            <a:endParaRPr lang="en-US" altLang="en-US" sz="1000">
              <a:solidFill>
                <a:srgbClr val="000000"/>
              </a:solidFill>
            </a:endParaRPr>
          </a:p>
        </p:txBody>
      </p:sp>
      <p:sp>
        <p:nvSpPr>
          <p:cNvPr id="114691"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sp>
        <p:nvSpPr>
          <p:cNvPr id="114692"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lvl="1" eaLnBrk="1" hangingPunct="1">
              <a:spcBef>
                <a:spcPts val="700"/>
              </a:spcBef>
              <a:buClr>
                <a:srgbClr val="660000"/>
              </a:buClr>
            </a:pPr>
            <a:r>
              <a:rPr lang="en-US" altLang="en-US" sz="2000" dirty="0">
                <a:solidFill>
                  <a:srgbClr val="000000"/>
                </a:solidFill>
              </a:rPr>
              <a:t>Households have incentive to purchase low-end machines</a:t>
            </a:r>
          </a:p>
          <a:p>
            <a:pPr lvl="2" eaLnBrk="1" hangingPunct="1">
              <a:spcBef>
                <a:spcPts val="700"/>
              </a:spcBef>
              <a:buClr>
                <a:srgbClr val="660000"/>
              </a:buClr>
            </a:pPr>
            <a:r>
              <a:rPr lang="en-US" altLang="en-US" sz="2000" i="1" dirty="0">
                <a:solidFill>
                  <a:srgbClr val="000000"/>
                </a:solidFill>
              </a:rPr>
              <a:t> About 250 cycles per year</a:t>
            </a:r>
          </a:p>
          <a:p>
            <a:pPr lvl="2" eaLnBrk="1" hangingPunct="1">
              <a:spcBef>
                <a:spcPts val="700"/>
              </a:spcBef>
              <a:buClr>
                <a:srgbClr val="660000"/>
              </a:buClr>
            </a:pPr>
            <a:r>
              <a:rPr lang="en-US" altLang="en-US" sz="2000" i="1" dirty="0">
                <a:solidFill>
                  <a:srgbClr val="000000"/>
                </a:solidFill>
              </a:rPr>
              <a:t> Warranty period 1-2 years</a:t>
            </a:r>
          </a:p>
          <a:p>
            <a:pPr lvl="2" eaLnBrk="1" hangingPunct="1">
              <a:spcBef>
                <a:spcPts val="700"/>
              </a:spcBef>
              <a:buClr>
                <a:srgbClr val="660000"/>
              </a:buClr>
            </a:pPr>
            <a:r>
              <a:rPr lang="en-US" altLang="en-US" sz="2000" i="1" dirty="0">
                <a:solidFill>
                  <a:srgbClr val="000000"/>
                </a:solidFill>
              </a:rPr>
              <a:t> Typical lifetime less than </a:t>
            </a:r>
            <a:br>
              <a:rPr lang="en-US" altLang="en-US" sz="2000" i="1" dirty="0">
                <a:solidFill>
                  <a:srgbClr val="000000"/>
                </a:solidFill>
              </a:rPr>
            </a:br>
            <a:r>
              <a:rPr lang="en-US" altLang="en-US" sz="2000" i="1" dirty="0">
                <a:solidFill>
                  <a:srgbClr val="000000"/>
                </a:solidFill>
              </a:rPr>
              <a:t>10 years</a:t>
            </a:r>
          </a:p>
          <a:p>
            <a:pPr lvl="2" eaLnBrk="1" hangingPunct="1">
              <a:spcBef>
                <a:spcPts val="700"/>
              </a:spcBef>
              <a:buClr>
                <a:srgbClr val="660000"/>
              </a:buClr>
            </a:pPr>
            <a:r>
              <a:rPr lang="en-US" altLang="en-US" sz="2000" i="1" dirty="0">
                <a:solidFill>
                  <a:srgbClr val="000000"/>
                </a:solidFill>
              </a:rPr>
              <a:t> Lifetime usage about 2000 </a:t>
            </a:r>
            <a:br>
              <a:rPr lang="en-US" altLang="en-US" sz="2000" i="1" dirty="0">
                <a:solidFill>
                  <a:srgbClr val="000000"/>
                </a:solidFill>
              </a:rPr>
            </a:br>
            <a:r>
              <a:rPr lang="en-US" altLang="en-US" sz="2000" i="1" dirty="0">
                <a:solidFill>
                  <a:srgbClr val="000000"/>
                </a:solidFill>
              </a:rPr>
              <a:t>cycles</a:t>
            </a:r>
          </a:p>
        </p:txBody>
      </p:sp>
      <p:pic>
        <p:nvPicPr>
          <p:cNvPr id="114693" name="Picture 2"/>
          <p:cNvPicPr>
            <a:picLocks noChangeAspect="1"/>
          </p:cNvPicPr>
          <p:nvPr/>
        </p:nvPicPr>
        <p:blipFill rotWithShape="1">
          <a:blip r:embed="rId3">
            <a:extLst>
              <a:ext uri="{28A0092B-C50C-407E-A947-70E740481C1C}">
                <a14:useLocalDpi xmlns:a14="http://schemas.microsoft.com/office/drawing/2010/main" val="0"/>
              </a:ext>
            </a:extLst>
          </a:blip>
          <a:srcRect l="-4296" t="777" r="28355" b="-777"/>
          <a:stretch/>
        </p:blipFill>
        <p:spPr bwMode="auto">
          <a:xfrm>
            <a:off x="4782258" y="2968273"/>
            <a:ext cx="361667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3"/>
          <p:cNvSpPr>
            <a:spLocks noChangeArrowheads="1"/>
          </p:cNvSpPr>
          <p:nvPr/>
        </p:nvSpPr>
        <p:spPr bwMode="auto">
          <a:xfrm>
            <a:off x="8343900" y="4800600"/>
            <a:ext cx="1219200" cy="12573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Times New Roman" panose="02020603050405020304" pitchFamily="18" charset="0"/>
                <a:ea typeface="ヒラギノ角ゴ Pro W3"/>
                <a:cs typeface="ヒラギノ角ゴ Pro W3"/>
              </a:defRPr>
            </a:lvl1pPr>
            <a:lvl2pPr>
              <a:defRPr>
                <a:solidFill>
                  <a:schemeClr val="bg1"/>
                </a:solidFill>
                <a:latin typeface="Times New Roman" panose="02020603050405020304" pitchFamily="18" charset="0"/>
                <a:ea typeface="ヒラギノ角ゴ Pro W3"/>
                <a:cs typeface="ヒラギノ角ゴ Pro W3"/>
              </a:defRPr>
            </a:lvl2pPr>
            <a:lvl3pPr>
              <a:defRPr>
                <a:solidFill>
                  <a:schemeClr val="bg1"/>
                </a:solidFill>
                <a:latin typeface="Times New Roman" panose="02020603050405020304" pitchFamily="18" charset="0"/>
                <a:ea typeface="ヒラギノ角ゴ Pro W3"/>
                <a:cs typeface="ヒラギノ角ゴ Pro W3"/>
              </a:defRPr>
            </a:lvl3pPr>
            <a:lvl4pPr>
              <a:defRPr>
                <a:solidFill>
                  <a:schemeClr val="bg1"/>
                </a:solidFill>
                <a:latin typeface="Times New Roman" panose="02020603050405020304" pitchFamily="18" charset="0"/>
                <a:ea typeface="ヒラギノ角ゴ Pro W3"/>
                <a:cs typeface="ヒラギノ角ゴ Pro W3"/>
              </a:defRPr>
            </a:lvl4pPr>
            <a:lvl5pPr>
              <a:defRPr>
                <a:solidFill>
                  <a:schemeClr val="bg1"/>
                </a:solidFill>
                <a:latin typeface="Times New Roman" panose="02020603050405020304" pitchFamily="18" charset="0"/>
                <a:ea typeface="ヒラギノ角ゴ Pro W3"/>
                <a:cs typeface="ヒラギノ角ゴ Pro W3"/>
              </a:defRPr>
            </a:lvl5pPr>
            <a:lvl6pPr marL="25146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6pPr>
            <a:lvl7pPr marL="29718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7pPr>
            <a:lvl8pPr marL="34290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8pPr>
            <a:lvl9pPr marL="38862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9pPr>
          </a:lstStyle>
          <a:p>
            <a:pPr defTabSz="914400"/>
            <a:endParaRPr lang="en-US" altLang="en-US" sz="2400">
              <a:solidFill>
                <a:schemeClr val="tx1"/>
              </a:solidFill>
              <a:latin typeface="Arial" panose="020B0604020202020204" pitchFamily="34" charset="0"/>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1173FDC6-FE6A-4F8E-A57F-44E7A62F7C3C}" type="slidenum">
              <a:rPr lang="en-US" altLang="en-US" sz="1000">
                <a:solidFill>
                  <a:srgbClr val="000000"/>
                </a:solidFill>
              </a:rPr>
              <a:pPr algn="r" eaLnBrk="1" hangingPunct="1">
                <a:spcBef>
                  <a:spcPct val="0"/>
                </a:spcBef>
                <a:buClrTx/>
                <a:buFontTx/>
                <a:buNone/>
              </a:pPr>
              <a:t>56</a:t>
            </a:fld>
            <a:endParaRPr lang="en-US" altLang="en-US" sz="1000">
              <a:solidFill>
                <a:srgbClr val="000000"/>
              </a:solidFill>
            </a:endParaRPr>
          </a:p>
        </p:txBody>
      </p:sp>
      <p:sp>
        <p:nvSpPr>
          <p:cNvPr id="116739"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sp>
        <p:nvSpPr>
          <p:cNvPr id="116740"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Why lease?</a:t>
            </a:r>
          </a:p>
          <a:p>
            <a:pPr lvl="1" eaLnBrk="1" hangingPunct="1">
              <a:spcBef>
                <a:spcPts val="700"/>
              </a:spcBef>
              <a:buClr>
                <a:srgbClr val="660000"/>
              </a:buClr>
            </a:pPr>
            <a:r>
              <a:rPr lang="en-US" altLang="en-US" sz="2000" dirty="0">
                <a:solidFill>
                  <a:srgbClr val="000000"/>
                </a:solidFill>
              </a:rPr>
              <a:t>Cost advantage for consumer</a:t>
            </a:r>
          </a:p>
          <a:p>
            <a:pPr lvl="2" eaLnBrk="1" hangingPunct="1">
              <a:spcBef>
                <a:spcPts val="700"/>
              </a:spcBef>
              <a:buClr>
                <a:srgbClr val="660000"/>
              </a:buClr>
            </a:pPr>
            <a:r>
              <a:rPr lang="en-US" altLang="en-US" sz="2000" i="1" dirty="0">
                <a:solidFill>
                  <a:srgbClr val="000000"/>
                </a:solidFill>
              </a:rPr>
              <a:t> High-end machines: US$ 0.12 per cycle</a:t>
            </a:r>
          </a:p>
          <a:p>
            <a:pPr lvl="2" eaLnBrk="1" hangingPunct="1">
              <a:spcBef>
                <a:spcPts val="700"/>
              </a:spcBef>
              <a:buClr>
                <a:srgbClr val="660000"/>
              </a:buClr>
            </a:pPr>
            <a:r>
              <a:rPr lang="en-US" altLang="en-US" sz="2000" i="1" dirty="0">
                <a:solidFill>
                  <a:srgbClr val="000000"/>
                </a:solidFill>
              </a:rPr>
              <a:t> Low-end machines: US$ 0.27 per cycle</a:t>
            </a:r>
          </a:p>
          <a:p>
            <a:pPr lvl="2" eaLnBrk="1" hangingPunct="1">
              <a:spcBef>
                <a:spcPts val="700"/>
              </a:spcBef>
              <a:buClr>
                <a:srgbClr val="660000"/>
              </a:buClr>
            </a:pPr>
            <a:r>
              <a:rPr lang="en-US" altLang="en-US" sz="2000" b="1" i="1" dirty="0">
                <a:solidFill>
                  <a:srgbClr val="000000"/>
                </a:solidFill>
              </a:rPr>
              <a:t> Lease</a:t>
            </a:r>
            <a:r>
              <a:rPr lang="en-US" altLang="en-US" sz="2000" i="1" dirty="0">
                <a:solidFill>
                  <a:srgbClr val="000000"/>
                </a:solidFill>
              </a:rPr>
              <a:t> a high-end machine </a:t>
            </a:r>
          </a:p>
          <a:p>
            <a:pPr lvl="2" eaLnBrk="1" hangingPunct="1">
              <a:spcBef>
                <a:spcPts val="700"/>
              </a:spcBef>
              <a:buClr>
                <a:srgbClr val="660000"/>
              </a:buClr>
            </a:pPr>
            <a:r>
              <a:rPr lang="en-US" altLang="en-US" sz="2000" i="1" dirty="0">
                <a:solidFill>
                  <a:srgbClr val="000000"/>
                </a:solidFill>
              </a:rPr>
              <a:t> Avoid up-front capital cost</a:t>
            </a:r>
          </a:p>
          <a:p>
            <a:pPr lvl="2" eaLnBrk="1" hangingPunct="1">
              <a:spcBef>
                <a:spcPts val="700"/>
              </a:spcBef>
              <a:buClr>
                <a:srgbClr val="660000"/>
              </a:buClr>
            </a:pPr>
            <a:r>
              <a:rPr lang="en-US" altLang="en-US" sz="2000" i="1" dirty="0">
                <a:solidFill>
                  <a:srgbClr val="000000"/>
                </a:solidFill>
              </a:rPr>
              <a:t> Save on net present cost</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3BCA584A-8935-4B40-87A0-B57AA62EE890}" type="slidenum">
              <a:rPr lang="en-US" altLang="en-US" sz="1000">
                <a:solidFill>
                  <a:srgbClr val="000000"/>
                </a:solidFill>
              </a:rPr>
              <a:pPr algn="r" eaLnBrk="1" hangingPunct="1">
                <a:spcBef>
                  <a:spcPct val="0"/>
                </a:spcBef>
                <a:buClrTx/>
                <a:buFontTx/>
                <a:buNone/>
              </a:pPr>
              <a:t>57</a:t>
            </a:fld>
            <a:endParaRPr lang="en-US" altLang="en-US" sz="1000">
              <a:solidFill>
                <a:srgbClr val="000000"/>
              </a:solidFill>
            </a:endParaRPr>
          </a:p>
        </p:txBody>
      </p:sp>
      <p:sp>
        <p:nvSpPr>
          <p:cNvPr id="118787"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pic>
        <p:nvPicPr>
          <p:cNvPr id="1187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676400"/>
            <a:ext cx="73771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D1A1C00F-2C1B-48AD-8A46-F705200C30AA}" type="slidenum">
              <a:rPr lang="en-US" altLang="en-US" sz="1000">
                <a:solidFill>
                  <a:srgbClr val="000000"/>
                </a:solidFill>
              </a:rPr>
              <a:pPr algn="r" eaLnBrk="1" hangingPunct="1">
                <a:spcBef>
                  <a:spcPct val="0"/>
                </a:spcBef>
                <a:buClrTx/>
                <a:buFontTx/>
                <a:buNone/>
              </a:pPr>
              <a:t>58</a:t>
            </a:fld>
            <a:endParaRPr lang="en-US" altLang="en-US" sz="1000">
              <a:solidFill>
                <a:srgbClr val="000000"/>
              </a:solidFill>
            </a:endParaRPr>
          </a:p>
        </p:txBody>
      </p:sp>
      <p:sp>
        <p:nvSpPr>
          <p:cNvPr id="120835"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sp>
        <p:nvSpPr>
          <p:cNvPr id="120836"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Why lease?</a:t>
            </a:r>
          </a:p>
          <a:p>
            <a:pPr lvl="1" eaLnBrk="1" hangingPunct="1">
              <a:spcBef>
                <a:spcPts val="700"/>
              </a:spcBef>
              <a:buClr>
                <a:srgbClr val="660000"/>
              </a:buClr>
            </a:pPr>
            <a:r>
              <a:rPr lang="en-US" altLang="en-US" sz="2000" dirty="0">
                <a:solidFill>
                  <a:srgbClr val="000000"/>
                </a:solidFill>
              </a:rPr>
              <a:t>Cost advantage for manufacturer</a:t>
            </a:r>
          </a:p>
          <a:p>
            <a:pPr lvl="2" eaLnBrk="1" hangingPunct="1">
              <a:spcBef>
                <a:spcPts val="700"/>
              </a:spcBef>
              <a:buClr>
                <a:srgbClr val="660000"/>
              </a:buClr>
            </a:pPr>
            <a:r>
              <a:rPr lang="en-US" altLang="en-US" sz="2000" i="1" dirty="0">
                <a:solidFill>
                  <a:srgbClr val="000000"/>
                </a:solidFill>
              </a:rPr>
              <a:t> Lease a high-end machine 4 times over 20-year life</a:t>
            </a:r>
          </a:p>
          <a:p>
            <a:pPr lvl="2" eaLnBrk="1" hangingPunct="1">
              <a:spcBef>
                <a:spcPts val="700"/>
              </a:spcBef>
              <a:buClr>
                <a:srgbClr val="660000"/>
              </a:buClr>
            </a:pPr>
            <a:r>
              <a:rPr lang="en-US" altLang="en-US" sz="2000" i="1" dirty="0">
                <a:solidFill>
                  <a:srgbClr val="000000"/>
                </a:solidFill>
              </a:rPr>
              <a:t> Continuous revenue flow</a:t>
            </a:r>
          </a:p>
          <a:p>
            <a:pPr lvl="2" eaLnBrk="1" hangingPunct="1">
              <a:spcBef>
                <a:spcPts val="700"/>
              </a:spcBef>
              <a:buClr>
                <a:srgbClr val="660000"/>
              </a:buClr>
            </a:pPr>
            <a:r>
              <a:rPr lang="en-US" altLang="en-US" sz="2000" i="1" dirty="0">
                <a:solidFill>
                  <a:srgbClr val="000000"/>
                </a:solidFill>
              </a:rPr>
              <a:t> Recover value embedded in the used machines</a:t>
            </a:r>
          </a:p>
          <a:p>
            <a:pPr lvl="2" eaLnBrk="1" hangingPunct="1">
              <a:spcBef>
                <a:spcPts val="700"/>
              </a:spcBef>
              <a:buClr>
                <a:srgbClr val="660000"/>
              </a:buClr>
            </a:pPr>
            <a:r>
              <a:rPr lang="en-US" altLang="en-US" sz="2000" i="1" dirty="0">
                <a:solidFill>
                  <a:srgbClr val="000000"/>
                </a:solidFill>
              </a:rPr>
              <a:t> Cost of collection, transport, refurbishing:  </a:t>
            </a:r>
            <a:br>
              <a:rPr lang="en-US" altLang="en-US" sz="2000" i="1" dirty="0">
                <a:solidFill>
                  <a:srgbClr val="000000"/>
                </a:solidFill>
              </a:rPr>
            </a:br>
            <a:r>
              <a:rPr lang="en-US" altLang="en-US" sz="2000" i="1" dirty="0">
                <a:solidFill>
                  <a:srgbClr val="000000"/>
                </a:solidFill>
              </a:rPr>
              <a:t>$US 170 per machine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5601D364-6031-44DA-9578-74CC0A127C74}" type="slidenum">
              <a:rPr lang="en-US" altLang="en-US" sz="1000">
                <a:solidFill>
                  <a:srgbClr val="000000"/>
                </a:solidFill>
              </a:rPr>
              <a:pPr algn="r" eaLnBrk="1" hangingPunct="1">
                <a:spcBef>
                  <a:spcPct val="0"/>
                </a:spcBef>
                <a:buClrTx/>
                <a:buFontTx/>
                <a:buNone/>
              </a:pPr>
              <a:t>59</a:t>
            </a:fld>
            <a:endParaRPr lang="en-US" altLang="en-US" sz="1000">
              <a:solidFill>
                <a:srgbClr val="000000"/>
              </a:solidFill>
            </a:endParaRPr>
          </a:p>
        </p:txBody>
      </p:sp>
      <p:sp>
        <p:nvSpPr>
          <p:cNvPr id="12288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pic>
        <p:nvPicPr>
          <p:cNvPr id="1228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865" y="1728788"/>
            <a:ext cx="78359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742B43A8-24BA-4714-9A61-DD422626253D}" type="slidenum">
              <a:rPr lang="en-US" altLang="en-US" sz="1000">
                <a:solidFill>
                  <a:srgbClr val="000000"/>
                </a:solidFill>
              </a:rPr>
              <a:pPr algn="r" eaLnBrk="1" hangingPunct="1">
                <a:spcBef>
                  <a:spcPct val="0"/>
                </a:spcBef>
                <a:buClrTx/>
                <a:buFontTx/>
                <a:buNone/>
              </a:pPr>
              <a:t>6</a:t>
            </a:fld>
            <a:endParaRPr lang="en-US" altLang="en-US" sz="1000">
              <a:solidFill>
                <a:srgbClr val="000000"/>
              </a:solidFill>
            </a:endParaRPr>
          </a:p>
        </p:txBody>
      </p:sp>
      <p:sp>
        <p:nvSpPr>
          <p:cNvPr id="32771" name="Text Box 2"/>
          <p:cNvSpPr txBox="1">
            <a:spLocks noChangeArrowheads="1"/>
          </p:cNvSpPr>
          <p:nvPr/>
        </p:nvSpPr>
        <p:spPr bwMode="auto">
          <a:xfrm>
            <a:off x="682980" y="5683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Sustainable Business</a:t>
            </a:r>
          </a:p>
        </p:txBody>
      </p:sp>
      <p:sp>
        <p:nvSpPr>
          <p:cNvPr id="32772"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What is it?</a:t>
            </a:r>
          </a:p>
          <a:p>
            <a:pPr lvl="1" eaLnBrk="1" hangingPunct="1">
              <a:spcBef>
                <a:spcPts val="700"/>
              </a:spcBef>
              <a:buClr>
                <a:srgbClr val="EE9012"/>
              </a:buClr>
            </a:pPr>
            <a:r>
              <a:rPr lang="en-US" altLang="en-US" sz="2000" dirty="0">
                <a:solidFill>
                  <a:srgbClr val="000000"/>
                </a:solidFill>
              </a:rPr>
              <a:t>Business that meets the needs of the </a:t>
            </a:r>
            <a:r>
              <a:rPr lang="en-US" altLang="en-US" sz="2000" b="1" dirty="0">
                <a:solidFill>
                  <a:srgbClr val="000000"/>
                </a:solidFill>
              </a:rPr>
              <a:t>present </a:t>
            </a:r>
            <a:r>
              <a:rPr lang="en-US" altLang="en-US" sz="2000" dirty="0">
                <a:solidFill>
                  <a:srgbClr val="000000"/>
                </a:solidFill>
              </a:rPr>
              <a:t>without compromising the ability of </a:t>
            </a:r>
            <a:r>
              <a:rPr lang="en-US" altLang="en-US" sz="2000" b="1" dirty="0">
                <a:solidFill>
                  <a:srgbClr val="000000"/>
                </a:solidFill>
              </a:rPr>
              <a:t>future </a:t>
            </a:r>
            <a:r>
              <a:rPr lang="en-US" altLang="en-US" sz="2000" dirty="0">
                <a:solidFill>
                  <a:srgbClr val="000000"/>
                </a:solidFill>
              </a:rPr>
              <a:t>generations to meet their needs.</a:t>
            </a:r>
          </a:p>
          <a:p>
            <a:pPr lvl="2" eaLnBrk="1" hangingPunct="1">
              <a:spcBef>
                <a:spcPts val="700"/>
              </a:spcBef>
              <a:buClr>
                <a:srgbClr val="EE9012"/>
              </a:buClr>
            </a:pPr>
            <a:r>
              <a:rPr lang="en-US" altLang="en-US" sz="2000" i="1" dirty="0">
                <a:solidFill>
                  <a:srgbClr val="000000"/>
                </a:solidFill>
              </a:rPr>
              <a:t>  Brundtland definition (1987)</a:t>
            </a:r>
          </a:p>
        </p:txBody>
      </p:sp>
      <p:pic>
        <p:nvPicPr>
          <p:cNvPr id="3277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979863"/>
            <a:ext cx="2209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16E5FB3-182E-4103-8B72-F8E12A6E5368}" type="slidenum">
              <a:rPr lang="en-US" altLang="en-US" sz="1000">
                <a:solidFill>
                  <a:srgbClr val="000000"/>
                </a:solidFill>
              </a:rPr>
              <a:pPr algn="r" eaLnBrk="1" hangingPunct="1">
                <a:spcBef>
                  <a:spcPct val="0"/>
                </a:spcBef>
                <a:buClrTx/>
                <a:buFontTx/>
                <a:buNone/>
              </a:pPr>
              <a:t>60</a:t>
            </a:fld>
            <a:endParaRPr lang="en-US" altLang="en-US" sz="1000">
              <a:solidFill>
                <a:srgbClr val="000000"/>
              </a:solidFill>
            </a:endParaRPr>
          </a:p>
        </p:txBody>
      </p:sp>
      <p:sp>
        <p:nvSpPr>
          <p:cNvPr id="124931" name="Text Box 2"/>
          <p:cNvSpPr txBox="1">
            <a:spLocks noChangeArrowheads="1"/>
          </p:cNvSpPr>
          <p:nvPr/>
        </p:nvSpPr>
        <p:spPr bwMode="auto">
          <a:xfrm>
            <a:off x="637824" y="52211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Lease vs Buy</a:t>
            </a:r>
          </a:p>
        </p:txBody>
      </p:sp>
      <p:sp>
        <p:nvSpPr>
          <p:cNvPr id="124932" name="Text Box 3"/>
          <p:cNvSpPr txBox="1">
            <a:spLocks noChangeArrowheads="1"/>
          </p:cNvSpPr>
          <p:nvPr/>
        </p:nvSpPr>
        <p:spPr bwMode="auto">
          <a:xfrm>
            <a:off x="637824" y="1817511"/>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Sustainability advantages</a:t>
            </a:r>
          </a:p>
          <a:p>
            <a:pPr lvl="1" eaLnBrk="1" hangingPunct="1">
              <a:spcBef>
                <a:spcPts val="700"/>
              </a:spcBef>
              <a:buClr>
                <a:srgbClr val="660000"/>
              </a:buClr>
            </a:pPr>
            <a:r>
              <a:rPr lang="en-US" altLang="en-US" sz="2000" dirty="0">
                <a:solidFill>
                  <a:srgbClr val="000000"/>
                </a:solidFill>
              </a:rPr>
              <a:t>180 kg steel saved per machine</a:t>
            </a:r>
          </a:p>
          <a:p>
            <a:pPr lvl="1" eaLnBrk="1" hangingPunct="1">
              <a:spcBef>
                <a:spcPts val="700"/>
              </a:spcBef>
              <a:buClr>
                <a:srgbClr val="660000"/>
              </a:buClr>
            </a:pPr>
            <a:r>
              <a:rPr lang="en-US" altLang="en-US" sz="2000" dirty="0">
                <a:solidFill>
                  <a:srgbClr val="000000"/>
                </a:solidFill>
              </a:rPr>
              <a:t>2.5 </a:t>
            </a:r>
            <a:r>
              <a:rPr lang="en-US" altLang="en-US" sz="2000" dirty="0" err="1">
                <a:solidFill>
                  <a:srgbClr val="000000"/>
                </a:solidFill>
              </a:rPr>
              <a:t>tonnes</a:t>
            </a:r>
            <a:r>
              <a:rPr lang="en-US" altLang="en-US" sz="2000" dirty="0">
                <a:solidFill>
                  <a:srgbClr val="000000"/>
                </a:solidFill>
              </a:rPr>
              <a:t> CO</a:t>
            </a:r>
            <a:r>
              <a:rPr lang="en-US" altLang="en-US" sz="2000" baseline="-25000" dirty="0">
                <a:solidFill>
                  <a:srgbClr val="000000"/>
                </a:solidFill>
              </a:rPr>
              <a:t>2</a:t>
            </a:r>
            <a:r>
              <a:rPr lang="en-US" altLang="en-US" sz="2000" dirty="0">
                <a:solidFill>
                  <a:srgbClr val="000000"/>
                </a:solidFill>
              </a:rPr>
              <a:t> savings per machine</a:t>
            </a:r>
          </a:p>
          <a:p>
            <a:pPr lvl="2" eaLnBrk="1" hangingPunct="1">
              <a:spcBef>
                <a:spcPts val="700"/>
              </a:spcBef>
              <a:buClr>
                <a:srgbClr val="660000"/>
              </a:buClr>
            </a:pPr>
            <a:r>
              <a:rPr lang="en-US" altLang="en-US" sz="2000" i="1" dirty="0">
                <a:solidFill>
                  <a:srgbClr val="000000"/>
                </a:solidFill>
              </a:rPr>
              <a:t> Due to greater efficiency of high-end machine.</a:t>
            </a:r>
          </a:p>
          <a:p>
            <a:pPr lvl="2" eaLnBrk="1" hangingPunct="1">
              <a:spcBef>
                <a:spcPts val="700"/>
              </a:spcBef>
              <a:buClr>
                <a:srgbClr val="660000"/>
              </a:buClr>
            </a:pPr>
            <a:r>
              <a:rPr lang="en-US" altLang="en-US" sz="2000" i="1" dirty="0">
                <a:solidFill>
                  <a:srgbClr val="000000"/>
                </a:solidFill>
              </a:rPr>
              <a:t> New models have technology updates, but…</a:t>
            </a:r>
          </a:p>
          <a:p>
            <a:pPr lvl="2" eaLnBrk="1" hangingPunct="1">
              <a:spcBef>
                <a:spcPts val="700"/>
              </a:spcBef>
              <a:buClr>
                <a:srgbClr val="660000"/>
              </a:buClr>
            </a:pPr>
            <a:r>
              <a:rPr lang="en-US" altLang="en-US" sz="2000" i="1" dirty="0">
                <a:solidFill>
                  <a:srgbClr val="000000"/>
                </a:solidFill>
              </a:rPr>
              <a:t> …many of these can be retrofitted </a:t>
            </a:r>
            <a:br>
              <a:rPr lang="en-US" altLang="en-US" sz="2000" i="1" dirty="0">
                <a:solidFill>
                  <a:srgbClr val="000000"/>
                </a:solidFill>
              </a:rPr>
            </a:br>
            <a:r>
              <a:rPr lang="en-US" altLang="en-US" sz="2000" i="1" dirty="0">
                <a:solidFill>
                  <a:srgbClr val="000000"/>
                </a:solidFill>
              </a:rPr>
              <a:t>into leased machines between </a:t>
            </a:r>
            <a:br>
              <a:rPr lang="en-US" altLang="en-US" sz="2000" i="1" dirty="0">
                <a:solidFill>
                  <a:srgbClr val="000000"/>
                </a:solidFill>
              </a:rPr>
            </a:br>
            <a:r>
              <a:rPr lang="en-US" altLang="en-US" sz="2000" i="1" dirty="0">
                <a:solidFill>
                  <a:srgbClr val="000000"/>
                </a:solidFill>
              </a:rPr>
              <a:t>5-year leases.</a:t>
            </a:r>
          </a:p>
        </p:txBody>
      </p:sp>
      <p:pic>
        <p:nvPicPr>
          <p:cNvPr id="1249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6738" y="3979863"/>
            <a:ext cx="25908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5DD0454-C285-4046-9C79-F8049C857B42}" type="slidenum">
              <a:rPr lang="en-US" altLang="en-US" sz="1000">
                <a:solidFill>
                  <a:srgbClr val="000000"/>
                </a:solidFill>
              </a:rPr>
              <a:pPr algn="r" eaLnBrk="1" hangingPunct="1">
                <a:spcBef>
                  <a:spcPct val="0"/>
                </a:spcBef>
                <a:buClrTx/>
                <a:buFontTx/>
                <a:buNone/>
              </a:pPr>
              <a:t>61</a:t>
            </a:fld>
            <a:endParaRPr lang="en-US" altLang="en-US" sz="1000">
              <a:solidFill>
                <a:srgbClr val="000000"/>
              </a:solidFill>
            </a:endParaRPr>
          </a:p>
        </p:txBody>
      </p:sp>
      <p:sp>
        <p:nvSpPr>
          <p:cNvPr id="126979"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2288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A new business model for car manufacturers</a:t>
            </a:r>
          </a:p>
          <a:p>
            <a:pPr lvl="1" eaLnBrk="1" hangingPunct="1">
              <a:spcBef>
                <a:spcPts val="700"/>
              </a:spcBef>
              <a:buClr>
                <a:srgbClr val="660000"/>
              </a:buClr>
              <a:defRPr/>
            </a:pPr>
            <a:r>
              <a:rPr lang="en-US" altLang="en-US" sz="2000" dirty="0">
                <a:solidFill>
                  <a:srgbClr val="000000"/>
                </a:solidFill>
              </a:rPr>
              <a:t>The first major change in business model since the  beginning of the automotive age</a:t>
            </a:r>
          </a:p>
          <a:p>
            <a:pPr marL="469900" lvl="1" indent="0" eaLnBrk="1" hangingPunct="1">
              <a:spcBef>
                <a:spcPts val="700"/>
              </a:spcBef>
              <a:buClr>
                <a:srgbClr val="660000"/>
              </a:buClr>
              <a:buFontTx/>
              <a:buNone/>
              <a:defRPr/>
            </a:pPr>
            <a:endParaRPr lang="en-US" altLang="en-US" sz="2000" dirty="0">
              <a:solidFill>
                <a:srgbClr val="000000"/>
              </a:solidFill>
            </a:endParaRPr>
          </a:p>
        </p:txBody>
      </p:sp>
      <p:pic>
        <p:nvPicPr>
          <p:cNvPr id="1269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3276600"/>
            <a:ext cx="46482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C5A53E08-ECDA-4C04-9610-65315891D0A2}" type="slidenum">
              <a:rPr lang="en-US" altLang="en-US" sz="1000">
                <a:solidFill>
                  <a:srgbClr val="000000"/>
                </a:solidFill>
              </a:rPr>
              <a:pPr algn="r" eaLnBrk="1" hangingPunct="1">
                <a:spcBef>
                  <a:spcPct val="0"/>
                </a:spcBef>
                <a:buClrTx/>
                <a:buFontTx/>
                <a:buNone/>
              </a:pPr>
              <a:t>62</a:t>
            </a:fld>
            <a:endParaRPr lang="en-US" altLang="en-US" sz="1000">
              <a:solidFill>
                <a:srgbClr val="000000"/>
              </a:solidFill>
            </a:endParaRPr>
          </a:p>
        </p:txBody>
      </p:sp>
      <p:sp>
        <p:nvSpPr>
          <p:cNvPr id="147459"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47460" name="Text Box 3"/>
          <p:cNvSpPr txBox="1">
            <a:spLocks noChangeArrowheads="1"/>
          </p:cNvSpPr>
          <p:nvPr/>
        </p:nvSpPr>
        <p:spPr bwMode="auto">
          <a:xfrm>
            <a:off x="626535" y="16764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Characteristics of car sharing</a:t>
            </a:r>
          </a:p>
          <a:p>
            <a:pPr lvl="1" eaLnBrk="1" hangingPunct="1">
              <a:spcBef>
                <a:spcPts val="700"/>
              </a:spcBef>
              <a:buClr>
                <a:srgbClr val="660000"/>
              </a:buClr>
            </a:pPr>
            <a:r>
              <a:rPr lang="en-US" altLang="en-US" sz="2000" dirty="0">
                <a:solidFill>
                  <a:srgbClr val="000000"/>
                </a:solidFill>
              </a:rPr>
              <a:t>No chauffeur</a:t>
            </a:r>
          </a:p>
          <a:p>
            <a:pPr lvl="1" eaLnBrk="1" hangingPunct="1">
              <a:spcBef>
                <a:spcPts val="700"/>
              </a:spcBef>
              <a:buClr>
                <a:srgbClr val="660000"/>
              </a:buClr>
            </a:pPr>
            <a:r>
              <a:rPr lang="en-US" altLang="en-US" sz="2000" dirty="0">
                <a:solidFill>
                  <a:srgbClr val="000000"/>
                </a:solidFill>
              </a:rPr>
              <a:t>Users pre-register</a:t>
            </a:r>
          </a:p>
          <a:p>
            <a:pPr lvl="1" eaLnBrk="1" hangingPunct="1">
              <a:spcBef>
                <a:spcPts val="700"/>
              </a:spcBef>
              <a:buClr>
                <a:srgbClr val="660000"/>
              </a:buClr>
            </a:pPr>
            <a:r>
              <a:rPr lang="en-US" altLang="en-US" sz="2000" dirty="0">
                <a:solidFill>
                  <a:srgbClr val="000000"/>
                </a:solidFill>
              </a:rPr>
              <a:t>Billed by the minute or hour, </a:t>
            </a:r>
            <a:br>
              <a:rPr lang="en-US" altLang="en-US" sz="2000" dirty="0">
                <a:solidFill>
                  <a:srgbClr val="000000"/>
                </a:solidFill>
              </a:rPr>
            </a:br>
            <a:r>
              <a:rPr lang="en-US" altLang="en-US" sz="2000" dirty="0">
                <a:solidFill>
                  <a:srgbClr val="000000"/>
                </a:solidFill>
              </a:rPr>
              <a:t>sometimes by km</a:t>
            </a:r>
          </a:p>
          <a:p>
            <a:pPr lvl="2" eaLnBrk="1" hangingPunct="1">
              <a:spcBef>
                <a:spcPts val="700"/>
              </a:spcBef>
              <a:buClr>
                <a:srgbClr val="660000"/>
              </a:buClr>
            </a:pPr>
            <a:r>
              <a:rPr lang="en-US" altLang="en-US" sz="2000" i="1" dirty="0">
                <a:solidFill>
                  <a:srgbClr val="000000"/>
                </a:solidFill>
              </a:rPr>
              <a:t>Possible membership fee</a:t>
            </a:r>
          </a:p>
          <a:p>
            <a:pPr lvl="1" eaLnBrk="1" hangingPunct="1">
              <a:spcBef>
                <a:spcPts val="700"/>
              </a:spcBef>
              <a:buClr>
                <a:srgbClr val="660000"/>
              </a:buClr>
            </a:pPr>
            <a:r>
              <a:rPr lang="en-US" altLang="en-US" sz="2000" dirty="0">
                <a:solidFill>
                  <a:srgbClr val="000000"/>
                </a:solidFill>
              </a:rPr>
              <a:t>Reserved or spontaneous</a:t>
            </a:r>
          </a:p>
          <a:p>
            <a:pPr lvl="1" eaLnBrk="1" hangingPunct="1">
              <a:spcBef>
                <a:spcPts val="700"/>
              </a:spcBef>
              <a:buClr>
                <a:srgbClr val="660000"/>
              </a:buClr>
            </a:pPr>
            <a:r>
              <a:rPr lang="en-US" altLang="en-US" sz="2000" dirty="0">
                <a:solidFill>
                  <a:srgbClr val="000000"/>
                </a:solidFill>
              </a:rPr>
              <a:t>Pick up at many distributed locations (station-based)</a:t>
            </a:r>
          </a:p>
          <a:p>
            <a:pPr lvl="2" eaLnBrk="1" hangingPunct="1">
              <a:spcBef>
                <a:spcPts val="700"/>
              </a:spcBef>
              <a:buClr>
                <a:srgbClr val="660000"/>
              </a:buClr>
            </a:pPr>
            <a:r>
              <a:rPr lang="en-US" altLang="en-US" sz="2000" i="1" dirty="0">
                <a:solidFill>
                  <a:srgbClr val="000000"/>
                </a:solidFill>
              </a:rPr>
              <a:t>Often accessible by public transport</a:t>
            </a:r>
          </a:p>
          <a:p>
            <a:pPr lvl="1" eaLnBrk="1" hangingPunct="1">
              <a:spcBef>
                <a:spcPts val="700"/>
              </a:spcBef>
              <a:buClr>
                <a:srgbClr val="660000"/>
              </a:buClr>
            </a:pPr>
            <a:r>
              <a:rPr lang="en-US" altLang="en-US" sz="2000" dirty="0">
                <a:solidFill>
                  <a:srgbClr val="000000"/>
                </a:solidFill>
              </a:rPr>
              <a:t>Renter services the car</a:t>
            </a:r>
          </a:p>
          <a:p>
            <a:pPr lvl="2" eaLnBrk="1" hangingPunct="1">
              <a:spcBef>
                <a:spcPts val="700"/>
              </a:spcBef>
              <a:buClr>
                <a:srgbClr val="660000"/>
              </a:buClr>
            </a:pPr>
            <a:r>
              <a:rPr lang="en-US" altLang="en-US" sz="2000" i="1" dirty="0">
                <a:solidFill>
                  <a:srgbClr val="000000"/>
                </a:solidFill>
              </a:rPr>
              <a:t>Fuel, occasional cleaning, maintenance</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1474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4309" y="987249"/>
            <a:ext cx="2562225"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05405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E596E291-8BAD-46DA-BDC9-E521E7D85988}" type="slidenum">
              <a:rPr lang="en-US" altLang="en-US" sz="1000">
                <a:solidFill>
                  <a:srgbClr val="000000"/>
                </a:solidFill>
              </a:rPr>
              <a:pPr algn="r" eaLnBrk="1" hangingPunct="1">
                <a:spcBef>
                  <a:spcPct val="0"/>
                </a:spcBef>
                <a:buClrTx/>
                <a:buFontTx/>
                <a:buNone/>
              </a:pPr>
              <a:t>63</a:t>
            </a:fld>
            <a:endParaRPr lang="en-US" altLang="en-US" sz="1000">
              <a:solidFill>
                <a:srgbClr val="000000"/>
              </a:solidFill>
            </a:endParaRPr>
          </a:p>
        </p:txBody>
      </p:sp>
      <p:sp>
        <p:nvSpPr>
          <p:cNvPr id="131075"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31076"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Types of car sharing</a:t>
            </a:r>
          </a:p>
          <a:p>
            <a:pPr lvl="1" eaLnBrk="1" hangingPunct="1">
              <a:spcBef>
                <a:spcPts val="700"/>
              </a:spcBef>
              <a:buClr>
                <a:srgbClr val="660000"/>
              </a:buClr>
            </a:pPr>
            <a:r>
              <a:rPr lang="en-US" altLang="en-US" sz="2000" dirty="0">
                <a:solidFill>
                  <a:srgbClr val="000000"/>
                </a:solidFill>
              </a:rPr>
              <a:t>Peer to peer.</a:t>
            </a:r>
          </a:p>
          <a:p>
            <a:pPr lvl="2" eaLnBrk="1" hangingPunct="1">
              <a:spcBef>
                <a:spcPts val="700"/>
              </a:spcBef>
              <a:buClr>
                <a:srgbClr val="660000"/>
              </a:buClr>
            </a:pPr>
            <a:r>
              <a:rPr lang="en-US" altLang="en-US" sz="2000" dirty="0">
                <a:solidFill>
                  <a:srgbClr val="000000"/>
                </a:solidFill>
              </a:rPr>
              <a:t> Car owners rent their car to others.</a:t>
            </a:r>
          </a:p>
          <a:p>
            <a:pPr lvl="2" eaLnBrk="1" hangingPunct="1">
              <a:spcBef>
                <a:spcPts val="700"/>
              </a:spcBef>
              <a:buClr>
                <a:srgbClr val="660000"/>
              </a:buClr>
            </a:pPr>
            <a:r>
              <a:rPr lang="en-US" altLang="en-US" sz="2000" dirty="0">
                <a:solidFill>
                  <a:srgbClr val="000000"/>
                </a:solidFill>
              </a:rPr>
              <a:t> A small segment of the market.</a:t>
            </a:r>
          </a:p>
        </p:txBody>
      </p:sp>
      <p:pic>
        <p:nvPicPr>
          <p:cNvPr id="131080"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5365" y="4639469"/>
            <a:ext cx="36639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5300" y="2694782"/>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540" y="3939381"/>
            <a:ext cx="3267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15FD7543-F9D0-494C-B2F0-62A6B6D84654}" type="slidenum">
              <a:rPr lang="en-US" altLang="en-US" sz="1000">
                <a:solidFill>
                  <a:srgbClr val="000000"/>
                </a:solidFill>
              </a:rPr>
              <a:pPr algn="r" eaLnBrk="1" hangingPunct="1">
                <a:spcBef>
                  <a:spcPct val="0"/>
                </a:spcBef>
                <a:buClrTx/>
                <a:buFontTx/>
                <a:buNone/>
              </a:pPr>
              <a:t>64</a:t>
            </a:fld>
            <a:endParaRPr lang="en-US" altLang="en-US" sz="1000">
              <a:solidFill>
                <a:srgbClr val="000000"/>
              </a:solidFill>
            </a:endParaRPr>
          </a:p>
        </p:txBody>
      </p:sp>
      <p:sp>
        <p:nvSpPr>
          <p:cNvPr id="13312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3312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Types of car sharing</a:t>
            </a:r>
          </a:p>
          <a:p>
            <a:pPr lvl="1" eaLnBrk="1" hangingPunct="1">
              <a:spcBef>
                <a:spcPts val="700"/>
              </a:spcBef>
              <a:buClr>
                <a:srgbClr val="660000"/>
              </a:buClr>
            </a:pPr>
            <a:r>
              <a:rPr lang="en-US" altLang="en-US" sz="2000" dirty="0">
                <a:solidFill>
                  <a:srgbClr val="000000"/>
                </a:solidFill>
              </a:rPr>
              <a:t>Business to customer.</a:t>
            </a:r>
          </a:p>
          <a:p>
            <a:pPr lvl="2" eaLnBrk="1" hangingPunct="1">
              <a:spcBef>
                <a:spcPts val="700"/>
              </a:spcBef>
              <a:buClr>
                <a:srgbClr val="660000"/>
              </a:buClr>
            </a:pPr>
            <a:r>
              <a:rPr lang="en-US" altLang="en-US" sz="2000" dirty="0">
                <a:solidFill>
                  <a:srgbClr val="000000"/>
                </a:solidFill>
              </a:rPr>
              <a:t> </a:t>
            </a:r>
            <a:r>
              <a:rPr lang="en-US" altLang="en-US" sz="2000" i="1" dirty="0">
                <a:solidFill>
                  <a:srgbClr val="000000"/>
                </a:solidFill>
              </a:rPr>
              <a:t>Car sharing by rental companies</a:t>
            </a:r>
            <a:r>
              <a:rPr lang="en-US" altLang="en-US" sz="2000" dirty="0">
                <a:solidFill>
                  <a:srgbClr val="000000"/>
                </a:solidFill>
              </a:rPr>
              <a:t>.</a:t>
            </a:r>
          </a:p>
        </p:txBody>
      </p:sp>
      <p:pic>
        <p:nvPicPr>
          <p:cNvPr id="13312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24" y="3810000"/>
            <a:ext cx="41989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3995738"/>
            <a:ext cx="31496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344738"/>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64B3341C-F2AE-4EEC-9DF9-AD31D5E56773}" type="slidenum">
              <a:rPr lang="en-US" altLang="en-US" sz="1000">
                <a:solidFill>
                  <a:srgbClr val="000000"/>
                </a:solidFill>
              </a:rPr>
              <a:pPr algn="r" eaLnBrk="1" hangingPunct="1">
                <a:spcBef>
                  <a:spcPct val="0"/>
                </a:spcBef>
                <a:buClrTx/>
                <a:buFontTx/>
                <a:buNone/>
              </a:pPr>
              <a:t>65</a:t>
            </a:fld>
            <a:endParaRPr lang="en-US" altLang="en-US" sz="1000">
              <a:solidFill>
                <a:srgbClr val="000000"/>
              </a:solidFill>
            </a:endParaRPr>
          </a:p>
        </p:txBody>
      </p:sp>
      <p:sp>
        <p:nvSpPr>
          <p:cNvPr id="137219"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37220" name="Text Box 3"/>
          <p:cNvSpPr txBox="1">
            <a:spLocks noChangeArrowheads="1"/>
          </p:cNvSpPr>
          <p:nvPr/>
        </p:nvSpPr>
        <p:spPr bwMode="auto">
          <a:xfrm>
            <a:off x="626535" y="1844675"/>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Types of car sharing</a:t>
            </a:r>
          </a:p>
          <a:p>
            <a:pPr lvl="1" eaLnBrk="1" hangingPunct="1">
              <a:spcBef>
                <a:spcPts val="700"/>
              </a:spcBef>
              <a:buClr>
                <a:srgbClr val="660000"/>
              </a:buClr>
            </a:pPr>
            <a:r>
              <a:rPr lang="en-US" altLang="en-US" sz="2000" dirty="0">
                <a:solidFill>
                  <a:srgbClr val="000000"/>
                </a:solidFill>
              </a:rPr>
              <a:t>Business to customer.</a:t>
            </a:r>
          </a:p>
          <a:p>
            <a:pPr lvl="2" eaLnBrk="1" hangingPunct="1">
              <a:spcBef>
                <a:spcPts val="700"/>
              </a:spcBef>
              <a:buClr>
                <a:srgbClr val="660000"/>
              </a:buClr>
            </a:pPr>
            <a:r>
              <a:rPr lang="en-US" altLang="en-US" sz="2000" dirty="0">
                <a:solidFill>
                  <a:srgbClr val="000000"/>
                </a:solidFill>
              </a:rPr>
              <a:t> Auto manufacturers</a:t>
            </a:r>
          </a:p>
          <a:p>
            <a:pPr lvl="2" eaLnBrk="1" hangingPunct="1">
              <a:spcBef>
                <a:spcPts val="700"/>
              </a:spcBef>
              <a:buClr>
                <a:srgbClr val="660000"/>
              </a:buClr>
            </a:pPr>
            <a:r>
              <a:rPr lang="en-US" altLang="en-US" sz="2000" dirty="0">
                <a:solidFill>
                  <a:srgbClr val="000000"/>
                </a:solidFill>
              </a:rPr>
              <a:t> This is the new business</a:t>
            </a:r>
            <a:br>
              <a:rPr lang="en-US" altLang="en-US" sz="2000" dirty="0">
                <a:solidFill>
                  <a:srgbClr val="000000"/>
                </a:solidFill>
              </a:rPr>
            </a:br>
            <a:r>
              <a:rPr lang="en-US" altLang="en-US" sz="2000" dirty="0">
                <a:solidFill>
                  <a:srgbClr val="000000"/>
                </a:solidFill>
              </a:rPr>
              <a:t>model.</a:t>
            </a:r>
          </a:p>
          <a:p>
            <a:pPr lvl="2" eaLnBrk="1" hangingPunct="1">
              <a:spcBef>
                <a:spcPts val="700"/>
              </a:spcBef>
              <a:buClr>
                <a:srgbClr val="660000"/>
              </a:buClr>
            </a:pPr>
            <a:r>
              <a:rPr lang="en-US" altLang="en-US" sz="2000" dirty="0">
                <a:solidFill>
                  <a:srgbClr val="000000"/>
                </a:solidFill>
              </a:rPr>
              <a:t> Different incentives for</a:t>
            </a:r>
            <a:br>
              <a:rPr lang="en-US" altLang="en-US" sz="2000" dirty="0">
                <a:solidFill>
                  <a:srgbClr val="000000"/>
                </a:solidFill>
              </a:rPr>
            </a:br>
            <a:r>
              <a:rPr lang="en-US" altLang="en-US" sz="2000" dirty="0">
                <a:solidFill>
                  <a:srgbClr val="000000"/>
                </a:solidFill>
              </a:rPr>
              <a:t>manufacturers.</a:t>
            </a:r>
          </a:p>
          <a:p>
            <a:pPr marL="914400" lvl="2" indent="0" eaLnBrk="1" hangingPunct="1">
              <a:spcBef>
                <a:spcPts val="700"/>
              </a:spcBef>
              <a:buClr>
                <a:srgbClr val="660000"/>
              </a:buClr>
              <a:buNone/>
            </a:pPr>
            <a:endParaRPr lang="en-US" altLang="en-US" sz="2000" dirty="0">
              <a:solidFill>
                <a:srgbClr val="000000"/>
              </a:solidFill>
            </a:endParaRPr>
          </a:p>
        </p:txBody>
      </p:sp>
      <p:pic>
        <p:nvPicPr>
          <p:cNvPr id="13722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9862" y="2420144"/>
            <a:ext cx="2514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7274" y="4585493"/>
            <a:ext cx="308133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9900" y="4585493"/>
            <a:ext cx="27432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6019800" y="4173538"/>
            <a:ext cx="381000" cy="411955"/>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2" name="Straight Arrow Connector 11"/>
          <p:cNvCxnSpPr/>
          <p:nvPr/>
        </p:nvCxnSpPr>
        <p:spPr bwMode="auto">
          <a:xfrm flipH="1">
            <a:off x="7251700" y="3805238"/>
            <a:ext cx="469900" cy="752076"/>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382E438F-99BA-4311-8B38-9656D9EF750E}" type="slidenum">
              <a:rPr lang="en-US" altLang="en-US" sz="1000">
                <a:solidFill>
                  <a:srgbClr val="000000"/>
                </a:solidFill>
              </a:rPr>
              <a:pPr algn="r" eaLnBrk="1" hangingPunct="1">
                <a:spcBef>
                  <a:spcPct val="0"/>
                </a:spcBef>
                <a:buClrTx/>
                <a:buFontTx/>
                <a:buNone/>
              </a:pPr>
              <a:t>66</a:t>
            </a:fld>
            <a:endParaRPr lang="en-US" altLang="en-US" sz="1000">
              <a:solidFill>
                <a:srgbClr val="000000"/>
              </a:solidFill>
            </a:endParaRPr>
          </a:p>
        </p:txBody>
      </p:sp>
      <p:sp>
        <p:nvSpPr>
          <p:cNvPr id="135171"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35172"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Types of car sharing</a:t>
            </a:r>
          </a:p>
          <a:p>
            <a:pPr lvl="1" eaLnBrk="1" hangingPunct="1">
              <a:spcBef>
                <a:spcPts val="700"/>
              </a:spcBef>
              <a:buClr>
                <a:srgbClr val="660000"/>
              </a:buClr>
            </a:pPr>
            <a:r>
              <a:rPr lang="en-US" altLang="en-US" sz="2000" dirty="0">
                <a:solidFill>
                  <a:srgbClr val="000000"/>
                </a:solidFill>
              </a:rPr>
              <a:t>Business to customer.</a:t>
            </a:r>
          </a:p>
          <a:p>
            <a:pPr lvl="2" eaLnBrk="1" hangingPunct="1">
              <a:spcBef>
                <a:spcPts val="700"/>
              </a:spcBef>
              <a:buClr>
                <a:srgbClr val="660000"/>
              </a:buClr>
            </a:pPr>
            <a:r>
              <a:rPr lang="en-US" altLang="en-US" sz="2000" dirty="0">
                <a:solidFill>
                  <a:srgbClr val="000000"/>
                </a:solidFill>
              </a:rPr>
              <a:t> Car sharing companies.  </a:t>
            </a:r>
          </a:p>
        </p:txBody>
      </p:sp>
      <p:pic>
        <p:nvPicPr>
          <p:cNvPr id="1351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4787" y="3476625"/>
            <a:ext cx="3146425"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799" y="3692525"/>
            <a:ext cx="18557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ECD96E09-8D67-44BF-8390-599AAD0179EE}" type="slidenum">
              <a:rPr lang="en-US" altLang="en-US" sz="1000">
                <a:solidFill>
                  <a:srgbClr val="000000"/>
                </a:solidFill>
              </a:rPr>
              <a:pPr algn="r" eaLnBrk="1" hangingPunct="1">
                <a:spcBef>
                  <a:spcPct val="0"/>
                </a:spcBef>
                <a:buClrTx/>
                <a:buFontTx/>
                <a:buNone/>
              </a:pPr>
              <a:t>67</a:t>
            </a:fld>
            <a:endParaRPr lang="en-US" altLang="en-US" sz="1000">
              <a:solidFill>
                <a:srgbClr val="000000"/>
              </a:solidFill>
            </a:endParaRPr>
          </a:p>
        </p:txBody>
      </p:sp>
      <p:sp>
        <p:nvSpPr>
          <p:cNvPr id="141315" name="Text Box 2"/>
          <p:cNvSpPr txBox="1">
            <a:spLocks noChangeArrowheads="1"/>
          </p:cNvSpPr>
          <p:nvPr/>
        </p:nvSpPr>
        <p:spPr bwMode="auto">
          <a:xfrm>
            <a:off x="615246"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24932" name="Text Box 3"/>
          <p:cNvSpPr txBox="1">
            <a:spLocks noChangeArrowheads="1"/>
          </p:cNvSpPr>
          <p:nvPr/>
        </p:nvSpPr>
        <p:spPr bwMode="auto">
          <a:xfrm>
            <a:off x="615246" y="1681163"/>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defRPr/>
            </a:pPr>
            <a:r>
              <a:rPr lang="en-US" altLang="en-US" sz="2400" dirty="0">
                <a:solidFill>
                  <a:srgbClr val="000000"/>
                </a:solidFill>
              </a:rPr>
              <a:t>Growth </a:t>
            </a:r>
            <a:br>
              <a:rPr lang="en-US" altLang="en-US" sz="2400" dirty="0">
                <a:solidFill>
                  <a:srgbClr val="000000"/>
                </a:solidFill>
              </a:rPr>
            </a:br>
            <a:r>
              <a:rPr lang="en-US" altLang="en-US" sz="2400" dirty="0">
                <a:solidFill>
                  <a:srgbClr val="000000"/>
                </a:solidFill>
              </a:rPr>
              <a:t>of car </a:t>
            </a:r>
            <a:br>
              <a:rPr lang="en-US" altLang="en-US" sz="2400" dirty="0">
                <a:solidFill>
                  <a:srgbClr val="000000"/>
                </a:solidFill>
              </a:rPr>
            </a:br>
            <a:r>
              <a:rPr lang="en-US" altLang="en-US" sz="2400" dirty="0">
                <a:solidFill>
                  <a:srgbClr val="000000"/>
                </a:solidFill>
              </a:rPr>
              <a:t>sharing</a:t>
            </a:r>
          </a:p>
          <a:p>
            <a:pPr marL="0" indent="0" eaLnBrk="1" hangingPunct="1">
              <a:spcBef>
                <a:spcPts val="700"/>
              </a:spcBef>
              <a:buClr>
                <a:srgbClr val="EE9012"/>
              </a:buClr>
              <a:buFontTx/>
              <a:buNone/>
              <a:defRPr/>
            </a:pPr>
            <a:br>
              <a:rPr lang="en-US" altLang="en-US" sz="2400" dirty="0">
                <a:solidFill>
                  <a:srgbClr val="000000"/>
                </a:solidFill>
              </a:rPr>
            </a:br>
            <a:endParaRPr lang="en-US" altLang="en-US" sz="2400" dirty="0">
              <a:solidFill>
                <a:srgbClr val="000000"/>
              </a:solidFill>
            </a:endParaRPr>
          </a:p>
        </p:txBody>
      </p:sp>
      <p:pic>
        <p:nvPicPr>
          <p:cNvPr id="1413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2888" y="2071688"/>
            <a:ext cx="584517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96C48CA6-D754-484F-9476-F17A88B62631}" type="slidenum">
              <a:rPr lang="en-US" altLang="en-US" sz="1000">
                <a:solidFill>
                  <a:srgbClr val="000000"/>
                </a:solidFill>
              </a:rPr>
              <a:pPr algn="r" eaLnBrk="1" hangingPunct="1">
                <a:spcBef>
                  <a:spcPct val="0"/>
                </a:spcBef>
                <a:buClrTx/>
                <a:buFontTx/>
                <a:buNone/>
              </a:pPr>
              <a:t>68</a:t>
            </a:fld>
            <a:endParaRPr lang="en-US" altLang="en-US" sz="1000">
              <a:solidFill>
                <a:srgbClr val="000000"/>
              </a:solidFill>
            </a:endParaRPr>
          </a:p>
        </p:txBody>
      </p:sp>
      <p:sp>
        <p:nvSpPr>
          <p:cNvPr id="155651"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55652"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High-end business model</a:t>
            </a:r>
          </a:p>
          <a:p>
            <a:pPr lvl="1" eaLnBrk="1" hangingPunct="1">
              <a:spcBef>
                <a:spcPts val="700"/>
              </a:spcBef>
              <a:buClr>
                <a:srgbClr val="660000"/>
              </a:buClr>
            </a:pPr>
            <a:r>
              <a:rPr lang="en-US" altLang="en-US" sz="2000" dirty="0">
                <a:solidFill>
                  <a:srgbClr val="000000"/>
                </a:solidFill>
              </a:rPr>
              <a:t>Maintain sales at the high end</a:t>
            </a:r>
          </a:p>
          <a:p>
            <a:pPr lvl="2" eaLnBrk="1" hangingPunct="1">
              <a:spcBef>
                <a:spcPts val="700"/>
              </a:spcBef>
              <a:buClr>
                <a:srgbClr val="660000"/>
              </a:buClr>
            </a:pPr>
            <a:r>
              <a:rPr lang="en-US" altLang="en-US" sz="2000" i="1" dirty="0">
                <a:solidFill>
                  <a:srgbClr val="000000"/>
                </a:solidFill>
              </a:rPr>
              <a:t>To customers who prefer performance to efficiency</a:t>
            </a:r>
          </a:p>
          <a:p>
            <a:pPr lvl="2" eaLnBrk="1" hangingPunct="1">
              <a:spcBef>
                <a:spcPts val="700"/>
              </a:spcBef>
              <a:buClr>
                <a:srgbClr val="660000"/>
              </a:buClr>
            </a:pPr>
            <a:r>
              <a:rPr lang="en-US" altLang="en-US" sz="2000" i="1" dirty="0">
                <a:solidFill>
                  <a:srgbClr val="000000"/>
                </a:solidFill>
              </a:rPr>
              <a:t>Allows luxury car makers to maintain current sales while expanding into low-end market</a:t>
            </a:r>
          </a:p>
          <a:p>
            <a:pPr lvl="2" eaLnBrk="1" hangingPunct="1">
              <a:spcBef>
                <a:spcPts val="700"/>
              </a:spcBef>
              <a:buClr>
                <a:srgbClr val="660000"/>
              </a:buClr>
            </a:pPr>
            <a:r>
              <a:rPr lang="en-US" altLang="en-US" sz="2000" i="1" dirty="0">
                <a:solidFill>
                  <a:srgbClr val="000000"/>
                </a:solidFill>
              </a:rPr>
              <a:t>This is why luxury brands entered car sharing first</a:t>
            </a:r>
          </a:p>
          <a:p>
            <a:pPr lvl="1" eaLnBrk="1" hangingPunct="1">
              <a:spcBef>
                <a:spcPts val="700"/>
              </a:spcBef>
              <a:buClr>
                <a:srgbClr val="660000"/>
              </a:buClr>
            </a:pPr>
            <a:endParaRPr lang="en-US" altLang="en-US" sz="2400" dirty="0">
              <a:solidFill>
                <a:srgbClr val="000000"/>
              </a:solidFill>
            </a:endParaRP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1556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316413"/>
            <a:ext cx="3810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18068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BD225B29-A395-4C82-93DA-77752B645144}" type="slidenum">
              <a:rPr lang="en-US" altLang="en-US" sz="1000">
                <a:solidFill>
                  <a:srgbClr val="000000"/>
                </a:solidFill>
              </a:rPr>
              <a:pPr algn="r" eaLnBrk="1" hangingPunct="1">
                <a:spcBef>
                  <a:spcPct val="0"/>
                </a:spcBef>
                <a:buClrTx/>
                <a:buFontTx/>
                <a:buNone/>
              </a:pPr>
              <a:t>69</a:t>
            </a:fld>
            <a:endParaRPr lang="en-US" altLang="en-US" sz="1000">
              <a:solidFill>
                <a:srgbClr val="000000"/>
              </a:solidFill>
            </a:endParaRPr>
          </a:p>
        </p:txBody>
      </p:sp>
      <p:sp>
        <p:nvSpPr>
          <p:cNvPr id="15360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5360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Low-end business model</a:t>
            </a:r>
          </a:p>
          <a:p>
            <a:pPr lvl="1" eaLnBrk="1" hangingPunct="1">
              <a:spcBef>
                <a:spcPts val="700"/>
              </a:spcBef>
              <a:buClr>
                <a:srgbClr val="660000"/>
              </a:buClr>
            </a:pPr>
            <a:r>
              <a:rPr lang="en-US" altLang="en-US" sz="2000" dirty="0">
                <a:solidFill>
                  <a:srgbClr val="000000"/>
                </a:solidFill>
              </a:rPr>
              <a:t>Offer efficient, low-end models for car sharing</a:t>
            </a:r>
          </a:p>
          <a:p>
            <a:pPr lvl="2" eaLnBrk="1" hangingPunct="1">
              <a:spcBef>
                <a:spcPts val="700"/>
              </a:spcBef>
              <a:buClr>
                <a:srgbClr val="660000"/>
              </a:buClr>
            </a:pPr>
            <a:r>
              <a:rPr lang="en-US" altLang="en-US" sz="2000" i="1" dirty="0">
                <a:solidFill>
                  <a:srgbClr val="000000"/>
                </a:solidFill>
              </a:rPr>
              <a:t>Often, electric cars</a:t>
            </a:r>
          </a:p>
          <a:p>
            <a:pPr lvl="2" eaLnBrk="1" hangingPunct="1">
              <a:spcBef>
                <a:spcPts val="700"/>
              </a:spcBef>
              <a:buClr>
                <a:srgbClr val="660000"/>
              </a:buClr>
            </a:pPr>
            <a:r>
              <a:rPr lang="en-US" altLang="en-US" sz="2000" i="1" dirty="0">
                <a:solidFill>
                  <a:srgbClr val="000000"/>
                </a:solidFill>
              </a:rPr>
              <a:t>Manufacturer pays operating costs </a:t>
            </a:r>
            <a:r>
              <a:rPr lang="en-US" altLang="en-US" sz="2000" dirty="0">
                <a:solidFill>
                  <a:srgbClr val="000000"/>
                </a:solidFill>
                <a:sym typeface="Wingdings" panose="05000000000000000000" pitchFamily="2" charset="2"/>
              </a:rPr>
              <a:t> </a:t>
            </a:r>
            <a:r>
              <a:rPr lang="en-US" altLang="en-US" sz="2000" i="1" dirty="0">
                <a:solidFill>
                  <a:srgbClr val="000000"/>
                </a:solidFill>
                <a:sym typeface="Wingdings" panose="05000000000000000000" pitchFamily="2" charset="2"/>
              </a:rPr>
              <a:t>incentive</a:t>
            </a:r>
            <a:br>
              <a:rPr lang="en-US" altLang="en-US" sz="2000" i="1" dirty="0">
                <a:solidFill>
                  <a:srgbClr val="000000"/>
                </a:solidFill>
                <a:sym typeface="Wingdings" panose="05000000000000000000" pitchFamily="2" charset="2"/>
              </a:rPr>
            </a:br>
            <a:r>
              <a:rPr lang="en-US" altLang="en-US" sz="2000" i="1" dirty="0">
                <a:solidFill>
                  <a:srgbClr val="000000"/>
                </a:solidFill>
                <a:sym typeface="Wingdings" panose="05000000000000000000" pitchFamily="2" charset="2"/>
              </a:rPr>
              <a:t>to use efficient cars</a:t>
            </a:r>
            <a:endParaRPr lang="en-US" altLang="en-US" sz="2000" i="1" dirty="0">
              <a:solidFill>
                <a:srgbClr val="000000"/>
              </a:solidFill>
            </a:endParaRPr>
          </a:p>
        </p:txBody>
      </p:sp>
      <p:pic>
        <p:nvPicPr>
          <p:cNvPr id="153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1887" y="3751263"/>
            <a:ext cx="32496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4FF91154-EB23-4F9E-A7D4-1EBDA20CFF83}" type="slidenum">
              <a:rPr lang="en-US" altLang="en-US" sz="1000">
                <a:solidFill>
                  <a:srgbClr val="000000"/>
                </a:solidFill>
              </a:rPr>
              <a:pPr algn="r" eaLnBrk="1" hangingPunct="1">
                <a:spcBef>
                  <a:spcPct val="0"/>
                </a:spcBef>
                <a:buClrTx/>
                <a:buFontTx/>
                <a:buNone/>
              </a:pPr>
              <a:t>7</a:t>
            </a:fld>
            <a:endParaRPr lang="en-US" altLang="en-US" sz="1000">
              <a:solidFill>
                <a:srgbClr val="000000"/>
              </a:solidFill>
            </a:endParaRPr>
          </a:p>
        </p:txBody>
      </p:sp>
      <p:sp>
        <p:nvSpPr>
          <p:cNvPr id="34819" name="Text Box 2"/>
          <p:cNvSpPr txBox="1">
            <a:spLocks noChangeArrowheads="1"/>
          </p:cNvSpPr>
          <p:nvPr/>
        </p:nvSpPr>
        <p:spPr bwMode="auto">
          <a:xfrm>
            <a:off x="682980" y="5683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Sustainable Business</a:t>
            </a:r>
          </a:p>
        </p:txBody>
      </p:sp>
      <p:sp>
        <p:nvSpPr>
          <p:cNvPr id="34820"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What is it?</a:t>
            </a:r>
          </a:p>
          <a:p>
            <a:pPr lvl="1" eaLnBrk="1" hangingPunct="1">
              <a:spcBef>
                <a:spcPts val="700"/>
              </a:spcBef>
              <a:buClr>
                <a:srgbClr val="EE9012"/>
              </a:buClr>
            </a:pPr>
            <a:r>
              <a:rPr lang="en-US" altLang="en-US" sz="2000" dirty="0">
                <a:solidFill>
                  <a:srgbClr val="000000"/>
                </a:solidFill>
              </a:rPr>
              <a:t>Business that contributes value while supporting the </a:t>
            </a:r>
            <a:r>
              <a:rPr lang="en-US" altLang="en-US" sz="2000" b="1" dirty="0">
                <a:solidFill>
                  <a:srgbClr val="000000"/>
                </a:solidFill>
              </a:rPr>
              <a:t>environmental</a:t>
            </a:r>
            <a:r>
              <a:rPr lang="en-US" altLang="en-US" sz="2000" dirty="0">
                <a:solidFill>
                  <a:srgbClr val="000000"/>
                </a:solidFill>
              </a:rPr>
              <a:t>, </a:t>
            </a:r>
            <a:r>
              <a:rPr lang="en-US" altLang="en-US" sz="2000" b="1" dirty="0">
                <a:solidFill>
                  <a:srgbClr val="000000"/>
                </a:solidFill>
              </a:rPr>
              <a:t>social</a:t>
            </a:r>
            <a:r>
              <a:rPr lang="en-US" altLang="en-US" sz="2000" dirty="0">
                <a:solidFill>
                  <a:srgbClr val="000000"/>
                </a:solidFill>
              </a:rPr>
              <a:t>, and </a:t>
            </a:r>
            <a:r>
              <a:rPr lang="en-US" altLang="en-US" sz="2000" b="1" dirty="0">
                <a:solidFill>
                  <a:srgbClr val="000000"/>
                </a:solidFill>
              </a:rPr>
              <a:t>economic </a:t>
            </a:r>
            <a:r>
              <a:rPr lang="en-US" altLang="en-US" sz="2000" dirty="0">
                <a:solidFill>
                  <a:srgbClr val="000000"/>
                </a:solidFill>
              </a:rPr>
              <a:t>systems that make value creation possible over the long run.</a:t>
            </a:r>
          </a:p>
        </p:txBody>
      </p:sp>
      <p:pic>
        <p:nvPicPr>
          <p:cNvPr id="3482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979863"/>
            <a:ext cx="2209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7EA0C89F-2D56-45BD-9DED-4B04F784773A}" type="slidenum">
              <a:rPr lang="en-US" altLang="en-US" sz="1000">
                <a:solidFill>
                  <a:srgbClr val="000000"/>
                </a:solidFill>
              </a:rPr>
              <a:pPr algn="r" eaLnBrk="1" hangingPunct="1">
                <a:spcBef>
                  <a:spcPct val="0"/>
                </a:spcBef>
                <a:buClrTx/>
                <a:buFontTx/>
                <a:buNone/>
              </a:pPr>
              <a:t>70</a:t>
            </a:fld>
            <a:endParaRPr lang="en-US" altLang="en-US" sz="1000">
              <a:solidFill>
                <a:srgbClr val="000000"/>
              </a:solidFill>
            </a:endParaRPr>
          </a:p>
        </p:txBody>
      </p:sp>
      <p:sp>
        <p:nvSpPr>
          <p:cNvPr id="149507" name="Text Box 2"/>
          <p:cNvSpPr txBox="1">
            <a:spLocks noChangeArrowheads="1"/>
          </p:cNvSpPr>
          <p:nvPr/>
        </p:nvSpPr>
        <p:spPr bwMode="auto">
          <a:xfrm>
            <a:off x="628123" y="536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49508"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Low-end business model</a:t>
            </a:r>
          </a:p>
          <a:p>
            <a:pPr lvl="1" eaLnBrk="1" hangingPunct="1">
              <a:spcBef>
                <a:spcPts val="700"/>
              </a:spcBef>
              <a:buClr>
                <a:srgbClr val="660000"/>
              </a:buClr>
            </a:pPr>
            <a:r>
              <a:rPr lang="en-US" altLang="en-US" sz="2000" dirty="0">
                <a:solidFill>
                  <a:srgbClr val="000000"/>
                </a:solidFill>
              </a:rPr>
              <a:t>The world is clogged with cars</a:t>
            </a:r>
          </a:p>
          <a:p>
            <a:pPr lvl="1" eaLnBrk="1" hangingPunct="1">
              <a:spcBef>
                <a:spcPts val="700"/>
              </a:spcBef>
              <a:buClr>
                <a:srgbClr val="660000"/>
              </a:buClr>
            </a:pPr>
            <a:r>
              <a:rPr lang="en-US" altLang="en-US" sz="2000" b="1" dirty="0">
                <a:solidFill>
                  <a:srgbClr val="000000"/>
                </a:solidFill>
              </a:rPr>
              <a:t>Sales</a:t>
            </a:r>
            <a:r>
              <a:rPr lang="en-US" altLang="en-US" sz="2000" dirty="0">
                <a:solidFill>
                  <a:srgbClr val="000000"/>
                </a:solidFill>
              </a:rPr>
              <a:t> growth must decline</a:t>
            </a:r>
          </a:p>
          <a:p>
            <a:pPr lvl="1" eaLnBrk="1" hangingPunct="1">
              <a:spcBef>
                <a:spcPts val="700"/>
              </a:spcBef>
              <a:buClr>
                <a:srgbClr val="660000"/>
              </a:buClr>
            </a:pPr>
            <a:r>
              <a:rPr lang="en-US" altLang="en-US" sz="2000" dirty="0">
                <a:solidFill>
                  <a:srgbClr val="000000"/>
                </a:solidFill>
              </a:rPr>
              <a:t>Urban dwellers </a:t>
            </a:r>
            <a:br>
              <a:rPr lang="en-US" altLang="en-US" sz="2000" dirty="0">
                <a:solidFill>
                  <a:srgbClr val="000000"/>
                </a:solidFill>
              </a:rPr>
            </a:br>
            <a:r>
              <a:rPr lang="en-US" altLang="en-US" sz="2000" dirty="0">
                <a:solidFill>
                  <a:srgbClr val="000000"/>
                </a:solidFill>
              </a:rPr>
              <a:t>losing interest in </a:t>
            </a:r>
            <a:br>
              <a:rPr lang="en-US" altLang="en-US" sz="2000" dirty="0">
                <a:solidFill>
                  <a:srgbClr val="000000"/>
                </a:solidFill>
              </a:rPr>
            </a:br>
            <a:r>
              <a:rPr lang="en-US" altLang="en-US" sz="2000" dirty="0">
                <a:solidFill>
                  <a:srgbClr val="000000"/>
                </a:solidFill>
              </a:rPr>
              <a:t>car ownership</a:t>
            </a:r>
          </a:p>
          <a:p>
            <a:pPr lvl="2" eaLnBrk="1" hangingPunct="1">
              <a:spcBef>
                <a:spcPts val="700"/>
              </a:spcBef>
              <a:buClr>
                <a:srgbClr val="660000"/>
              </a:buClr>
            </a:pPr>
            <a:r>
              <a:rPr lang="en-US" altLang="en-US" sz="2000" i="1" dirty="0">
                <a:solidFill>
                  <a:srgbClr val="000000"/>
                </a:solidFill>
              </a:rPr>
              <a:t>Expensive, </a:t>
            </a:r>
            <a:br>
              <a:rPr lang="en-US" altLang="en-US" sz="2000" i="1" dirty="0">
                <a:solidFill>
                  <a:srgbClr val="000000"/>
                </a:solidFill>
              </a:rPr>
            </a:br>
            <a:r>
              <a:rPr lang="en-US" altLang="en-US" sz="2000" i="1" dirty="0">
                <a:solidFill>
                  <a:srgbClr val="000000"/>
                </a:solidFill>
              </a:rPr>
              <a:t>Inconvenient, </a:t>
            </a:r>
            <a:br>
              <a:rPr lang="en-US" altLang="en-US" sz="2000" i="1" dirty="0">
                <a:solidFill>
                  <a:srgbClr val="000000"/>
                </a:solidFill>
              </a:rPr>
            </a:br>
            <a:r>
              <a:rPr lang="en-US" altLang="en-US" sz="2000" i="1" dirty="0">
                <a:solidFill>
                  <a:srgbClr val="000000"/>
                </a:solidFill>
              </a:rPr>
              <a:t>parking problem</a:t>
            </a:r>
          </a:p>
          <a:p>
            <a:pPr lvl="2" eaLnBrk="1" hangingPunct="1">
              <a:spcBef>
                <a:spcPts val="700"/>
              </a:spcBef>
              <a:buClr>
                <a:srgbClr val="660000"/>
              </a:buClr>
            </a:pPr>
            <a:r>
              <a:rPr lang="en-US" altLang="en-US" sz="2000" i="1" dirty="0">
                <a:solidFill>
                  <a:srgbClr val="000000"/>
                </a:solidFill>
              </a:rPr>
              <a:t>Millennials </a:t>
            </a:r>
            <a:br>
              <a:rPr lang="en-US" altLang="en-US" sz="2000" i="1" dirty="0">
                <a:solidFill>
                  <a:srgbClr val="000000"/>
                </a:solidFill>
              </a:rPr>
            </a:br>
            <a:r>
              <a:rPr lang="en-US" altLang="en-US" sz="2000" i="1" dirty="0">
                <a:solidFill>
                  <a:srgbClr val="000000"/>
                </a:solidFill>
              </a:rPr>
              <a:t>have a new </a:t>
            </a:r>
            <a:br>
              <a:rPr lang="en-US" altLang="en-US" sz="2000" i="1" dirty="0">
                <a:solidFill>
                  <a:srgbClr val="000000"/>
                </a:solidFill>
              </a:rPr>
            </a:br>
            <a:r>
              <a:rPr lang="en-US" altLang="en-US" sz="2000" i="1" dirty="0">
                <a:solidFill>
                  <a:srgbClr val="000000"/>
                </a:solidFill>
              </a:rPr>
              <a:t>mindset</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sp>
        <p:nvSpPr>
          <p:cNvPr id="149509" name="AutoShape 6" descr="Image result for ford car sharing"/>
          <p:cNvSpPr>
            <a:spLocks noChangeAspect="1" noChangeArrowheads="1"/>
          </p:cNvSpPr>
          <p:nvPr/>
        </p:nvSpPr>
        <p:spPr bwMode="auto">
          <a:xfrm>
            <a:off x="3105150" y="2647950"/>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10" name="AutoShape 8" descr="Image result for ford car sharing"/>
          <p:cNvSpPr>
            <a:spLocks noChangeAspect="1" noChangeArrowheads="1"/>
          </p:cNvSpPr>
          <p:nvPr/>
        </p:nvSpPr>
        <p:spPr bwMode="auto">
          <a:xfrm>
            <a:off x="3074988" y="4781550"/>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1495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73425"/>
            <a:ext cx="437673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7EA0C89F-2D56-45BD-9DED-4B04F784773A}" type="slidenum">
              <a:rPr lang="en-US" altLang="en-US" sz="1000">
                <a:solidFill>
                  <a:srgbClr val="000000"/>
                </a:solidFill>
              </a:rPr>
              <a:pPr algn="r" eaLnBrk="1" hangingPunct="1">
                <a:spcBef>
                  <a:spcPct val="0"/>
                </a:spcBef>
                <a:buClrTx/>
                <a:buFontTx/>
                <a:buNone/>
              </a:pPr>
              <a:t>71</a:t>
            </a:fld>
            <a:endParaRPr lang="en-US" altLang="en-US" sz="1000">
              <a:solidFill>
                <a:srgbClr val="000000"/>
              </a:solidFill>
            </a:endParaRPr>
          </a:p>
        </p:txBody>
      </p:sp>
      <p:sp>
        <p:nvSpPr>
          <p:cNvPr id="149507" name="Text Box 2"/>
          <p:cNvSpPr txBox="1">
            <a:spLocks noChangeArrowheads="1"/>
          </p:cNvSpPr>
          <p:nvPr/>
        </p:nvSpPr>
        <p:spPr bwMode="auto">
          <a:xfrm>
            <a:off x="628123" y="5365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49508"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Low-end business model</a:t>
            </a:r>
          </a:p>
          <a:p>
            <a:pPr lvl="1" eaLnBrk="1" hangingPunct="1">
              <a:spcBef>
                <a:spcPts val="700"/>
              </a:spcBef>
              <a:buClr>
                <a:srgbClr val="660000"/>
              </a:buClr>
            </a:pPr>
            <a:r>
              <a:rPr lang="en-US" altLang="en-US" sz="2000" b="1" dirty="0">
                <a:solidFill>
                  <a:srgbClr val="000000"/>
                </a:solidFill>
              </a:rPr>
              <a:t>Ford </a:t>
            </a:r>
            <a:r>
              <a:rPr lang="en-US" altLang="en-US" sz="2000" dirty="0">
                <a:solidFill>
                  <a:srgbClr val="000000"/>
                </a:solidFill>
              </a:rPr>
              <a:t>took the plunge, future</a:t>
            </a:r>
            <a:br>
              <a:rPr lang="en-US" altLang="en-US" sz="2000" dirty="0">
                <a:solidFill>
                  <a:srgbClr val="000000"/>
                </a:solidFill>
              </a:rPr>
            </a:br>
            <a:r>
              <a:rPr lang="en-US" altLang="en-US" sz="2000" dirty="0">
                <a:solidFill>
                  <a:srgbClr val="000000"/>
                </a:solidFill>
              </a:rPr>
              <a:t>uncertain.</a:t>
            </a:r>
          </a:p>
          <a:p>
            <a:pPr lvl="2" eaLnBrk="1" hangingPunct="1">
              <a:spcBef>
                <a:spcPts val="700"/>
              </a:spcBef>
              <a:buClr>
                <a:srgbClr val="660000"/>
              </a:buClr>
            </a:pPr>
            <a:r>
              <a:rPr lang="en-US" altLang="en-US" sz="2000" i="1" dirty="0">
                <a:solidFill>
                  <a:srgbClr val="000000"/>
                </a:solidFill>
              </a:rPr>
              <a:t>Promoted by Ford CEO</a:t>
            </a:r>
            <a:br>
              <a:rPr lang="en-US" altLang="en-US" sz="2000" i="1" dirty="0">
                <a:solidFill>
                  <a:srgbClr val="000000"/>
                </a:solidFill>
              </a:rPr>
            </a:br>
            <a:r>
              <a:rPr lang="en-US" altLang="en-US" sz="2000" i="1" dirty="0">
                <a:solidFill>
                  <a:srgbClr val="000000"/>
                </a:solidFill>
              </a:rPr>
              <a:t>Mark Fields.</a:t>
            </a:r>
          </a:p>
          <a:p>
            <a:pPr lvl="3" eaLnBrk="1" hangingPunct="1">
              <a:spcBef>
                <a:spcPts val="700"/>
              </a:spcBef>
              <a:buClr>
                <a:srgbClr val="660000"/>
              </a:buClr>
            </a:pPr>
            <a:r>
              <a:rPr lang="en-US" altLang="en-US" sz="1800" dirty="0">
                <a:solidFill>
                  <a:srgbClr val="000000"/>
                </a:solidFill>
              </a:rPr>
              <a:t> Fields ousted in 2017, partly </a:t>
            </a:r>
            <a:br>
              <a:rPr lang="en-US" altLang="en-US" sz="1800" dirty="0">
                <a:solidFill>
                  <a:srgbClr val="000000"/>
                </a:solidFill>
              </a:rPr>
            </a:br>
            <a:r>
              <a:rPr lang="en-US" altLang="en-US" sz="1800" dirty="0">
                <a:solidFill>
                  <a:srgbClr val="000000"/>
                </a:solidFill>
              </a:rPr>
              <a:t>due to failure to follow through.</a:t>
            </a:r>
          </a:p>
          <a:p>
            <a:pPr lvl="2" eaLnBrk="1" hangingPunct="1">
              <a:spcBef>
                <a:spcPts val="700"/>
              </a:spcBef>
              <a:buClr>
                <a:srgbClr val="660000"/>
              </a:buClr>
            </a:pPr>
            <a:r>
              <a:rPr lang="en-US" altLang="en-US" sz="2000" i="1" dirty="0">
                <a:solidFill>
                  <a:srgbClr val="000000"/>
                </a:solidFill>
              </a:rPr>
              <a:t>GM pulled out </a:t>
            </a:r>
            <a:br>
              <a:rPr lang="en-US" altLang="en-US" sz="2000" i="1" dirty="0">
                <a:solidFill>
                  <a:srgbClr val="000000"/>
                </a:solidFill>
              </a:rPr>
            </a:br>
            <a:r>
              <a:rPr lang="en-US" altLang="en-US" sz="2000" i="1" dirty="0">
                <a:solidFill>
                  <a:srgbClr val="000000"/>
                </a:solidFill>
              </a:rPr>
              <a:t>of car sharing, </a:t>
            </a:r>
            <a:br>
              <a:rPr lang="en-US" altLang="en-US" sz="2000" i="1" dirty="0">
                <a:solidFill>
                  <a:srgbClr val="000000"/>
                </a:solidFill>
              </a:rPr>
            </a:br>
            <a:r>
              <a:rPr lang="en-US" altLang="en-US" sz="2000" i="1" dirty="0">
                <a:solidFill>
                  <a:srgbClr val="000000"/>
                </a:solidFill>
              </a:rPr>
              <a:t>April 2020.</a:t>
            </a:r>
          </a:p>
          <a:p>
            <a:pPr lvl="3" eaLnBrk="1" hangingPunct="1">
              <a:spcBef>
                <a:spcPts val="700"/>
              </a:spcBef>
              <a:buClr>
                <a:srgbClr val="660000"/>
              </a:buClr>
            </a:pPr>
            <a:r>
              <a:rPr lang="en-US" altLang="en-US" sz="1800" dirty="0">
                <a:solidFill>
                  <a:srgbClr val="000000"/>
                </a:solidFill>
              </a:rPr>
              <a:t> Covid-19 put a brake</a:t>
            </a:r>
            <a:br>
              <a:rPr lang="en-US" altLang="en-US" sz="1800" dirty="0">
                <a:solidFill>
                  <a:srgbClr val="000000"/>
                </a:solidFill>
              </a:rPr>
            </a:br>
            <a:r>
              <a:rPr lang="en-US" altLang="en-US" sz="1800" dirty="0">
                <a:solidFill>
                  <a:srgbClr val="000000"/>
                </a:solidFill>
              </a:rPr>
              <a:t>on car sharing growth</a:t>
            </a:r>
            <a:br>
              <a:rPr lang="en-US" altLang="en-US" sz="1800" dirty="0">
                <a:solidFill>
                  <a:srgbClr val="000000"/>
                </a:solidFill>
              </a:rPr>
            </a:br>
            <a:r>
              <a:rPr lang="en-US" altLang="en-US" sz="1800" dirty="0">
                <a:solidFill>
                  <a:srgbClr val="000000"/>
                </a:solidFill>
              </a:rPr>
              <a:t>at both Ford &amp; GM</a:t>
            </a:r>
          </a:p>
        </p:txBody>
      </p:sp>
      <p:sp>
        <p:nvSpPr>
          <p:cNvPr id="149509" name="AutoShape 6" descr="Image result for ford car sharing"/>
          <p:cNvSpPr>
            <a:spLocks noChangeAspect="1" noChangeArrowheads="1"/>
          </p:cNvSpPr>
          <p:nvPr/>
        </p:nvSpPr>
        <p:spPr bwMode="auto">
          <a:xfrm>
            <a:off x="3105150" y="2647950"/>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10" name="AutoShape 8" descr="Image result for ford car sharing"/>
          <p:cNvSpPr>
            <a:spLocks noChangeAspect="1" noChangeArrowheads="1"/>
          </p:cNvSpPr>
          <p:nvPr/>
        </p:nvSpPr>
        <p:spPr bwMode="auto">
          <a:xfrm>
            <a:off x="3074988" y="4781550"/>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524000"/>
            <a:ext cx="2093758" cy="2901091"/>
          </a:xfrm>
          <a:prstGeom prst="rect">
            <a:avLst/>
          </a:prstGeom>
        </p:spPr>
      </p:pic>
      <p:sp>
        <p:nvSpPr>
          <p:cNvPr id="4" name="TextBox 3"/>
          <p:cNvSpPr txBox="1"/>
          <p:nvPr/>
        </p:nvSpPr>
        <p:spPr>
          <a:xfrm>
            <a:off x="5068712" y="4425091"/>
            <a:ext cx="3420535" cy="1846659"/>
          </a:xfrm>
          <a:prstGeom prst="rect">
            <a:avLst/>
          </a:prstGeom>
          <a:noFill/>
        </p:spPr>
        <p:txBody>
          <a:bodyPr wrap="square" rtlCol="0">
            <a:spAutoFit/>
          </a:bodyPr>
          <a:lstStyle/>
          <a:p>
            <a:pPr algn="ctr"/>
            <a:r>
              <a:rPr lang="en-US" sz="1600" dirty="0">
                <a:solidFill>
                  <a:schemeClr val="tx1"/>
                </a:solidFill>
                <a:latin typeface="Arial" panose="020B0604020202020204" pitchFamily="34" charset="0"/>
                <a:cs typeface="Arial" panose="020B0604020202020204" pitchFamily="34" charset="0"/>
              </a:rPr>
              <a:t>Mark Fields, Ford CEO 2014-2017</a:t>
            </a:r>
          </a:p>
          <a:p>
            <a:pPr algn="ctr"/>
            <a:r>
              <a:rPr lang="en-US" sz="1400" i="1" dirty="0">
                <a:solidFill>
                  <a:schemeClr val="tx1"/>
                </a:solidFill>
                <a:latin typeface="Arial" panose="020B0604020202020204" pitchFamily="34" charset="0"/>
                <a:cs typeface="Arial" panose="020B0604020202020204" pitchFamily="34" charset="0"/>
              </a:rPr>
              <a:t>“We are really emphasizing our transition from an auto company to an auto and mobility company… Across the world you see growth of these megacities, 10 million or more folks, people want mobility solutions, they want options” (2016).</a:t>
            </a:r>
          </a:p>
        </p:txBody>
      </p:sp>
    </p:spTree>
    <p:extLst>
      <p:ext uri="{BB962C8B-B14F-4D97-AF65-F5344CB8AC3E}">
        <p14:creationId xmlns:p14="http://schemas.microsoft.com/office/powerpoint/2010/main" val="284160772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6EF2486B-A6A0-40B7-8A78-4C201DFAB278}" type="slidenum">
              <a:rPr lang="en-US" altLang="en-US" sz="1000">
                <a:solidFill>
                  <a:srgbClr val="000000"/>
                </a:solidFill>
              </a:rPr>
              <a:pPr algn="r" eaLnBrk="1" hangingPunct="1">
                <a:spcBef>
                  <a:spcPct val="0"/>
                </a:spcBef>
                <a:buClrTx/>
                <a:buFontTx/>
                <a:buNone/>
              </a:pPr>
              <a:t>72</a:t>
            </a:fld>
            <a:endParaRPr lang="en-US" altLang="en-US" sz="1000">
              <a:solidFill>
                <a:srgbClr val="000000"/>
              </a:solidFill>
            </a:endParaRPr>
          </a:p>
        </p:txBody>
      </p:sp>
      <p:sp>
        <p:nvSpPr>
          <p:cNvPr id="157699" name="Text Box 2"/>
          <p:cNvSpPr txBox="1">
            <a:spLocks noChangeArrowheads="1"/>
          </p:cNvSpPr>
          <p:nvPr/>
        </p:nvSpPr>
        <p:spPr bwMode="auto">
          <a:xfrm>
            <a:off x="626535" y="5048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57700" name="Text Box 3"/>
          <p:cNvSpPr txBox="1">
            <a:spLocks noChangeArrowheads="1"/>
          </p:cNvSpPr>
          <p:nvPr/>
        </p:nvSpPr>
        <p:spPr bwMode="auto">
          <a:xfrm>
            <a:off x="626535" y="1800225"/>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The consumer’s perspective</a:t>
            </a:r>
          </a:p>
          <a:p>
            <a:pPr lvl="1" eaLnBrk="1" hangingPunct="1">
              <a:spcBef>
                <a:spcPts val="700"/>
              </a:spcBef>
              <a:buClr>
                <a:srgbClr val="660000"/>
              </a:buClr>
            </a:pPr>
            <a:r>
              <a:rPr lang="en-US" altLang="en-US" sz="2000" dirty="0">
                <a:solidFill>
                  <a:srgbClr val="000000"/>
                </a:solidFill>
              </a:rPr>
              <a:t>Can avoid buying a 2</a:t>
            </a:r>
            <a:r>
              <a:rPr lang="en-US" altLang="en-US" sz="2000" baseline="30000" dirty="0">
                <a:solidFill>
                  <a:srgbClr val="000000"/>
                </a:solidFill>
              </a:rPr>
              <a:t>nd</a:t>
            </a:r>
            <a:r>
              <a:rPr lang="en-US" altLang="en-US" sz="2000" dirty="0">
                <a:solidFill>
                  <a:srgbClr val="000000"/>
                </a:solidFill>
              </a:rPr>
              <a:t> or 3</a:t>
            </a:r>
            <a:r>
              <a:rPr lang="en-US" altLang="en-US" sz="2000" baseline="30000" dirty="0">
                <a:solidFill>
                  <a:srgbClr val="000000"/>
                </a:solidFill>
              </a:rPr>
              <a:t>rd</a:t>
            </a:r>
            <a:r>
              <a:rPr lang="en-US" altLang="en-US" sz="2000" dirty="0">
                <a:solidFill>
                  <a:srgbClr val="000000"/>
                </a:solidFill>
              </a:rPr>
              <a:t> car</a:t>
            </a:r>
          </a:p>
          <a:p>
            <a:pPr lvl="2" eaLnBrk="1" hangingPunct="1">
              <a:spcBef>
                <a:spcPts val="700"/>
              </a:spcBef>
              <a:buClr>
                <a:srgbClr val="660000"/>
              </a:buClr>
            </a:pPr>
            <a:r>
              <a:rPr lang="en-US" altLang="en-US" sz="2000" i="1" dirty="0">
                <a:solidFill>
                  <a:srgbClr val="000000"/>
                </a:solidFill>
              </a:rPr>
              <a:t>Let the teenagers drive a shared car</a:t>
            </a:r>
          </a:p>
          <a:p>
            <a:pPr lvl="1" eaLnBrk="1" hangingPunct="1">
              <a:spcBef>
                <a:spcPts val="700"/>
              </a:spcBef>
              <a:buClr>
                <a:srgbClr val="660000"/>
              </a:buClr>
            </a:pPr>
            <a:r>
              <a:rPr lang="en-US" altLang="en-US" sz="2000" dirty="0">
                <a:solidFill>
                  <a:srgbClr val="000000"/>
                </a:solidFill>
              </a:rPr>
              <a:t>Can avoid buying a car at all</a:t>
            </a:r>
          </a:p>
          <a:p>
            <a:pPr lvl="2" eaLnBrk="1" hangingPunct="1">
              <a:spcBef>
                <a:spcPts val="700"/>
              </a:spcBef>
              <a:buClr>
                <a:srgbClr val="660000"/>
              </a:buClr>
            </a:pPr>
            <a:r>
              <a:rPr lang="en-US" altLang="en-US" sz="2000" i="1" dirty="0">
                <a:solidFill>
                  <a:srgbClr val="000000"/>
                </a:solidFill>
              </a:rPr>
              <a:t>Use public transport or </a:t>
            </a:r>
            <a:br>
              <a:rPr lang="en-US" altLang="en-US" sz="2000" i="1" dirty="0">
                <a:solidFill>
                  <a:srgbClr val="000000"/>
                </a:solidFill>
              </a:rPr>
            </a:br>
            <a:r>
              <a:rPr lang="en-US" altLang="en-US" sz="2000" i="1" dirty="0">
                <a:solidFill>
                  <a:srgbClr val="000000"/>
                </a:solidFill>
              </a:rPr>
              <a:t>bicycle except when it </a:t>
            </a:r>
            <a:br>
              <a:rPr lang="en-US" altLang="en-US" sz="2000" i="1" dirty="0">
                <a:solidFill>
                  <a:srgbClr val="000000"/>
                </a:solidFill>
              </a:rPr>
            </a:br>
            <a:r>
              <a:rPr lang="en-US" altLang="en-US" sz="2000" i="1" dirty="0">
                <a:solidFill>
                  <a:srgbClr val="000000"/>
                </a:solidFill>
              </a:rPr>
              <a:t>is necessary to haul a </a:t>
            </a:r>
            <a:br>
              <a:rPr lang="en-US" altLang="en-US" sz="2000" i="1" dirty="0">
                <a:solidFill>
                  <a:srgbClr val="000000"/>
                </a:solidFill>
              </a:rPr>
            </a:br>
            <a:r>
              <a:rPr lang="en-US" altLang="en-US" sz="2000" i="1" dirty="0">
                <a:solidFill>
                  <a:srgbClr val="000000"/>
                </a:solidFill>
              </a:rPr>
              <a:t>load</a:t>
            </a:r>
          </a:p>
        </p:txBody>
      </p:sp>
      <p:pic>
        <p:nvPicPr>
          <p:cNvPr id="1577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21113"/>
            <a:ext cx="34290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4328B1E7-636A-4A4C-BCFB-2BFB2BD15F1F}" type="slidenum">
              <a:rPr lang="en-US" altLang="en-US" sz="1000">
                <a:solidFill>
                  <a:srgbClr val="000000"/>
                </a:solidFill>
              </a:rPr>
              <a:pPr algn="r" eaLnBrk="1" hangingPunct="1">
                <a:spcBef>
                  <a:spcPct val="0"/>
                </a:spcBef>
                <a:buClrTx/>
                <a:buFontTx/>
                <a:buNone/>
              </a:pPr>
              <a:t>73</a:t>
            </a:fld>
            <a:endParaRPr lang="en-US" altLang="en-US" sz="1000">
              <a:solidFill>
                <a:srgbClr val="000000"/>
              </a:solidFill>
            </a:endParaRPr>
          </a:p>
        </p:txBody>
      </p:sp>
      <p:sp>
        <p:nvSpPr>
          <p:cNvPr id="159747"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59748"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The consumer’s perspective</a:t>
            </a:r>
          </a:p>
          <a:p>
            <a:pPr lvl="1" eaLnBrk="1" hangingPunct="1">
              <a:spcBef>
                <a:spcPts val="700"/>
              </a:spcBef>
              <a:buClr>
                <a:srgbClr val="660000"/>
              </a:buClr>
            </a:pPr>
            <a:r>
              <a:rPr lang="en-US" altLang="en-US" sz="2000" dirty="0">
                <a:solidFill>
                  <a:srgbClr val="000000"/>
                </a:solidFill>
              </a:rPr>
              <a:t>Save on high fixed costs for a car that is idle most </a:t>
            </a:r>
            <a:br>
              <a:rPr lang="en-US" altLang="en-US" sz="2000" dirty="0">
                <a:solidFill>
                  <a:srgbClr val="000000"/>
                </a:solidFill>
              </a:rPr>
            </a:br>
            <a:r>
              <a:rPr lang="en-US" altLang="en-US" sz="2000" dirty="0">
                <a:solidFill>
                  <a:srgbClr val="000000"/>
                </a:solidFill>
              </a:rPr>
              <a:t>of the day</a:t>
            </a:r>
          </a:p>
          <a:p>
            <a:pPr lvl="2" eaLnBrk="1" hangingPunct="1">
              <a:spcBef>
                <a:spcPts val="700"/>
              </a:spcBef>
              <a:buClr>
                <a:srgbClr val="660000"/>
              </a:buClr>
            </a:pPr>
            <a:r>
              <a:rPr lang="en-US" altLang="en-US" sz="2000" i="1" dirty="0">
                <a:solidFill>
                  <a:srgbClr val="000000"/>
                </a:solidFill>
              </a:rPr>
              <a:t>Purchase price, </a:t>
            </a:r>
            <a:br>
              <a:rPr lang="en-US" altLang="en-US" sz="2000" i="1" dirty="0">
                <a:solidFill>
                  <a:srgbClr val="000000"/>
                </a:solidFill>
              </a:rPr>
            </a:br>
            <a:r>
              <a:rPr lang="en-US" altLang="en-US" sz="2000" i="1" dirty="0">
                <a:solidFill>
                  <a:srgbClr val="000000"/>
                </a:solidFill>
              </a:rPr>
              <a:t>insurance, leased </a:t>
            </a:r>
            <a:br>
              <a:rPr lang="en-US" altLang="en-US" sz="2000" i="1" dirty="0">
                <a:solidFill>
                  <a:srgbClr val="000000"/>
                </a:solidFill>
              </a:rPr>
            </a:br>
            <a:r>
              <a:rPr lang="en-US" altLang="en-US" sz="2000" i="1" dirty="0">
                <a:solidFill>
                  <a:srgbClr val="000000"/>
                </a:solidFill>
              </a:rPr>
              <a:t>parking</a:t>
            </a:r>
          </a:p>
          <a:p>
            <a:pPr lvl="1" eaLnBrk="1" hangingPunct="1">
              <a:spcBef>
                <a:spcPts val="700"/>
              </a:spcBef>
              <a:buClr>
                <a:srgbClr val="660000"/>
              </a:buClr>
            </a:pPr>
            <a:r>
              <a:rPr lang="en-US" altLang="en-US" sz="2000" dirty="0">
                <a:solidFill>
                  <a:srgbClr val="000000"/>
                </a:solidFill>
              </a:rPr>
              <a:t>Forget about repair, </a:t>
            </a:r>
            <a:br>
              <a:rPr lang="en-US" altLang="en-US" sz="2000" dirty="0">
                <a:solidFill>
                  <a:srgbClr val="000000"/>
                </a:solidFill>
              </a:rPr>
            </a:br>
            <a:r>
              <a:rPr lang="en-US" altLang="en-US" sz="2000" dirty="0">
                <a:solidFill>
                  <a:srgbClr val="000000"/>
                </a:solidFill>
              </a:rPr>
              <a:t>maintenance,</a:t>
            </a:r>
            <a:br>
              <a:rPr lang="en-US" altLang="en-US" sz="2000" dirty="0">
                <a:solidFill>
                  <a:srgbClr val="000000"/>
                </a:solidFill>
              </a:rPr>
            </a:br>
            <a:r>
              <a:rPr lang="en-US" altLang="en-US" sz="2000" dirty="0">
                <a:solidFill>
                  <a:srgbClr val="000000"/>
                </a:solidFill>
              </a:rPr>
              <a:t>licensing</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1597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2898775"/>
            <a:ext cx="36576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EED3090-2531-4189-8B8E-98E5FC86279F}" type="slidenum">
              <a:rPr lang="en-US" altLang="en-US" sz="1000">
                <a:solidFill>
                  <a:srgbClr val="000000"/>
                </a:solidFill>
              </a:rPr>
              <a:pPr algn="r" eaLnBrk="1" hangingPunct="1">
                <a:spcBef>
                  <a:spcPct val="0"/>
                </a:spcBef>
                <a:buClrTx/>
                <a:buFontTx/>
                <a:buNone/>
              </a:pPr>
              <a:t>74</a:t>
            </a:fld>
            <a:endParaRPr lang="en-US" altLang="en-US" sz="1000">
              <a:solidFill>
                <a:srgbClr val="000000"/>
              </a:solidFill>
            </a:endParaRPr>
          </a:p>
        </p:txBody>
      </p:sp>
      <p:sp>
        <p:nvSpPr>
          <p:cNvPr id="161795"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61796"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New customer incentives</a:t>
            </a:r>
          </a:p>
          <a:p>
            <a:pPr lvl="1" eaLnBrk="1" hangingPunct="1">
              <a:spcBef>
                <a:spcPts val="700"/>
              </a:spcBef>
              <a:buClr>
                <a:srgbClr val="660000"/>
              </a:buClr>
            </a:pPr>
            <a:r>
              <a:rPr lang="en-US" altLang="en-US" sz="2000" dirty="0">
                <a:solidFill>
                  <a:srgbClr val="000000"/>
                </a:solidFill>
              </a:rPr>
              <a:t>For traditional car owner</a:t>
            </a:r>
          </a:p>
          <a:p>
            <a:pPr lvl="2" eaLnBrk="1" hangingPunct="1">
              <a:spcBef>
                <a:spcPts val="700"/>
              </a:spcBef>
              <a:buClr>
                <a:srgbClr val="660000"/>
              </a:buClr>
            </a:pPr>
            <a:r>
              <a:rPr lang="en-US" altLang="en-US" sz="2000" i="1" dirty="0">
                <a:solidFill>
                  <a:srgbClr val="000000"/>
                </a:solidFill>
              </a:rPr>
              <a:t>Car is a sunk cost.</a:t>
            </a:r>
          </a:p>
          <a:p>
            <a:pPr lvl="2" eaLnBrk="1" hangingPunct="1">
              <a:spcBef>
                <a:spcPts val="700"/>
              </a:spcBef>
              <a:buClr>
                <a:srgbClr val="660000"/>
              </a:buClr>
            </a:pPr>
            <a:r>
              <a:rPr lang="en-US" altLang="en-US" sz="2000" i="1" dirty="0">
                <a:solidFill>
                  <a:srgbClr val="000000"/>
                </a:solidFill>
              </a:rPr>
              <a:t>Variable cost relatively small.</a:t>
            </a:r>
          </a:p>
          <a:p>
            <a:pPr lvl="2" eaLnBrk="1" hangingPunct="1">
              <a:spcBef>
                <a:spcPts val="700"/>
              </a:spcBef>
              <a:buClr>
                <a:srgbClr val="660000"/>
              </a:buClr>
            </a:pPr>
            <a:r>
              <a:rPr lang="en-US" altLang="en-US" sz="2000" i="1" dirty="0">
                <a:solidFill>
                  <a:srgbClr val="000000"/>
                </a:solidFill>
              </a:rPr>
              <a:t>Owner incentivized to drive as much as possible.</a:t>
            </a:r>
          </a:p>
          <a:p>
            <a:pPr lvl="1" eaLnBrk="1" hangingPunct="1">
              <a:spcBef>
                <a:spcPts val="700"/>
              </a:spcBef>
              <a:buClr>
                <a:srgbClr val="660000"/>
              </a:buClr>
            </a:pPr>
            <a:r>
              <a:rPr lang="en-US" altLang="en-US" sz="2000" dirty="0">
                <a:solidFill>
                  <a:srgbClr val="000000"/>
                </a:solidFill>
              </a:rPr>
              <a:t>For car sharing customer</a:t>
            </a:r>
          </a:p>
          <a:p>
            <a:pPr lvl="2" eaLnBrk="1" hangingPunct="1">
              <a:spcBef>
                <a:spcPts val="700"/>
              </a:spcBef>
              <a:buClr>
                <a:srgbClr val="660000"/>
              </a:buClr>
            </a:pPr>
            <a:r>
              <a:rPr lang="en-US" altLang="en-US" sz="2000" i="1" dirty="0">
                <a:solidFill>
                  <a:srgbClr val="000000"/>
                </a:solidFill>
              </a:rPr>
              <a:t>Driving is all variable cost.</a:t>
            </a:r>
          </a:p>
          <a:p>
            <a:pPr lvl="2" eaLnBrk="1" hangingPunct="1">
              <a:spcBef>
                <a:spcPts val="700"/>
              </a:spcBef>
              <a:buClr>
                <a:srgbClr val="660000"/>
              </a:buClr>
            </a:pPr>
            <a:r>
              <a:rPr lang="en-US" altLang="en-US" sz="2000" i="1" dirty="0">
                <a:solidFill>
                  <a:srgbClr val="000000"/>
                </a:solidFill>
              </a:rPr>
              <a:t>Customer incentivized to drive as little as possible.</a:t>
            </a:r>
          </a:p>
          <a:p>
            <a:pPr lvl="2" eaLnBrk="1" hangingPunct="1">
              <a:spcBef>
                <a:spcPts val="700"/>
              </a:spcBef>
              <a:buClr>
                <a:srgbClr val="660000"/>
              </a:buClr>
            </a:pPr>
            <a:r>
              <a:rPr lang="en-US" altLang="en-US" sz="2000" i="1" dirty="0">
                <a:solidFill>
                  <a:srgbClr val="000000"/>
                </a:solidFill>
              </a:rPr>
              <a:t>Customer uses trip chaining, etc.</a:t>
            </a: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EED3090-2531-4189-8B8E-98E5FC86279F}" type="slidenum">
              <a:rPr lang="en-US" altLang="en-US" sz="1000">
                <a:solidFill>
                  <a:srgbClr val="000000"/>
                </a:solidFill>
              </a:rPr>
              <a:pPr algn="r" eaLnBrk="1" hangingPunct="1">
                <a:spcBef>
                  <a:spcPct val="0"/>
                </a:spcBef>
                <a:buClrTx/>
                <a:buFontTx/>
                <a:buNone/>
              </a:pPr>
              <a:t>75</a:t>
            </a:fld>
            <a:endParaRPr lang="en-US" altLang="en-US" sz="1000">
              <a:solidFill>
                <a:srgbClr val="000000"/>
              </a:solidFill>
            </a:endParaRPr>
          </a:p>
        </p:txBody>
      </p:sp>
      <p:sp>
        <p:nvSpPr>
          <p:cNvPr id="161795"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61796"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Effect on sustainability</a:t>
            </a:r>
          </a:p>
          <a:p>
            <a:pPr lvl="1" eaLnBrk="1" hangingPunct="1">
              <a:spcBef>
                <a:spcPts val="700"/>
              </a:spcBef>
              <a:buClr>
                <a:srgbClr val="660000"/>
              </a:buClr>
            </a:pPr>
            <a:r>
              <a:rPr lang="en-US" altLang="en-US" sz="2000" dirty="0">
                <a:solidFill>
                  <a:srgbClr val="000000"/>
                </a:solidFill>
              </a:rPr>
              <a:t>The plus side</a:t>
            </a:r>
            <a:endParaRPr lang="en-US" altLang="en-US" sz="2000" i="1" dirty="0">
              <a:solidFill>
                <a:srgbClr val="000000"/>
              </a:solidFill>
            </a:endParaRPr>
          </a:p>
          <a:p>
            <a:pPr lvl="2" eaLnBrk="1" hangingPunct="1">
              <a:spcBef>
                <a:spcPts val="700"/>
              </a:spcBef>
              <a:buClr>
                <a:srgbClr val="660000"/>
              </a:buClr>
            </a:pPr>
            <a:r>
              <a:rPr lang="en-US" altLang="en-US" sz="2000" i="1" dirty="0">
                <a:solidFill>
                  <a:srgbClr val="000000"/>
                </a:solidFill>
              </a:rPr>
              <a:t>Customers drive less</a:t>
            </a:r>
          </a:p>
          <a:p>
            <a:pPr lvl="2" eaLnBrk="1" hangingPunct="1">
              <a:spcBef>
                <a:spcPts val="700"/>
              </a:spcBef>
              <a:buClr>
                <a:srgbClr val="660000"/>
              </a:buClr>
            </a:pPr>
            <a:r>
              <a:rPr lang="en-US" altLang="en-US" sz="2000" i="1" dirty="0">
                <a:solidFill>
                  <a:srgbClr val="000000"/>
                </a:solidFill>
              </a:rPr>
              <a:t>Larger fraction of travel in efficient cars</a:t>
            </a:r>
          </a:p>
          <a:p>
            <a:pPr lvl="2" eaLnBrk="1" hangingPunct="1">
              <a:spcBef>
                <a:spcPts val="700"/>
              </a:spcBef>
              <a:buClr>
                <a:srgbClr val="660000"/>
              </a:buClr>
            </a:pPr>
            <a:r>
              <a:rPr lang="en-US" altLang="en-US" sz="2000" i="1" dirty="0">
                <a:solidFill>
                  <a:srgbClr val="000000"/>
                </a:solidFill>
              </a:rPr>
              <a:t>Fewer resources consumed in car manufacture</a:t>
            </a:r>
          </a:p>
          <a:p>
            <a:pPr lvl="2" eaLnBrk="1" hangingPunct="1">
              <a:spcBef>
                <a:spcPts val="700"/>
              </a:spcBef>
              <a:buClr>
                <a:srgbClr val="660000"/>
              </a:buClr>
            </a:pPr>
            <a:r>
              <a:rPr lang="en-US" altLang="en-US" sz="2000" i="1" dirty="0">
                <a:solidFill>
                  <a:srgbClr val="000000"/>
                </a:solidFill>
              </a:rPr>
              <a:t>Less space tied up in parking</a:t>
            </a:r>
          </a:p>
          <a:p>
            <a:pPr lvl="2" eaLnBrk="1" hangingPunct="1">
              <a:spcBef>
                <a:spcPts val="700"/>
              </a:spcBef>
              <a:buClr>
                <a:srgbClr val="660000"/>
              </a:buClr>
            </a:pPr>
            <a:r>
              <a:rPr lang="en-US" altLang="en-US" sz="2000" i="1" dirty="0">
                <a:solidFill>
                  <a:srgbClr val="000000"/>
                </a:solidFill>
              </a:rPr>
              <a:t>Less congestion due to fewer parked cars</a:t>
            </a:r>
          </a:p>
          <a:p>
            <a:pPr lvl="2" eaLnBrk="1" hangingPunct="1">
              <a:spcBef>
                <a:spcPts val="700"/>
              </a:spcBef>
              <a:buClr>
                <a:srgbClr val="660000"/>
              </a:buClr>
            </a:pPr>
            <a:r>
              <a:rPr lang="en-US" altLang="en-US" sz="2000" i="1" dirty="0">
                <a:solidFill>
                  <a:srgbClr val="000000"/>
                </a:solidFill>
              </a:rPr>
              <a:t>Less fuel waste due to less congestion</a:t>
            </a:r>
          </a:p>
          <a:p>
            <a:pPr lvl="2" eaLnBrk="1" hangingPunct="1">
              <a:spcBef>
                <a:spcPts val="700"/>
              </a:spcBef>
              <a:buClr>
                <a:srgbClr val="660000"/>
              </a:buClr>
            </a:pPr>
            <a:r>
              <a:rPr lang="en-US" altLang="en-US" sz="2000" i="1" dirty="0">
                <a:solidFill>
                  <a:srgbClr val="000000"/>
                </a:solidFill>
              </a:rPr>
              <a:t>Less rush hour traffic, due to limited number of cars</a:t>
            </a:r>
          </a:p>
        </p:txBody>
      </p:sp>
    </p:spTree>
    <p:extLst>
      <p:ext uri="{BB962C8B-B14F-4D97-AF65-F5344CB8AC3E}">
        <p14:creationId xmlns:p14="http://schemas.microsoft.com/office/powerpoint/2010/main" val="427280638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8F37DE93-B0AC-4A2F-9743-750E7C75FDCB}" type="slidenum">
              <a:rPr lang="en-US" altLang="en-US" sz="1000">
                <a:solidFill>
                  <a:srgbClr val="000000"/>
                </a:solidFill>
              </a:rPr>
              <a:pPr algn="r" eaLnBrk="1" hangingPunct="1">
                <a:spcBef>
                  <a:spcPct val="0"/>
                </a:spcBef>
                <a:buClrTx/>
                <a:buFontTx/>
                <a:buNone/>
              </a:pPr>
              <a:t>76</a:t>
            </a:fld>
            <a:endParaRPr lang="en-US" altLang="en-US" sz="1000">
              <a:solidFill>
                <a:srgbClr val="000000"/>
              </a:solidFill>
            </a:endParaRPr>
          </a:p>
        </p:txBody>
      </p:sp>
      <p:sp>
        <p:nvSpPr>
          <p:cNvPr id="163843" name="Text Box 2"/>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Car Sharing</a:t>
            </a:r>
          </a:p>
        </p:txBody>
      </p:sp>
      <p:sp>
        <p:nvSpPr>
          <p:cNvPr id="163844" name="Text Box 3"/>
          <p:cNvSpPr txBox="1">
            <a:spLocks noChangeArrowheads="1"/>
          </p:cNvSpPr>
          <p:nvPr/>
        </p:nvSpPr>
        <p:spPr bwMode="auto">
          <a:xfrm>
            <a:off x="626535"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marL="1376363" indent="-468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dirty="0">
                <a:solidFill>
                  <a:srgbClr val="000000"/>
                </a:solidFill>
              </a:rPr>
              <a:t>Effect on sustainability</a:t>
            </a:r>
          </a:p>
          <a:p>
            <a:pPr lvl="1" eaLnBrk="1" hangingPunct="1">
              <a:spcBef>
                <a:spcPts val="700"/>
              </a:spcBef>
              <a:buClr>
                <a:srgbClr val="660000"/>
              </a:buClr>
            </a:pPr>
            <a:r>
              <a:rPr lang="en-US" altLang="en-US" sz="2000" dirty="0">
                <a:solidFill>
                  <a:srgbClr val="000000"/>
                </a:solidFill>
              </a:rPr>
              <a:t>The minus side</a:t>
            </a:r>
          </a:p>
          <a:p>
            <a:pPr lvl="2" eaLnBrk="1" hangingPunct="1">
              <a:spcBef>
                <a:spcPts val="700"/>
              </a:spcBef>
              <a:buClr>
                <a:srgbClr val="660000"/>
              </a:buClr>
            </a:pPr>
            <a:r>
              <a:rPr lang="en-US" altLang="en-US" sz="2000" i="1" dirty="0">
                <a:solidFill>
                  <a:srgbClr val="000000"/>
                </a:solidFill>
              </a:rPr>
              <a:t>Some people may switch from public transport to driving</a:t>
            </a:r>
          </a:p>
          <a:p>
            <a:pPr lvl="2" eaLnBrk="1" hangingPunct="1">
              <a:spcBef>
                <a:spcPts val="700"/>
              </a:spcBef>
              <a:buClr>
                <a:srgbClr val="660000"/>
              </a:buClr>
            </a:pPr>
            <a:r>
              <a:rPr lang="en-US" altLang="en-US" sz="2000" i="1" dirty="0">
                <a:solidFill>
                  <a:srgbClr val="000000"/>
                </a:solidFill>
              </a:rPr>
              <a:t>Not practical for </a:t>
            </a:r>
            <a:br>
              <a:rPr lang="en-US" altLang="en-US" sz="2000" i="1" dirty="0">
                <a:solidFill>
                  <a:srgbClr val="000000"/>
                </a:solidFill>
              </a:rPr>
            </a:br>
            <a:r>
              <a:rPr lang="en-US" altLang="en-US" sz="2000" i="1" dirty="0">
                <a:solidFill>
                  <a:srgbClr val="000000"/>
                </a:solidFill>
              </a:rPr>
              <a:t>rush hour</a:t>
            </a:r>
            <a:br>
              <a:rPr lang="en-US" altLang="en-US" sz="2000" i="1" dirty="0">
                <a:solidFill>
                  <a:srgbClr val="000000"/>
                </a:solidFill>
              </a:rPr>
            </a:br>
            <a:r>
              <a:rPr lang="en-US" altLang="en-US" sz="2000" i="1" dirty="0">
                <a:solidFill>
                  <a:srgbClr val="000000"/>
                </a:solidFill>
              </a:rPr>
              <a:t>commuting, due to </a:t>
            </a:r>
            <a:br>
              <a:rPr lang="en-US" altLang="en-US" sz="2000" i="1" dirty="0">
                <a:solidFill>
                  <a:srgbClr val="000000"/>
                </a:solidFill>
              </a:rPr>
            </a:br>
            <a:r>
              <a:rPr lang="en-US" altLang="en-US" sz="2000" i="1" dirty="0">
                <a:solidFill>
                  <a:srgbClr val="000000"/>
                </a:solidFill>
              </a:rPr>
              <a:t>limited fleet</a:t>
            </a:r>
            <a:endParaRPr lang="en-US" altLang="en-US" sz="2400" i="1" dirty="0">
              <a:solidFill>
                <a:srgbClr val="000000"/>
              </a:solidFill>
            </a:endParaRPr>
          </a:p>
          <a:p>
            <a:pPr lvl="2" eaLnBrk="1" hangingPunct="1">
              <a:spcBef>
                <a:spcPts val="500"/>
              </a:spcBef>
              <a:buClr>
                <a:srgbClr val="660000"/>
              </a:buClr>
              <a:buSzPct val="65000"/>
              <a:buFont typeface="Wingdings" panose="05000000000000000000" pitchFamily="2" charset="2"/>
              <a:buNone/>
            </a:pPr>
            <a:endParaRPr lang="en-US" altLang="en-US" sz="2000" dirty="0">
              <a:solidFill>
                <a:srgbClr val="000000"/>
              </a:solidFill>
            </a:endParaRPr>
          </a:p>
        </p:txBody>
      </p:sp>
      <p:pic>
        <p:nvPicPr>
          <p:cNvPr id="16384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7430" y="3341512"/>
            <a:ext cx="3845331" cy="256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Grp="1" noChangeArrowheads="1"/>
          </p:cNvSpPr>
          <p:nvPr>
            <p:ph type="ctrTitle"/>
          </p:nvPr>
        </p:nvSpPr>
        <p:spPr/>
        <p:txBody>
          <a:bodyPr/>
          <a:lstStyle/>
          <a:p>
            <a:pPr eaLnBrk="1" hangingPunct="1"/>
            <a:r>
              <a:rPr lang="en-US" altLang="en-US" dirty="0"/>
              <a:t>Social sustainability</a:t>
            </a:r>
          </a:p>
        </p:txBody>
      </p:sp>
    </p:spTree>
    <p:extLst>
      <p:ext uri="{BB962C8B-B14F-4D97-AF65-F5344CB8AC3E}">
        <p14:creationId xmlns:p14="http://schemas.microsoft.com/office/powerpoint/2010/main" val="6571193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C7F9E00E-7E0D-44BF-8861-1169F66A6E48}" type="slidenum">
              <a:rPr lang="en-US" altLang="en-US" sz="1400" smtClean="0"/>
              <a:pPr>
                <a:spcBef>
                  <a:spcPct val="0"/>
                </a:spcBef>
                <a:buClrTx/>
                <a:buFontTx/>
                <a:buNone/>
              </a:pPr>
              <a:t>78</a:t>
            </a:fld>
            <a:endParaRPr lang="en-US" altLang="en-US" sz="1400"/>
          </a:p>
        </p:txBody>
      </p:sp>
      <p:pic>
        <p:nvPicPr>
          <p:cNvPr id="18534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788"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One definition.  A sustainable society should:</a:t>
            </a:r>
          </a:p>
          <a:p>
            <a:pPr lvl="1"/>
            <a:r>
              <a:rPr lang="en-US" altLang="en-US" sz="2000" dirty="0">
                <a:latin typeface="Arial" panose="020B0604020202020204" pitchFamily="34" charset="0"/>
                <a:cs typeface="Arial" panose="020B0604020202020204" pitchFamily="34" charset="0"/>
              </a:rPr>
              <a:t>“Satisfy an extended set of </a:t>
            </a:r>
            <a:r>
              <a:rPr lang="en-US" altLang="en-US" sz="2000" b="1" dirty="0">
                <a:latin typeface="Arial" panose="020B0604020202020204" pitchFamily="34" charset="0"/>
                <a:cs typeface="Arial" panose="020B0604020202020204" pitchFamily="34" charset="0"/>
              </a:rPr>
              <a:t>human needs</a:t>
            </a:r>
            <a:r>
              <a:rPr lang="en-US" altLang="en-US" sz="2000" dirty="0">
                <a:latin typeface="Arial" panose="020B0604020202020204" pitchFamily="34" charset="0"/>
                <a:cs typeface="Arial" panose="020B0604020202020204" pitchFamily="34" charset="0"/>
              </a:rPr>
              <a:t>, and</a:t>
            </a:r>
          </a:p>
          <a:p>
            <a:pPr lvl="1"/>
            <a:r>
              <a:rPr lang="en-US" altLang="en-US" sz="2000" dirty="0">
                <a:latin typeface="Arial" panose="020B0604020202020204" pitchFamily="34" charset="0"/>
                <a:cs typeface="Arial" panose="020B0604020202020204" pitchFamily="34" charset="0"/>
              </a:rPr>
              <a:t>“be shaped in a way that…is preserved over a </a:t>
            </a:r>
            <a:r>
              <a:rPr lang="en-US" altLang="en-US" sz="2000" b="1" dirty="0">
                <a:latin typeface="Arial" panose="020B0604020202020204" pitchFamily="34" charset="0"/>
                <a:cs typeface="Arial" panose="020B0604020202020204" pitchFamily="34" charset="0"/>
              </a:rPr>
              <a:t>long period </a:t>
            </a:r>
            <a:br>
              <a:rPr lang="en-US" altLang="en-US" sz="2000" b="1" dirty="0">
                <a:latin typeface="Arial" panose="020B0604020202020204" pitchFamily="34" charset="0"/>
                <a:cs typeface="Arial" panose="020B0604020202020204" pitchFamily="34" charset="0"/>
              </a:rPr>
            </a:br>
            <a:r>
              <a:rPr lang="en-US" altLang="en-US" sz="2000" b="1" dirty="0">
                <a:latin typeface="Arial" panose="020B0604020202020204" pitchFamily="34" charset="0"/>
                <a:cs typeface="Arial" panose="020B0604020202020204" pitchFamily="34" charset="0"/>
              </a:rPr>
              <a:t>of time</a:t>
            </a:r>
            <a:r>
              <a:rPr lang="en-US" altLang="en-US" sz="2000" dirty="0">
                <a:latin typeface="Arial" panose="020B0604020202020204" pitchFamily="34" charset="0"/>
                <a:cs typeface="Arial" panose="020B0604020202020204" pitchFamily="34" charset="0"/>
              </a:rPr>
              <a:t>,</a:t>
            </a:r>
          </a:p>
          <a:p>
            <a:pPr lvl="1"/>
            <a:r>
              <a:rPr lang="en-US" altLang="en-US" sz="2000" dirty="0">
                <a:latin typeface="Arial" panose="020B0604020202020204" pitchFamily="34" charset="0"/>
                <a:cs typeface="Arial" panose="020B0604020202020204" pitchFamily="34" charset="0"/>
              </a:rPr>
              <a:t>“and the normative claims of social justice, human dignity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and participation are fulfilled.”</a:t>
            </a:r>
          </a:p>
          <a:p>
            <a:pPr lvl="2"/>
            <a:r>
              <a:rPr lang="en-US" altLang="en-US" sz="1600" dirty="0" err="1">
                <a:latin typeface="Arial" panose="020B0604020202020204" pitchFamily="34" charset="0"/>
                <a:cs typeface="Arial" panose="020B0604020202020204" pitchFamily="34" charset="0"/>
              </a:rPr>
              <a:t>Littig</a:t>
            </a:r>
            <a:r>
              <a:rPr lang="en-US" altLang="en-US" sz="1600" dirty="0">
                <a:latin typeface="Arial" panose="020B0604020202020204" pitchFamily="34" charset="0"/>
                <a:cs typeface="Arial" panose="020B0604020202020204" pitchFamily="34" charset="0"/>
              </a:rPr>
              <a:t> &amp; </a:t>
            </a:r>
            <a:r>
              <a:rPr lang="en-US" altLang="en-US" sz="1600" dirty="0" err="1">
                <a:latin typeface="Arial" panose="020B0604020202020204" pitchFamily="34" charset="0"/>
                <a:cs typeface="Arial" panose="020B0604020202020204" pitchFamily="34" charset="0"/>
              </a:rPr>
              <a:t>Griessler</a:t>
            </a:r>
            <a:r>
              <a:rPr lang="en-US" altLang="en-US" sz="1600" dirty="0">
                <a:latin typeface="Arial" panose="020B0604020202020204" pitchFamily="34" charset="0"/>
                <a:cs typeface="Arial" panose="020B0604020202020204" pitchFamily="34" charset="0"/>
              </a:rPr>
              <a:t>, 2005</a:t>
            </a:r>
          </a:p>
          <a:p>
            <a:r>
              <a:rPr lang="en-US" altLang="en-US" sz="2400" dirty="0">
                <a:latin typeface="Arial" panose="020B0604020202020204" pitchFamily="34" charset="0"/>
                <a:cs typeface="Arial" panose="020B0604020202020204" pitchFamily="34" charset="0"/>
              </a:rPr>
              <a:t>Key point</a:t>
            </a:r>
          </a:p>
          <a:p>
            <a:pPr lvl="1"/>
            <a:r>
              <a:rPr lang="en-US" altLang="en-US" sz="2000" dirty="0">
                <a:latin typeface="Arial" panose="020B0604020202020204" pitchFamily="34" charset="0"/>
                <a:cs typeface="Arial" panose="020B0604020202020204" pitchFamily="34" charset="0"/>
              </a:rPr>
              <a:t>The society should be </a:t>
            </a:r>
            <a:r>
              <a:rPr lang="en-US" altLang="en-US" sz="2000" b="1" dirty="0">
                <a:latin typeface="Arial" panose="020B0604020202020204" pitchFamily="34" charset="0"/>
                <a:cs typeface="Arial" panose="020B0604020202020204" pitchFamily="34" charset="0"/>
              </a:rPr>
              <a:t>stable</a:t>
            </a:r>
            <a:r>
              <a:rPr lang="en-US" altLang="en-US" sz="2000" dirty="0">
                <a:latin typeface="Arial" panose="020B0604020202020204" pitchFamily="34" charset="0"/>
                <a:cs typeface="Arial" panose="020B0604020202020204" pitchFamily="34" charset="0"/>
              </a:rPr>
              <a:t>, rather than subject to unrest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due to dissatisfaction and lack of enfranchisement.</a:t>
            </a:r>
          </a:p>
          <a:p>
            <a:pPr lvl="1"/>
            <a:r>
              <a:rPr lang="en-US" altLang="en-US" sz="2000" dirty="0">
                <a:latin typeface="Arial" panose="020B0604020202020204" pitchFamily="34" charset="0"/>
                <a:cs typeface="Arial" panose="020B0604020202020204" pitchFamily="34" charset="0"/>
              </a:rPr>
              <a:t>Business activity should be consistent with this goal.</a:t>
            </a:r>
          </a:p>
        </p:txBody>
      </p:sp>
      <p:sp>
        <p:nvSpPr>
          <p:cNvPr id="4" name="Text Box 2">
            <a:extLst>
              <a:ext uri="{FF2B5EF4-FFF2-40B4-BE49-F238E27FC236}">
                <a16:creationId xmlns:a16="http://schemas.microsoft.com/office/drawing/2014/main" id="{A9F0EED0-DA04-3F99-27E8-1A0F6D6111EC}"/>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Social Sustainability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2788">
                                            <p:txEl>
                                              <p:pRg st="5" end="5"/>
                                            </p:txEl>
                                          </p:spTgt>
                                        </p:tgtEl>
                                        <p:attrNameLst>
                                          <p:attrName>style.visibility</p:attrName>
                                        </p:attrNameLst>
                                      </p:cBhvr>
                                      <p:to>
                                        <p:strVal val="visible"/>
                                      </p:to>
                                    </p:set>
                                    <p:anim calcmode="lin" valueType="num">
                                      <p:cBhvr additive="base">
                                        <p:cTn id="7" dur="500" fill="hold"/>
                                        <p:tgtEl>
                                          <p:spTgt spid="50278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2788">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2788">
                                            <p:txEl>
                                              <p:pRg st="6" end="6"/>
                                            </p:txEl>
                                          </p:spTgt>
                                        </p:tgtEl>
                                        <p:attrNameLst>
                                          <p:attrName>style.visibility</p:attrName>
                                        </p:attrNameLst>
                                      </p:cBhvr>
                                      <p:to>
                                        <p:strVal val="visible"/>
                                      </p:to>
                                    </p:set>
                                    <p:anim calcmode="lin" valueType="num">
                                      <p:cBhvr additive="base">
                                        <p:cTn id="11" dur="500" fill="hold"/>
                                        <p:tgtEl>
                                          <p:spTgt spid="502788">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2788">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2788">
                                            <p:txEl>
                                              <p:pRg st="7" end="7"/>
                                            </p:txEl>
                                          </p:spTgt>
                                        </p:tgtEl>
                                        <p:attrNameLst>
                                          <p:attrName>style.visibility</p:attrName>
                                        </p:attrNameLst>
                                      </p:cBhvr>
                                      <p:to>
                                        <p:strVal val="visible"/>
                                      </p:to>
                                    </p:set>
                                    <p:anim calcmode="lin" valueType="num">
                                      <p:cBhvr additive="base">
                                        <p:cTn id="15" dur="500" fill="hold"/>
                                        <p:tgtEl>
                                          <p:spTgt spid="502788">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0278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C7F9E00E-7E0D-44BF-8861-1169F66A6E48}" type="slidenum">
              <a:rPr lang="en-US" altLang="en-US" sz="1400" smtClean="0"/>
              <a:pPr>
                <a:spcBef>
                  <a:spcPct val="0"/>
                </a:spcBef>
                <a:buClrTx/>
                <a:buFontTx/>
                <a:buNone/>
              </a:pPr>
              <a:t>79</a:t>
            </a:fld>
            <a:endParaRPr lang="en-US" altLang="en-US" sz="1400"/>
          </a:p>
        </p:txBody>
      </p:sp>
      <p:pic>
        <p:nvPicPr>
          <p:cNvPr id="18534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788"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Small tea farmers in Kenya</a:t>
            </a:r>
          </a:p>
          <a:p>
            <a:pPr lvl="1"/>
            <a:r>
              <a:rPr lang="en-US" altLang="en-US" sz="2000" dirty="0">
                <a:latin typeface="Arial" panose="020B0604020202020204" pitchFamily="34" charset="0"/>
                <a:cs typeface="Arial" panose="020B0604020202020204" pitchFamily="34" charset="0"/>
              </a:rPr>
              <a:t>Most highly-paid in the world.</a:t>
            </a:r>
          </a:p>
          <a:p>
            <a:pPr lvl="1"/>
            <a:r>
              <a:rPr lang="en-US" altLang="en-US" sz="2000" dirty="0">
                <a:latin typeface="Arial" panose="020B0604020202020204" pitchFamily="34" charset="0"/>
                <a:cs typeface="Arial" panose="020B0604020202020204" pitchFamily="34" charset="0"/>
              </a:rPr>
              <a:t>Environmentally responsible agriculture</a:t>
            </a:r>
          </a:p>
          <a:p>
            <a:pPr lvl="1"/>
            <a:r>
              <a:rPr lang="en-US" altLang="en-US" sz="2000" dirty="0">
                <a:latin typeface="Arial" panose="020B0604020202020204" pitchFamily="34" charset="0"/>
                <a:cs typeface="Arial" panose="020B0604020202020204" pitchFamily="34" charset="0"/>
              </a:rPr>
              <a:t>Kenya is 2</a:t>
            </a:r>
            <a:r>
              <a:rPr lang="en-US" altLang="en-US" sz="2000" baseline="30000" dirty="0">
                <a:latin typeface="Arial" panose="020B0604020202020204" pitchFamily="34" charset="0"/>
                <a:cs typeface="Arial" panose="020B0604020202020204" pitchFamily="34" charset="0"/>
              </a:rPr>
              <a:t>nd</a:t>
            </a:r>
            <a:r>
              <a:rPr lang="en-US" altLang="en-US" sz="2000" dirty="0">
                <a:latin typeface="Arial" panose="020B0604020202020204" pitchFamily="34" charset="0"/>
                <a:cs typeface="Arial" panose="020B0604020202020204" pitchFamily="34" charset="0"/>
              </a:rPr>
              <a:t> largest tea exporter in the world</a:t>
            </a:r>
          </a:p>
          <a:p>
            <a:pPr lvl="1"/>
            <a:r>
              <a:rPr lang="en-US" altLang="en-US" sz="2000" dirty="0">
                <a:latin typeface="Arial" panose="020B0604020202020204" pitchFamily="34" charset="0"/>
                <a:cs typeface="Arial" panose="020B0604020202020204" pitchFamily="34" charset="0"/>
              </a:rPr>
              <a:t>Managed by private company KTDA Ltd</a:t>
            </a:r>
          </a:p>
          <a:p>
            <a:r>
              <a:rPr lang="en-US" altLang="en-US" sz="2400" dirty="0">
                <a:latin typeface="Arial" panose="020B0604020202020204" pitchFamily="34" charset="0"/>
                <a:cs typeface="Arial" panose="020B0604020202020204" pitchFamily="34" charset="0"/>
              </a:rPr>
              <a:t>Worker ownership</a:t>
            </a:r>
          </a:p>
          <a:p>
            <a:pPr lvl="1"/>
            <a:r>
              <a:rPr lang="en-US" altLang="en-US" sz="2000" dirty="0">
                <a:latin typeface="Arial" panose="020B0604020202020204" pitchFamily="34" charset="0"/>
                <a:cs typeface="Arial" panose="020B0604020202020204" pitchFamily="34" charset="0"/>
              </a:rPr>
              <a:t>Farmers own tea companies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managed by KTDA Ltd</a:t>
            </a:r>
          </a:p>
        </p:txBody>
      </p:sp>
      <p:pic>
        <p:nvPicPr>
          <p:cNvPr id="185350" name="Picture 2"/>
          <p:cNvPicPr>
            <a:picLocks noChangeAspect="1"/>
          </p:cNvPicPr>
          <p:nvPr/>
        </p:nvPicPr>
        <p:blipFill rotWithShape="1">
          <a:blip r:embed="rId3">
            <a:extLst>
              <a:ext uri="{28A0092B-C50C-407E-A947-70E740481C1C}">
                <a14:useLocalDpi xmlns:a14="http://schemas.microsoft.com/office/drawing/2010/main" val="0"/>
              </a:ext>
            </a:extLst>
          </a:blip>
          <a:srcRect l="16225" r="6566"/>
          <a:stretch/>
        </p:blipFill>
        <p:spPr bwMode="auto">
          <a:xfrm>
            <a:off x="5226756" y="4114800"/>
            <a:ext cx="311573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F5CBA0BA-C4CF-BF18-69B2-1494FCBCF1EB}"/>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Tea Growers in Kenya</a:t>
            </a:r>
          </a:p>
        </p:txBody>
      </p:sp>
    </p:spTree>
    <p:extLst>
      <p:ext uri="{BB962C8B-B14F-4D97-AF65-F5344CB8AC3E}">
        <p14:creationId xmlns:p14="http://schemas.microsoft.com/office/powerpoint/2010/main" val="3278061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2788">
                                            <p:txEl>
                                              <p:pRg st="5" end="5"/>
                                            </p:txEl>
                                          </p:spTgt>
                                        </p:tgtEl>
                                        <p:attrNameLst>
                                          <p:attrName>style.visibility</p:attrName>
                                        </p:attrNameLst>
                                      </p:cBhvr>
                                      <p:to>
                                        <p:strVal val="visible"/>
                                      </p:to>
                                    </p:set>
                                    <p:anim calcmode="lin" valueType="num">
                                      <p:cBhvr additive="base">
                                        <p:cTn id="7" dur="500" fill="hold"/>
                                        <p:tgtEl>
                                          <p:spTgt spid="50278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2788">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2788">
                                            <p:txEl>
                                              <p:pRg st="6" end="6"/>
                                            </p:txEl>
                                          </p:spTgt>
                                        </p:tgtEl>
                                        <p:attrNameLst>
                                          <p:attrName>style.visibility</p:attrName>
                                        </p:attrNameLst>
                                      </p:cBhvr>
                                      <p:to>
                                        <p:strVal val="visible"/>
                                      </p:to>
                                    </p:set>
                                    <p:anim calcmode="lin" valueType="num">
                                      <p:cBhvr additive="base">
                                        <p:cTn id="11" dur="500" fill="hold"/>
                                        <p:tgtEl>
                                          <p:spTgt spid="502788">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27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76D49E28-7384-4BBA-84F5-36E51A3175A3}" type="slidenum">
              <a:rPr lang="en-US" altLang="en-US" sz="1000">
                <a:solidFill>
                  <a:srgbClr val="000000"/>
                </a:solidFill>
              </a:rPr>
              <a:pPr algn="r" eaLnBrk="1" hangingPunct="1">
                <a:spcBef>
                  <a:spcPct val="0"/>
                </a:spcBef>
                <a:buClrTx/>
                <a:buFontTx/>
                <a:buNone/>
              </a:pPr>
              <a:t>8</a:t>
            </a:fld>
            <a:endParaRPr lang="en-US" altLang="en-US" sz="1000">
              <a:solidFill>
                <a:srgbClr val="000000"/>
              </a:solidFill>
            </a:endParaRPr>
          </a:p>
        </p:txBody>
      </p:sp>
      <p:sp>
        <p:nvSpPr>
          <p:cNvPr id="36867" name="Text Box 2"/>
          <p:cNvSpPr txBox="1">
            <a:spLocks noChangeArrowheads="1"/>
          </p:cNvSpPr>
          <p:nvPr/>
        </p:nvSpPr>
        <p:spPr bwMode="auto">
          <a:xfrm>
            <a:off x="682980" y="5683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Sustainable Business</a:t>
            </a:r>
          </a:p>
        </p:txBody>
      </p:sp>
      <p:sp>
        <p:nvSpPr>
          <p:cNvPr id="36868"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What is it?</a:t>
            </a:r>
          </a:p>
          <a:p>
            <a:pPr lvl="1" eaLnBrk="1" hangingPunct="1">
              <a:spcBef>
                <a:spcPts val="700"/>
              </a:spcBef>
              <a:buClr>
                <a:srgbClr val="EE9012"/>
              </a:buClr>
            </a:pPr>
            <a:r>
              <a:rPr lang="en-US" altLang="en-US" sz="2000" dirty="0">
                <a:solidFill>
                  <a:srgbClr val="000000"/>
                </a:solidFill>
              </a:rPr>
              <a:t>Business that manages for the </a:t>
            </a:r>
            <a:r>
              <a:rPr lang="en-US" altLang="en-US" sz="2000" b="1" dirty="0">
                <a:solidFill>
                  <a:srgbClr val="000000"/>
                </a:solidFill>
              </a:rPr>
              <a:t>Triple Bottom Line.</a:t>
            </a:r>
          </a:p>
        </p:txBody>
      </p:sp>
      <p:pic>
        <p:nvPicPr>
          <p:cNvPr id="3686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979863"/>
            <a:ext cx="2209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987EF32D-C8FB-4006-8D3C-C2B0C7BDB8DE}" type="slidenum">
              <a:rPr lang="en-US" altLang="en-US" sz="1400" smtClean="0"/>
              <a:pPr>
                <a:spcBef>
                  <a:spcPct val="0"/>
                </a:spcBef>
                <a:buClrTx/>
                <a:buFontTx/>
                <a:buNone/>
              </a:pPr>
              <a:t>80</a:t>
            </a:fld>
            <a:endParaRPr lang="en-US" altLang="en-US" sz="1400"/>
          </a:p>
        </p:txBody>
      </p:sp>
      <p:pic>
        <p:nvPicPr>
          <p:cNvPr id="18637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2"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History</a:t>
            </a:r>
          </a:p>
          <a:p>
            <a:pPr lvl="1"/>
            <a:r>
              <a:rPr lang="en-US" altLang="en-US" sz="2000" dirty="0">
                <a:latin typeface="Arial" panose="020B0604020202020204" pitchFamily="34" charset="0"/>
                <a:cs typeface="Arial" panose="020B0604020202020204" pitchFamily="34" charset="0"/>
              </a:rPr>
              <a:t>After Kenyan independence in 1963, Jomo Kenyatta set up Kenya Tea Development Authority (KTDA)</a:t>
            </a:r>
          </a:p>
          <a:p>
            <a:pPr lvl="1"/>
            <a:r>
              <a:rPr lang="en-US" altLang="en-US" sz="2000" dirty="0">
                <a:latin typeface="Arial" panose="020B0604020202020204" pitchFamily="34" charset="0"/>
                <a:cs typeface="Arial" panose="020B0604020202020204" pitchFamily="34" charset="0"/>
              </a:rPr>
              <a:t>Number of small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farmers increased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10-fold</a:t>
            </a:r>
          </a:p>
          <a:p>
            <a:pPr lvl="2"/>
            <a:r>
              <a:rPr lang="en-US" altLang="en-US" sz="2000" i="1" dirty="0">
                <a:latin typeface="Arial" panose="020B0604020202020204" pitchFamily="34" charset="0"/>
                <a:cs typeface="Arial" panose="020B0604020202020204" pitchFamily="34" charset="0"/>
              </a:rPr>
              <a:t>Processing plants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managed by local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people</a:t>
            </a:r>
          </a:p>
        </p:txBody>
      </p:sp>
      <p:pic>
        <p:nvPicPr>
          <p:cNvPr id="1863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6267" y="3375025"/>
            <a:ext cx="4427538"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B386CE87-6A31-0F4D-A6BD-3B2F44A91B81}"/>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Tea Growers in Kenya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4E30F0A9-43B5-41E8-ABB8-2C9C695F9283}" type="slidenum">
              <a:rPr lang="en-US" altLang="en-US" sz="1400" smtClean="0"/>
              <a:pPr>
                <a:spcBef>
                  <a:spcPct val="0"/>
                </a:spcBef>
                <a:buClrTx/>
                <a:buFontTx/>
                <a:buNone/>
              </a:pPr>
              <a:t>81</a:t>
            </a:fld>
            <a:endParaRPr lang="en-US" altLang="en-US" sz="1400"/>
          </a:p>
        </p:txBody>
      </p:sp>
      <p:pic>
        <p:nvPicPr>
          <p:cNvPr id="18739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6"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History</a:t>
            </a:r>
          </a:p>
          <a:p>
            <a:pPr lvl="1"/>
            <a:r>
              <a:rPr lang="en-US" altLang="en-US" sz="2000" dirty="0">
                <a:latin typeface="Arial" panose="020B0604020202020204" pitchFamily="34" charset="0"/>
                <a:cs typeface="Arial" panose="020B0604020202020204" pitchFamily="34" charset="0"/>
              </a:rPr>
              <a:t>Kenya’s own tea auction replaced London auction</a:t>
            </a:r>
          </a:p>
          <a:p>
            <a:pPr lvl="2"/>
            <a:r>
              <a:rPr lang="en-US" altLang="en-US" i="1" dirty="0">
                <a:latin typeface="Arial" panose="020B0604020202020204" pitchFamily="34" charset="0"/>
                <a:cs typeface="Arial" panose="020B0604020202020204" pitchFamily="34" charset="0"/>
              </a:rPr>
              <a:t>To save cost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of middlemen</a:t>
            </a:r>
          </a:p>
          <a:p>
            <a:pPr lvl="2"/>
            <a:r>
              <a:rPr lang="en-US" altLang="en-US" i="1" dirty="0">
                <a:latin typeface="Arial" panose="020B0604020202020204" pitchFamily="34" charset="0"/>
                <a:cs typeface="Arial" panose="020B0604020202020204" pitchFamily="34" charset="0"/>
              </a:rPr>
              <a:t>Became 3rd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largest tea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auction in the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world</a:t>
            </a:r>
          </a:p>
          <a:p>
            <a:pPr lvl="1"/>
            <a:r>
              <a:rPr lang="en-US" altLang="en-US" sz="2000" dirty="0">
                <a:latin typeface="Arial" panose="020B0604020202020204" pitchFamily="34" charset="0"/>
                <a:cs typeface="Arial" panose="020B0604020202020204" pitchFamily="34" charset="0"/>
              </a:rPr>
              <a:t>KTDA privatized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in 2000 to form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KTDA Ltd.</a:t>
            </a:r>
          </a:p>
        </p:txBody>
      </p:sp>
      <p:pic>
        <p:nvPicPr>
          <p:cNvPr id="1873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971800"/>
            <a:ext cx="4330700" cy="288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704354AB-6986-4CFC-1833-5D9BF3017F31}"/>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Tea Growers in Kenya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1C5F7E47-3C8B-4EB2-B839-D345EC846CA3}" type="slidenum">
              <a:rPr lang="en-US" altLang="en-US" sz="1400" smtClean="0"/>
              <a:pPr>
                <a:spcBef>
                  <a:spcPct val="0"/>
                </a:spcBef>
                <a:buClrTx/>
                <a:buFontTx/>
                <a:buNone/>
              </a:pPr>
              <a:t>82</a:t>
            </a:fld>
            <a:endParaRPr lang="en-US" altLang="en-US" sz="1400"/>
          </a:p>
        </p:txBody>
      </p:sp>
      <p:pic>
        <p:nvPicPr>
          <p:cNvPr id="188419"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0"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Worker ownership</a:t>
            </a:r>
          </a:p>
          <a:p>
            <a:pPr lvl="1"/>
            <a:r>
              <a:rPr lang="en-US" altLang="en-US" sz="2000" dirty="0">
                <a:latin typeface="Arial" panose="020B0604020202020204" pitchFamily="34" charset="0"/>
                <a:cs typeface="Arial" panose="020B0604020202020204" pitchFamily="34" charset="0"/>
              </a:rPr>
              <a:t>Farmers bought shares of processing plants managed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by KTDA.</a:t>
            </a:r>
          </a:p>
          <a:p>
            <a:pPr lvl="2"/>
            <a:r>
              <a:rPr lang="en-US" altLang="en-US" sz="2000" i="1" dirty="0">
                <a:latin typeface="Arial" panose="020B0604020202020204" pitchFamily="34" charset="0"/>
                <a:cs typeface="Arial" panose="020B0604020202020204" pitchFamily="34" charset="0"/>
              </a:rPr>
              <a:t>Paid for their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shares with a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fraction of their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tea production.</a:t>
            </a:r>
          </a:p>
          <a:p>
            <a:pPr lvl="2"/>
            <a:r>
              <a:rPr lang="en-US" altLang="en-US" sz="2000" i="1" dirty="0">
                <a:latin typeface="Arial" panose="020B0604020202020204" pitchFamily="34" charset="0"/>
                <a:cs typeface="Arial" panose="020B0604020202020204" pitchFamily="34" charset="0"/>
              </a:rPr>
              <a:t>Management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board elected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by farmers.</a:t>
            </a:r>
          </a:p>
        </p:txBody>
      </p:sp>
      <p:pic>
        <p:nvPicPr>
          <p:cNvPr id="1884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0489" y="3249483"/>
            <a:ext cx="5188832" cy="288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CC94AABC-0CFB-1C06-EBCB-9B2771EFD3EB}"/>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Tea Growers in Kenya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BB183C4-9310-4838-A218-7BDDD5D69433}" type="slidenum">
              <a:rPr lang="en-US" altLang="en-US" sz="1400" smtClean="0"/>
              <a:pPr>
                <a:spcBef>
                  <a:spcPct val="0"/>
                </a:spcBef>
                <a:buClrTx/>
                <a:buFontTx/>
                <a:buNone/>
              </a:pPr>
              <a:t>83</a:t>
            </a:fld>
            <a:endParaRPr lang="en-US" altLang="en-US" sz="1400"/>
          </a:p>
        </p:txBody>
      </p:sp>
      <p:pic>
        <p:nvPicPr>
          <p:cNvPr id="189443"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4"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Worker ownership</a:t>
            </a:r>
          </a:p>
          <a:p>
            <a:pPr lvl="1"/>
            <a:r>
              <a:rPr lang="en-US" altLang="en-US" sz="2000" dirty="0">
                <a:latin typeface="Arial" panose="020B0604020202020204" pitchFamily="34" charset="0"/>
                <a:cs typeface="Arial" panose="020B0604020202020204" pitchFamily="34" charset="0"/>
              </a:rPr>
              <a:t>Farmers receive dividends as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well as payment for tea.</a:t>
            </a:r>
          </a:p>
          <a:p>
            <a:pPr lvl="2"/>
            <a:r>
              <a:rPr lang="en-US" altLang="en-US" sz="2000" i="1" dirty="0">
                <a:latin typeface="Arial" panose="020B0604020202020204" pitchFamily="34" charset="0"/>
                <a:cs typeface="Arial" panose="020B0604020202020204" pitchFamily="34" charset="0"/>
              </a:rPr>
              <a:t>Farmers receive highest price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in the world for tea produced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by small farmers.</a:t>
            </a:r>
          </a:p>
          <a:p>
            <a:pPr lvl="2"/>
            <a:r>
              <a:rPr lang="en-US" altLang="en-US" sz="2000" i="1" dirty="0">
                <a:latin typeface="Arial" panose="020B0604020202020204" pitchFamily="34" charset="0"/>
                <a:cs typeface="Arial" panose="020B0604020202020204" pitchFamily="34" charset="0"/>
              </a:rPr>
              <a:t>Farmers received 75% of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auction price.</a:t>
            </a:r>
          </a:p>
          <a:p>
            <a:pPr lvl="2"/>
            <a:r>
              <a:rPr lang="en-US" altLang="en-US" sz="2000" i="1" dirty="0">
                <a:latin typeface="Arial" panose="020B0604020202020204" pitchFamily="34" charset="0"/>
                <a:cs typeface="Arial" panose="020B0604020202020204" pitchFamily="34" charset="0"/>
              </a:rPr>
              <a:t>565,000 farmers</a:t>
            </a:r>
          </a:p>
          <a:p>
            <a:pPr lvl="2"/>
            <a:r>
              <a:rPr lang="en-US" altLang="en-US" sz="2000" i="1" dirty="0">
                <a:latin typeface="Arial" panose="020B0604020202020204" pitchFamily="34" charset="0"/>
                <a:cs typeface="Arial" panose="020B0604020202020204" pitchFamily="34" charset="0"/>
              </a:rPr>
              <a:t>66 processing plants</a:t>
            </a:r>
          </a:p>
          <a:p>
            <a:pPr lvl="2"/>
            <a:r>
              <a:rPr lang="en-US" altLang="en-US" sz="2000" i="1" dirty="0">
                <a:latin typeface="Arial" panose="020B0604020202020204" pitchFamily="34" charset="0"/>
                <a:cs typeface="Arial" panose="020B0604020202020204" pitchFamily="34" charset="0"/>
              </a:rPr>
              <a:t>60% of Kenya’s tea</a:t>
            </a:r>
          </a:p>
        </p:txBody>
      </p:sp>
      <p:pic>
        <p:nvPicPr>
          <p:cNvPr id="1894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8243" y="1165225"/>
            <a:ext cx="28194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176EF9D4-4485-1659-62A8-DB0C2120151F}"/>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Tea Growers in Kenya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33DDD97C-CDB6-447A-BDDA-2C47E14EAE97}" type="slidenum">
              <a:rPr lang="en-US" altLang="en-US" sz="1400" smtClean="0"/>
              <a:pPr>
                <a:spcBef>
                  <a:spcPct val="0"/>
                </a:spcBef>
                <a:buClrTx/>
                <a:buFontTx/>
                <a:buNone/>
              </a:pPr>
              <a:t>84</a:t>
            </a:fld>
            <a:endParaRPr lang="en-US" altLang="en-US" sz="1400"/>
          </a:p>
        </p:txBody>
      </p:sp>
      <p:pic>
        <p:nvPicPr>
          <p:cNvPr id="19046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08" name="Rectangle 4"/>
          <p:cNvSpPr>
            <a:spLocks noGrp="1" noChangeArrowheads="1"/>
          </p:cNvSpPr>
          <p:nvPr>
            <p:ph type="body" sz="half" idx="1"/>
          </p:nvPr>
        </p:nvSpPr>
        <p:spPr>
          <a:xfrm>
            <a:off x="626535" y="1905000"/>
            <a:ext cx="8229600" cy="4724400"/>
          </a:xfrm>
        </p:spPr>
        <p:txBody>
          <a:bodyPr/>
          <a:lstStyle/>
          <a:p>
            <a:pPr>
              <a:defRPr/>
            </a:pPr>
            <a:r>
              <a:rPr lang="en-US" altLang="en-US" sz="2400" dirty="0">
                <a:latin typeface="Arial" panose="020B0604020202020204" pitchFamily="34" charset="0"/>
                <a:cs typeface="Arial" panose="020B0604020202020204" pitchFamily="34" charset="0"/>
              </a:rPr>
              <a:t>Sustainability through inclusion</a:t>
            </a:r>
          </a:p>
          <a:p>
            <a:pPr>
              <a:defRPr/>
            </a:pPr>
            <a:r>
              <a:rPr lang="en-US" altLang="en-US" sz="2400" dirty="0">
                <a:latin typeface="Arial" panose="020B0604020202020204" pitchFamily="34" charset="0"/>
                <a:cs typeface="Arial" panose="020B0604020202020204" pitchFamily="34" charset="0"/>
              </a:rPr>
              <a:t>Farmer field schools</a:t>
            </a:r>
          </a:p>
          <a:p>
            <a:pPr lvl="1">
              <a:defRPr/>
            </a:pPr>
            <a:r>
              <a:rPr lang="en-US" altLang="en-US" sz="2000" dirty="0">
                <a:latin typeface="Arial" panose="020B0604020202020204" pitchFamily="34" charset="0"/>
                <a:cs typeface="Arial" panose="020B0604020202020204" pitchFamily="34" charset="0"/>
              </a:rPr>
              <a:t>4300 schools</a:t>
            </a:r>
          </a:p>
          <a:p>
            <a:pPr lvl="2">
              <a:defRPr/>
            </a:pPr>
            <a:r>
              <a:rPr lang="en-US" altLang="en-US" sz="2000" i="1" dirty="0">
                <a:latin typeface="Arial" panose="020B0604020202020204" pitchFamily="34" charset="0"/>
                <a:cs typeface="Arial" panose="020B0604020202020204" pitchFamily="34" charset="0"/>
              </a:rPr>
              <a:t>Quality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management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(“fine plucking”)</a:t>
            </a:r>
          </a:p>
          <a:p>
            <a:pPr lvl="2">
              <a:defRPr/>
            </a:pPr>
            <a:r>
              <a:rPr lang="en-US" altLang="en-US" sz="2000" i="1" dirty="0">
                <a:latin typeface="Arial" panose="020B0604020202020204" pitchFamily="34" charset="0"/>
                <a:cs typeface="Arial" panose="020B0604020202020204" pitchFamily="34" charset="0"/>
              </a:rPr>
              <a:t>Sustainable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practices</a:t>
            </a:r>
          </a:p>
          <a:p>
            <a:pPr marL="457200" lvl="1" indent="0">
              <a:buFontTx/>
              <a:buNone/>
              <a:defRPr/>
            </a:pPr>
            <a:endParaRPr lang="en-US" altLang="en-US" sz="2400" dirty="0"/>
          </a:p>
        </p:txBody>
      </p:sp>
      <p:pic>
        <p:nvPicPr>
          <p:cNvPr id="1904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003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4195B182-2FEB-F6C8-C215-0C1EAD99C21A}"/>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Tea Growers in Kenya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F114B525-2696-4AC3-9893-BADC68DB7A0C}" type="slidenum">
              <a:rPr lang="en-US" altLang="en-US" sz="1400" smtClean="0"/>
              <a:pPr>
                <a:spcBef>
                  <a:spcPct val="0"/>
                </a:spcBef>
                <a:buClrTx/>
                <a:buFontTx/>
                <a:buNone/>
              </a:pPr>
              <a:t>85</a:t>
            </a:fld>
            <a:endParaRPr lang="en-US" altLang="en-US" sz="1400"/>
          </a:p>
        </p:txBody>
      </p:sp>
      <p:pic>
        <p:nvPicPr>
          <p:cNvPr id="19661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2" name="Rectangle 4"/>
          <p:cNvSpPr>
            <a:spLocks noGrp="1" noChangeArrowheads="1"/>
          </p:cNvSpPr>
          <p:nvPr>
            <p:ph type="body" sz="half" idx="1"/>
          </p:nvPr>
        </p:nvSpPr>
        <p:spPr>
          <a:xfrm>
            <a:off x="626535" y="1905000"/>
            <a:ext cx="8229600" cy="4724400"/>
          </a:xfrm>
        </p:spPr>
        <p:txBody>
          <a:bodyPr/>
          <a:lstStyle/>
          <a:p>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an inclusive housing business</a:t>
            </a:r>
          </a:p>
          <a:p>
            <a:pPr lvl="1"/>
            <a:r>
              <a:rPr lang="en-US" altLang="en-US" sz="2000" dirty="0">
                <a:latin typeface="Arial" panose="020B0604020202020204" pitchFamily="34" charset="0"/>
                <a:cs typeface="Arial" panose="020B0604020202020204" pitchFamily="34" charset="0"/>
              </a:rPr>
              <a:t>Inclusive business = sustainable business that benefits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low-income communities.</a:t>
            </a:r>
          </a:p>
          <a:p>
            <a:pPr lvl="1"/>
            <a:r>
              <a:rPr lang="en-US" altLang="en-US" sz="2000" dirty="0" err="1">
                <a:latin typeface="Arial" panose="020B0604020202020204" pitchFamily="34" charset="0"/>
                <a:cs typeface="Arial" panose="020B0604020202020204" pitchFamily="34" charset="0"/>
              </a:rPr>
              <a:t>Vinte</a:t>
            </a:r>
            <a:r>
              <a:rPr lang="en-US" altLang="en-US" sz="2000" dirty="0">
                <a:latin typeface="Arial" panose="020B0604020202020204" pitchFamily="34" charset="0"/>
                <a:cs typeface="Arial" panose="020B0604020202020204" pitchFamily="34" charset="0"/>
              </a:rPr>
              <a:t> = </a:t>
            </a:r>
            <a:r>
              <a:rPr lang="en-US" altLang="en-US" sz="2000" i="1" dirty="0" err="1">
                <a:latin typeface="Arial" panose="020B0604020202020204" pitchFamily="34" charset="0"/>
                <a:cs typeface="Arial" panose="020B0604020202020204" pitchFamily="34" charset="0"/>
              </a:rPr>
              <a:t>Viviendas</a:t>
            </a:r>
            <a:r>
              <a:rPr lang="en-US" altLang="en-US" sz="2000" i="1" dirty="0">
                <a:latin typeface="Arial" panose="020B0604020202020204" pitchFamily="34" charset="0"/>
                <a:cs typeface="Arial" panose="020B0604020202020204" pitchFamily="34" charset="0"/>
              </a:rPr>
              <a:t> </a:t>
            </a:r>
            <a:r>
              <a:rPr lang="en-US" altLang="en-US" sz="2000" i="1" dirty="0" err="1">
                <a:latin typeface="Arial" panose="020B0604020202020204" pitchFamily="34" charset="0"/>
                <a:cs typeface="Arial" panose="020B0604020202020204" pitchFamily="34" charset="0"/>
              </a:rPr>
              <a:t>Integrales</a:t>
            </a:r>
            <a:r>
              <a:rPr lang="en-US" altLang="en-US" sz="2000" dirty="0">
                <a:latin typeface="Arial" panose="020B0604020202020204" pitchFamily="34" charset="0"/>
                <a:cs typeface="Arial" panose="020B0604020202020204" pitchFamily="34" charset="0"/>
              </a:rPr>
              <a:t>.</a:t>
            </a:r>
          </a:p>
          <a:p>
            <a:pPr lvl="2"/>
            <a:r>
              <a:rPr lang="en-US" altLang="en-US" sz="2000" i="1" dirty="0">
                <a:latin typeface="Arial" panose="020B0604020202020204" pitchFamily="34" charset="0"/>
                <a:cs typeface="Arial" panose="020B0604020202020204" pitchFamily="34" charset="0"/>
              </a:rPr>
              <a:t>Builds affordable, sustainable housing communities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in central Mexico.</a:t>
            </a:r>
          </a:p>
        </p:txBody>
      </p:sp>
      <p:pic>
        <p:nvPicPr>
          <p:cNvPr id="1966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375150"/>
            <a:ext cx="44958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479FBA9F-7A0C-2030-0C14-8D472B3FC5F4}"/>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824D78F6-2252-4D12-A5BB-FD9E17BE61A4}" type="slidenum">
              <a:rPr lang="en-US" altLang="en-US" sz="1400" smtClean="0"/>
              <a:pPr>
                <a:spcBef>
                  <a:spcPct val="0"/>
                </a:spcBef>
                <a:buClrTx/>
                <a:buFontTx/>
                <a:buNone/>
              </a:pPr>
              <a:t>86</a:t>
            </a:fld>
            <a:endParaRPr lang="en-US" altLang="en-US" sz="1400"/>
          </a:p>
        </p:txBody>
      </p:sp>
      <p:pic>
        <p:nvPicPr>
          <p:cNvPr id="19763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636" name="Rectangle 4"/>
          <p:cNvSpPr>
            <a:spLocks noGrp="1" noChangeArrowheads="1"/>
          </p:cNvSpPr>
          <p:nvPr>
            <p:ph type="body" sz="half" idx="1"/>
          </p:nvPr>
        </p:nvSpPr>
        <p:spPr>
          <a:xfrm>
            <a:off x="626535" y="1905000"/>
            <a:ext cx="8229600" cy="4724400"/>
          </a:xfrm>
        </p:spPr>
        <p:txBody>
          <a:bodyPr/>
          <a:lstStyle/>
          <a:p>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an inclusive housing business</a:t>
            </a:r>
          </a:p>
          <a:p>
            <a:pPr lvl="1"/>
            <a:r>
              <a:rPr lang="en-US" altLang="en-US" sz="2000" dirty="0">
                <a:latin typeface="Arial" panose="020B0604020202020204" pitchFamily="34" charset="0"/>
                <a:cs typeface="Arial" panose="020B0604020202020204" pitchFamily="34" charset="0"/>
              </a:rPr>
              <a:t>Statement from CEO:</a:t>
            </a:r>
          </a:p>
          <a:p>
            <a:pPr lvl="2"/>
            <a:r>
              <a:rPr lang="en-US" altLang="en-US" sz="1800" dirty="0">
                <a:latin typeface="Arial" panose="020B0604020202020204" pitchFamily="34" charset="0"/>
                <a:cs typeface="Arial" panose="020B0604020202020204" pitchFamily="34" charset="0"/>
              </a:rPr>
              <a:t>“What </a:t>
            </a:r>
            <a:r>
              <a:rPr lang="en-US" altLang="en-US" sz="1800" dirty="0" err="1">
                <a:latin typeface="Arial" panose="020B0604020202020204" pitchFamily="34" charset="0"/>
                <a:cs typeface="Arial" panose="020B0604020202020204" pitchFamily="34" charset="0"/>
              </a:rPr>
              <a:t>Vinte</a:t>
            </a:r>
            <a:r>
              <a:rPr lang="en-US" altLang="en-US" sz="1800" dirty="0">
                <a:latin typeface="Arial" panose="020B0604020202020204" pitchFamily="34" charset="0"/>
                <a:cs typeface="Arial" panose="020B0604020202020204" pitchFamily="34" charset="0"/>
              </a:rPr>
              <a:t> does is different… I stay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with you.  I sell you a home.  I organize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you socially.  I sell you the furniture for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your home.  I sell you the technology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for your home.  I take care of the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maintenance.  And then I buy back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your home to sell you a bigger one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[as your family grows].  Thus our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business model is a long-term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chain.”</a:t>
            </a:r>
          </a:p>
        </p:txBody>
      </p:sp>
      <p:pic>
        <p:nvPicPr>
          <p:cNvPr id="19763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6501" y="2405084"/>
            <a:ext cx="230187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Text Box 6"/>
          <p:cNvSpPr txBox="1">
            <a:spLocks noChangeArrowheads="1"/>
          </p:cNvSpPr>
          <p:nvPr/>
        </p:nvSpPr>
        <p:spPr bwMode="auto">
          <a:xfrm>
            <a:off x="6250339" y="5878534"/>
            <a:ext cx="3048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50000"/>
              </a:spcBef>
              <a:buClrTx/>
              <a:buFontTx/>
              <a:buNone/>
            </a:pPr>
            <a:r>
              <a:rPr lang="en-US" altLang="en-US" sz="1400" dirty="0"/>
              <a:t>Sergio Leal, </a:t>
            </a:r>
            <a:r>
              <a:rPr lang="en-US" altLang="en-US" sz="1400" dirty="0" err="1"/>
              <a:t>Vinte</a:t>
            </a:r>
            <a:r>
              <a:rPr lang="en-US" altLang="en-US" sz="1400" dirty="0"/>
              <a:t> CEO</a:t>
            </a:r>
          </a:p>
        </p:txBody>
      </p:sp>
      <p:sp>
        <p:nvSpPr>
          <p:cNvPr id="5" name="Text Box 2">
            <a:extLst>
              <a:ext uri="{FF2B5EF4-FFF2-40B4-BE49-F238E27FC236}">
                <a16:creationId xmlns:a16="http://schemas.microsoft.com/office/drawing/2014/main" id="{B28A1BC6-FBAA-8E0E-AAD9-74A098824055}"/>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E86E6259-2AB7-4704-92B1-6F25567EF92C}" type="slidenum">
              <a:rPr lang="en-US" altLang="en-US" sz="1400" smtClean="0"/>
              <a:pPr>
                <a:spcBef>
                  <a:spcPct val="0"/>
                </a:spcBef>
                <a:buClrTx/>
                <a:buFontTx/>
                <a:buNone/>
              </a:pPr>
              <a:t>87</a:t>
            </a:fld>
            <a:endParaRPr lang="en-US" altLang="en-US" sz="1400"/>
          </a:p>
        </p:txBody>
      </p:sp>
      <p:pic>
        <p:nvPicPr>
          <p:cNvPr id="198659"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0"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Unique features of </a:t>
            </a:r>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homes</a:t>
            </a:r>
          </a:p>
          <a:p>
            <a:pPr lvl="1"/>
            <a:r>
              <a:rPr lang="en-US" altLang="en-US" sz="2000" dirty="0">
                <a:latin typeface="Arial" panose="020B0604020202020204" pitchFamily="34" charset="0"/>
                <a:cs typeface="Arial" panose="020B0604020202020204" pitchFamily="34" charset="0"/>
              </a:rPr>
              <a:t>Affordable</a:t>
            </a:r>
          </a:p>
          <a:p>
            <a:pPr lvl="2"/>
            <a:r>
              <a:rPr lang="en-US" altLang="en-US" i="1" dirty="0">
                <a:latin typeface="Arial" panose="020B0604020202020204" pitchFamily="34" charset="0"/>
                <a:cs typeface="Arial" panose="020B0604020202020204" pitchFamily="34" charset="0"/>
              </a:rPr>
              <a:t>Price range US$ 27,000 – 34,000</a:t>
            </a:r>
          </a:p>
          <a:p>
            <a:pPr lvl="2"/>
            <a:r>
              <a:rPr lang="en-US" altLang="en-US" i="1" dirty="0">
                <a:latin typeface="Arial" panose="020B0604020202020204" pitchFamily="34" charset="0"/>
                <a:cs typeface="Arial" panose="020B0604020202020204" pitchFamily="34" charset="0"/>
              </a:rPr>
              <a:t>Kitchen, living room, 2 bedrooms, parking, services</a:t>
            </a:r>
          </a:p>
          <a:p>
            <a:pPr lvl="1"/>
            <a:r>
              <a:rPr lang="en-US" altLang="en-US" sz="2000" dirty="0">
                <a:latin typeface="Arial" panose="020B0604020202020204" pitchFamily="34" charset="0"/>
                <a:cs typeface="Arial" panose="020B0604020202020204" pitchFamily="34" charset="0"/>
              </a:rPr>
              <a:t>Larger homes also available.</a:t>
            </a:r>
          </a:p>
          <a:p>
            <a:pPr lvl="2"/>
            <a:r>
              <a:rPr lang="en-US" altLang="en-US" i="1" dirty="0">
                <a:latin typeface="Arial" panose="020B0604020202020204" pitchFamily="34" charset="0"/>
                <a:cs typeface="Arial" panose="020B0604020202020204" pitchFamily="34" charset="0"/>
              </a:rPr>
              <a:t>US$ 34,000 – 62,000.</a:t>
            </a:r>
          </a:p>
        </p:txBody>
      </p:sp>
      <p:pic>
        <p:nvPicPr>
          <p:cNvPr id="1986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114800"/>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3A39219E-5055-FCAA-C1E9-CF25512C6C2C}"/>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EF7498CC-C064-4C9C-80BA-268186D1A39C}" type="slidenum">
              <a:rPr lang="en-US" altLang="en-US" sz="1400" smtClean="0"/>
              <a:pPr>
                <a:spcBef>
                  <a:spcPct val="0"/>
                </a:spcBef>
                <a:buClrTx/>
                <a:buFontTx/>
                <a:buNone/>
              </a:pPr>
              <a:t>88</a:t>
            </a:fld>
            <a:endParaRPr lang="en-US" altLang="en-US" sz="1400"/>
          </a:p>
        </p:txBody>
      </p:sp>
      <p:pic>
        <p:nvPicPr>
          <p:cNvPr id="199683"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4"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Unique features of </a:t>
            </a:r>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homes</a:t>
            </a:r>
          </a:p>
          <a:p>
            <a:pPr lvl="1"/>
            <a:r>
              <a:rPr lang="en-US" altLang="en-US" sz="2000" dirty="0">
                <a:latin typeface="Arial" panose="020B0604020202020204" pitchFamily="34" charset="0"/>
                <a:cs typeface="Arial" panose="020B0604020202020204" pitchFamily="34" charset="0"/>
              </a:rPr>
              <a:t>Mostly lower middle-class buyers</a:t>
            </a:r>
          </a:p>
          <a:p>
            <a:pPr lvl="2"/>
            <a:r>
              <a:rPr lang="en-US" altLang="en-US" i="1" dirty="0">
                <a:latin typeface="Arial" panose="020B0604020202020204" pitchFamily="34" charset="0"/>
                <a:cs typeface="Arial" panose="020B0604020202020204" pitchFamily="34" charset="0"/>
              </a:rPr>
              <a:t>School teachers, secretaries, factory workers</a:t>
            </a:r>
          </a:p>
          <a:p>
            <a:pPr lvl="2"/>
            <a:r>
              <a:rPr lang="en-US" altLang="en-US" i="1" dirty="0">
                <a:latin typeface="Arial" panose="020B0604020202020204" pitchFamily="34" charset="0"/>
                <a:cs typeface="Arial" panose="020B0604020202020204" pitchFamily="34" charset="0"/>
              </a:rPr>
              <a:t>First-time buyers.</a:t>
            </a:r>
          </a:p>
          <a:p>
            <a:pPr lvl="2"/>
            <a:r>
              <a:rPr lang="en-US" altLang="en-US" i="1" dirty="0">
                <a:latin typeface="Arial" panose="020B0604020202020204" pitchFamily="34" charset="0"/>
                <a:cs typeface="Arial" panose="020B0604020202020204" pitchFamily="34" charset="0"/>
              </a:rPr>
              <a:t>Grew up in settlements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without proper access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to water, electricity, </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roads.</a:t>
            </a:r>
          </a:p>
        </p:txBody>
      </p:sp>
      <p:pic>
        <p:nvPicPr>
          <p:cNvPr id="1996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86125"/>
            <a:ext cx="41148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D1FC3931-887F-FFF5-C62B-6F86EE8B095D}"/>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6D79F5ED-B3D3-47E7-851D-0D60CEB240C9}" type="slidenum">
              <a:rPr lang="en-US" altLang="en-US" sz="1400" smtClean="0"/>
              <a:pPr>
                <a:spcBef>
                  <a:spcPct val="0"/>
                </a:spcBef>
                <a:buClrTx/>
                <a:buFontTx/>
                <a:buNone/>
              </a:pPr>
              <a:t>89</a:t>
            </a:fld>
            <a:endParaRPr lang="en-US" altLang="en-US" sz="1400"/>
          </a:p>
        </p:txBody>
      </p:sp>
      <p:pic>
        <p:nvPicPr>
          <p:cNvPr id="20070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8"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Unique features of </a:t>
            </a:r>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homes</a:t>
            </a:r>
          </a:p>
          <a:p>
            <a:pPr lvl="1"/>
            <a:r>
              <a:rPr lang="en-US" altLang="en-US" sz="2000" dirty="0">
                <a:latin typeface="Arial" panose="020B0604020202020204" pitchFamily="34" charset="0"/>
                <a:cs typeface="Arial" panose="020B0604020202020204" pitchFamily="34" charset="0"/>
              </a:rPr>
              <a:t>Amenities associated with posh housing projects</a:t>
            </a:r>
          </a:p>
          <a:p>
            <a:pPr lvl="2"/>
            <a:r>
              <a:rPr lang="en-US" altLang="en-US" sz="2000" i="1" dirty="0">
                <a:latin typeface="Arial" panose="020B0604020202020204" pitchFamily="34" charset="0"/>
                <a:cs typeface="Arial" panose="020B0604020202020204" pitchFamily="34" charset="0"/>
              </a:rPr>
              <a:t>Clean water</a:t>
            </a:r>
          </a:p>
          <a:p>
            <a:pPr lvl="2"/>
            <a:r>
              <a:rPr lang="en-US" altLang="en-US" sz="2000" i="1" dirty="0">
                <a:latin typeface="Arial" panose="020B0604020202020204" pitchFamily="34" charset="0"/>
                <a:cs typeface="Arial" panose="020B0604020202020204" pitchFamily="34" charset="0"/>
              </a:rPr>
              <a:t>Paved roads</a:t>
            </a:r>
          </a:p>
          <a:p>
            <a:pPr lvl="2"/>
            <a:r>
              <a:rPr lang="en-US" altLang="en-US" sz="2000" i="1" dirty="0">
                <a:latin typeface="Arial" panose="020B0604020202020204" pitchFamily="34" charset="0"/>
                <a:cs typeface="Arial" panose="020B0604020202020204" pitchFamily="34" charset="0"/>
              </a:rPr>
              <a:t>Bike paths</a:t>
            </a:r>
          </a:p>
          <a:p>
            <a:pPr lvl="2"/>
            <a:r>
              <a:rPr lang="en-US" altLang="en-US" sz="2000" i="1" dirty="0">
                <a:latin typeface="Arial" panose="020B0604020202020204" pitchFamily="34" charset="0"/>
                <a:cs typeface="Arial" panose="020B0604020202020204" pitchFamily="34" charset="0"/>
              </a:rPr>
              <a:t>Gated courtyards</a:t>
            </a:r>
          </a:p>
          <a:p>
            <a:pPr lvl="2"/>
            <a:r>
              <a:rPr lang="en-US" altLang="en-US" sz="2000" i="1" dirty="0">
                <a:latin typeface="Arial" panose="020B0604020202020204" pitchFamily="34" charset="0"/>
                <a:cs typeface="Arial" panose="020B0604020202020204" pitchFamily="34" charset="0"/>
              </a:rPr>
              <a:t>Street lights</a:t>
            </a:r>
          </a:p>
          <a:p>
            <a:pPr lvl="2"/>
            <a:r>
              <a:rPr lang="en-US" altLang="en-US" sz="2000" i="1" dirty="0">
                <a:latin typeface="Arial" panose="020B0604020202020204" pitchFamily="34" charset="0"/>
                <a:cs typeface="Arial" panose="020B0604020202020204" pitchFamily="34" charset="0"/>
              </a:rPr>
              <a:t>Playgrounds</a:t>
            </a:r>
          </a:p>
          <a:p>
            <a:pPr lvl="2"/>
            <a:r>
              <a:rPr lang="en-US" altLang="en-US" sz="2000" i="1" dirty="0">
                <a:latin typeface="Arial" panose="020B0604020202020204" pitchFamily="34" charset="0"/>
                <a:cs typeface="Arial" panose="020B0604020202020204" pitchFamily="34" charset="0"/>
              </a:rPr>
              <a:t>Close to good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schools &amp;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shopping</a:t>
            </a:r>
          </a:p>
          <a:p>
            <a:pPr lvl="2"/>
            <a:endParaRPr lang="en-US" altLang="en-US" sz="2000" dirty="0"/>
          </a:p>
        </p:txBody>
      </p:sp>
      <p:pic>
        <p:nvPicPr>
          <p:cNvPr id="2007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6757" y="3011488"/>
            <a:ext cx="50292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3EC1477A-A7A6-43BC-0E21-2522AF71EAE6}"/>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6781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algn="r" eaLnBrk="1" hangingPunct="1">
              <a:spcBef>
                <a:spcPct val="0"/>
              </a:spcBef>
              <a:buClrTx/>
              <a:buFontTx/>
              <a:buNone/>
            </a:pPr>
            <a:fld id="{008E4AFD-1BB1-40D9-B6EF-3F0F97988DB6}" type="slidenum">
              <a:rPr lang="en-US" altLang="en-US" sz="1000">
                <a:solidFill>
                  <a:srgbClr val="000000"/>
                </a:solidFill>
              </a:rPr>
              <a:pPr algn="r" eaLnBrk="1" hangingPunct="1">
                <a:spcBef>
                  <a:spcPct val="0"/>
                </a:spcBef>
                <a:buClrTx/>
                <a:buFontTx/>
                <a:buNone/>
              </a:pPr>
              <a:t>9</a:t>
            </a:fld>
            <a:endParaRPr lang="en-US" altLang="en-US" sz="1000">
              <a:solidFill>
                <a:srgbClr val="000000"/>
              </a:solidFill>
            </a:endParaRPr>
          </a:p>
        </p:txBody>
      </p:sp>
      <p:sp>
        <p:nvSpPr>
          <p:cNvPr id="38915" name="Text Box 2"/>
          <p:cNvSpPr txBox="1">
            <a:spLocks noChangeArrowheads="1"/>
          </p:cNvSpPr>
          <p:nvPr/>
        </p:nvSpPr>
        <p:spPr bwMode="auto">
          <a:xfrm>
            <a:off x="68298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a:solidFill>
                  <a:srgbClr val="C00000"/>
                </a:solidFill>
              </a:rPr>
              <a:t>Triple Bottom Line</a:t>
            </a:r>
          </a:p>
        </p:txBody>
      </p:sp>
      <p:sp>
        <p:nvSpPr>
          <p:cNvPr id="38916" name="Text Box 3"/>
          <p:cNvSpPr txBox="1">
            <a:spLocks noChangeArrowheads="1"/>
          </p:cNvSpPr>
          <p:nvPr/>
        </p:nvSpPr>
        <p:spPr bwMode="auto">
          <a:xfrm>
            <a:off x="682980" y="1828800"/>
            <a:ext cx="7772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8313" indent="-468313">
              <a:spcBef>
                <a:spcPct val="20000"/>
              </a:spcBef>
              <a:buClr>
                <a:srgbClr val="FBB03F"/>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ヒラギノ角ゴ Pro W3"/>
                <a:cs typeface="ヒラギノ角ゴ Pro W3"/>
              </a:defRPr>
            </a:lvl1pPr>
            <a:lvl2pPr marL="906463" indent="-43656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ts val="700"/>
              </a:spcBef>
              <a:buClr>
                <a:srgbClr val="EE9012"/>
              </a:buClr>
            </a:pPr>
            <a:r>
              <a:rPr lang="en-US" altLang="en-US" sz="2400" dirty="0">
                <a:solidFill>
                  <a:srgbClr val="000000"/>
                </a:solidFill>
              </a:rPr>
              <a:t>A “full cost” accounting approach</a:t>
            </a:r>
          </a:p>
          <a:p>
            <a:pPr lvl="1" eaLnBrk="1" hangingPunct="1">
              <a:spcBef>
                <a:spcPts val="700"/>
              </a:spcBef>
              <a:buClr>
                <a:srgbClr val="660000"/>
              </a:buClr>
            </a:pPr>
            <a:r>
              <a:rPr lang="en-US" altLang="en-US" sz="2000" dirty="0">
                <a:solidFill>
                  <a:srgbClr val="000000"/>
                </a:solidFill>
              </a:rPr>
              <a:t>People</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Social impact of the business</a:t>
            </a:r>
          </a:p>
          <a:p>
            <a:pPr lvl="1" eaLnBrk="1" hangingPunct="1">
              <a:spcBef>
                <a:spcPts val="700"/>
              </a:spcBef>
              <a:buClr>
                <a:srgbClr val="660000"/>
              </a:buClr>
            </a:pPr>
            <a:r>
              <a:rPr lang="en-US" altLang="en-US" sz="2000" dirty="0">
                <a:solidFill>
                  <a:srgbClr val="000000"/>
                </a:solidFill>
              </a:rPr>
              <a:t>Planet</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Environmental impact</a:t>
            </a:r>
            <a:endParaRPr lang="en-US" altLang="en-US" sz="2000" dirty="0">
              <a:solidFill>
                <a:srgbClr val="000000"/>
              </a:solidFill>
            </a:endParaRPr>
          </a:p>
          <a:p>
            <a:pPr lvl="1" eaLnBrk="1" hangingPunct="1">
              <a:spcBef>
                <a:spcPts val="700"/>
              </a:spcBef>
              <a:buClr>
                <a:srgbClr val="660000"/>
              </a:buClr>
            </a:pPr>
            <a:r>
              <a:rPr lang="en-US" altLang="en-US" sz="2000" dirty="0">
                <a:solidFill>
                  <a:srgbClr val="000000"/>
                </a:solidFill>
              </a:rPr>
              <a:t>Profit</a:t>
            </a:r>
          </a:p>
          <a:p>
            <a:pPr lvl="2" eaLnBrk="1" hangingPunct="1">
              <a:spcBef>
                <a:spcPts val="700"/>
              </a:spcBef>
              <a:buClr>
                <a:srgbClr val="660000"/>
              </a:buClr>
              <a:buFont typeface="Arial" panose="020B0604020202020204" pitchFamily="34" charset="0"/>
              <a:buChar char="–"/>
            </a:pPr>
            <a:r>
              <a:rPr lang="en-US" altLang="en-US" sz="2000" i="1" dirty="0">
                <a:solidFill>
                  <a:srgbClr val="000000"/>
                </a:solidFill>
              </a:rPr>
              <a:t> Traditional measures</a:t>
            </a:r>
            <a:endParaRPr lang="en-US" altLang="en-US" sz="2000" dirty="0">
              <a:solidFill>
                <a:srgbClr val="000000"/>
              </a:solidFill>
            </a:endParaRPr>
          </a:p>
          <a:p>
            <a:pPr lvl="2" eaLnBrk="1" hangingPunct="1">
              <a:spcBef>
                <a:spcPts val="700"/>
              </a:spcBef>
              <a:buClr>
                <a:srgbClr val="660000"/>
              </a:buClr>
              <a:buFont typeface="Arial" panose="020B0604020202020204" pitchFamily="34" charset="0"/>
              <a:buChar char="–"/>
            </a:pPr>
            <a:endParaRPr lang="en-US" altLang="en-US" sz="2000" dirty="0">
              <a:solidFill>
                <a:srgbClr val="000000"/>
              </a:solidFill>
            </a:endParaRPr>
          </a:p>
        </p:txBody>
      </p:sp>
      <p:pic>
        <p:nvPicPr>
          <p:cNvPr id="389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743200"/>
            <a:ext cx="28575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ChangeArrowheads="1"/>
          </p:cNvSpPr>
          <p:nvPr/>
        </p:nvSpPr>
        <p:spPr bwMode="auto">
          <a:xfrm>
            <a:off x="5486400" y="2743200"/>
            <a:ext cx="2857500" cy="533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bg1"/>
                </a:solidFill>
                <a:latin typeface="Times New Roman" panose="02020603050405020304" pitchFamily="18" charset="0"/>
                <a:ea typeface="ヒラギノ角ゴ Pro W3"/>
                <a:cs typeface="ヒラギノ角ゴ Pro W3"/>
              </a:defRPr>
            </a:lvl1pPr>
            <a:lvl2pPr>
              <a:defRPr>
                <a:solidFill>
                  <a:schemeClr val="bg1"/>
                </a:solidFill>
                <a:latin typeface="Times New Roman" panose="02020603050405020304" pitchFamily="18" charset="0"/>
                <a:ea typeface="ヒラギノ角ゴ Pro W3"/>
                <a:cs typeface="ヒラギノ角ゴ Pro W3"/>
              </a:defRPr>
            </a:lvl2pPr>
            <a:lvl3pPr>
              <a:defRPr>
                <a:solidFill>
                  <a:schemeClr val="bg1"/>
                </a:solidFill>
                <a:latin typeface="Times New Roman" panose="02020603050405020304" pitchFamily="18" charset="0"/>
                <a:ea typeface="ヒラギノ角ゴ Pro W3"/>
                <a:cs typeface="ヒラギノ角ゴ Pro W3"/>
              </a:defRPr>
            </a:lvl3pPr>
            <a:lvl4pPr>
              <a:defRPr>
                <a:solidFill>
                  <a:schemeClr val="bg1"/>
                </a:solidFill>
                <a:latin typeface="Times New Roman" panose="02020603050405020304" pitchFamily="18" charset="0"/>
                <a:ea typeface="ヒラギノ角ゴ Pro W3"/>
                <a:cs typeface="ヒラギノ角ゴ Pro W3"/>
              </a:defRPr>
            </a:lvl4pPr>
            <a:lvl5pPr>
              <a:defRPr>
                <a:solidFill>
                  <a:schemeClr val="bg1"/>
                </a:solidFill>
                <a:latin typeface="Times New Roman" panose="02020603050405020304" pitchFamily="18" charset="0"/>
                <a:ea typeface="ヒラギノ角ゴ Pro W3"/>
                <a:cs typeface="ヒラギノ角ゴ Pro W3"/>
              </a:defRPr>
            </a:lvl5pPr>
            <a:lvl6pPr marL="25146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6pPr>
            <a:lvl7pPr marL="29718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7pPr>
            <a:lvl8pPr marL="34290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8pPr>
            <a:lvl9pPr marL="3886200" indent="-228600" eaLnBrk="0" fontAlgn="base" hangingPunct="0">
              <a:spcBef>
                <a:spcPct val="0"/>
              </a:spcBef>
              <a:spcAft>
                <a:spcPct val="0"/>
              </a:spcAft>
              <a:defRPr>
                <a:solidFill>
                  <a:schemeClr val="bg1"/>
                </a:solidFill>
                <a:latin typeface="Times New Roman" panose="02020603050405020304" pitchFamily="18" charset="0"/>
                <a:ea typeface="ヒラギノ角ゴ Pro W3"/>
                <a:cs typeface="ヒラギノ角ゴ Pro W3"/>
              </a:defRPr>
            </a:lvl9pPr>
          </a:lstStyle>
          <a:p>
            <a:pPr defTabSz="914400"/>
            <a:endParaRPr lang="en-US" altLang="en-US" sz="2400">
              <a:solidFill>
                <a:schemeClr val="tx1"/>
              </a:solidFill>
              <a:latin typeface="Arial" panose="020B0604020202020204" pitchFamily="34" charset="0"/>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98DC4978-419D-4698-9FE0-0EF6101D3C3E}" type="slidenum">
              <a:rPr lang="en-US" altLang="en-US" sz="1400" smtClean="0"/>
              <a:pPr>
                <a:spcBef>
                  <a:spcPct val="0"/>
                </a:spcBef>
                <a:buClrTx/>
                <a:buFontTx/>
                <a:buNone/>
              </a:pPr>
              <a:t>90</a:t>
            </a:fld>
            <a:endParaRPr lang="en-US" altLang="en-US" sz="1400"/>
          </a:p>
        </p:txBody>
      </p:sp>
      <p:pic>
        <p:nvPicPr>
          <p:cNvPr id="20173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2"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Unique features of </a:t>
            </a:r>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homes</a:t>
            </a:r>
          </a:p>
          <a:p>
            <a:pPr lvl="1"/>
            <a:r>
              <a:rPr lang="en-US" altLang="en-US" sz="2000" dirty="0">
                <a:latin typeface="Arial" panose="020B0604020202020204" pitchFamily="34" charset="0"/>
                <a:cs typeface="Arial" panose="020B0604020202020204" pitchFamily="34" charset="0"/>
              </a:rPr>
              <a:t>Security</a:t>
            </a:r>
          </a:p>
          <a:p>
            <a:pPr lvl="2"/>
            <a:r>
              <a:rPr lang="en-US" altLang="en-US" sz="2000" i="1" dirty="0">
                <a:latin typeface="Arial" panose="020B0604020202020204" pitchFamily="34" charset="0"/>
                <a:cs typeface="Arial" panose="020B0604020202020204" pitchFamily="34" charset="0"/>
              </a:rPr>
              <a:t>Security cameras</a:t>
            </a:r>
          </a:p>
          <a:p>
            <a:pPr lvl="2"/>
            <a:r>
              <a:rPr lang="en-US" altLang="en-US" sz="2000" i="1" dirty="0">
                <a:latin typeface="Arial" panose="020B0604020202020204" pitchFamily="34" charset="0"/>
                <a:cs typeface="Arial" panose="020B0604020202020204" pitchFamily="34" charset="0"/>
              </a:rPr>
              <a:t>Walled and gated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communities of 10-20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houses each</a:t>
            </a:r>
          </a:p>
        </p:txBody>
      </p:sp>
      <p:pic>
        <p:nvPicPr>
          <p:cNvPr id="20173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70163"/>
            <a:ext cx="42672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C1275C9A-8CE0-9384-4D5E-4332EA6D3A4B}"/>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D1D4F722-3584-4B09-8E12-2558467DFA4D}" type="slidenum">
              <a:rPr lang="en-US" altLang="en-US" sz="1400" smtClean="0"/>
              <a:pPr>
                <a:spcBef>
                  <a:spcPct val="0"/>
                </a:spcBef>
                <a:buClrTx/>
                <a:buFontTx/>
                <a:buNone/>
              </a:pPr>
              <a:t>91</a:t>
            </a:fld>
            <a:endParaRPr lang="en-US" altLang="en-US" sz="1400"/>
          </a:p>
        </p:txBody>
      </p:sp>
      <p:pic>
        <p:nvPicPr>
          <p:cNvPr id="20275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788" name="Rectangle 4"/>
          <p:cNvSpPr>
            <a:spLocks noGrp="1" noChangeArrowheads="1"/>
          </p:cNvSpPr>
          <p:nvPr>
            <p:ph type="body" sz="half" idx="1"/>
          </p:nvPr>
        </p:nvSpPr>
        <p:spPr>
          <a:xfrm>
            <a:off x="626535" y="1905000"/>
            <a:ext cx="8229600" cy="4724400"/>
          </a:xfrm>
        </p:spPr>
        <p:txBody>
          <a:bodyPr/>
          <a:lstStyle/>
          <a:p>
            <a:pPr>
              <a:defRPr/>
            </a:pPr>
            <a:r>
              <a:rPr lang="en-US" altLang="en-US" sz="2400" dirty="0">
                <a:latin typeface="Arial" panose="020B0604020202020204" pitchFamily="34" charset="0"/>
                <a:cs typeface="Arial" panose="020B0604020202020204" pitchFamily="34" charset="0"/>
              </a:rPr>
              <a:t>Unique features of </a:t>
            </a:r>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homes</a:t>
            </a:r>
          </a:p>
          <a:p>
            <a:pPr lvl="1">
              <a:defRPr/>
            </a:pPr>
            <a:r>
              <a:rPr lang="en-US" altLang="en-US" sz="2000" dirty="0">
                <a:latin typeface="Arial" panose="020B0604020202020204" pitchFamily="34" charset="0"/>
                <a:cs typeface="Arial" panose="020B0604020202020204" pitchFamily="34" charset="0"/>
              </a:rPr>
              <a:t>Information technology</a:t>
            </a:r>
          </a:p>
          <a:p>
            <a:pPr lvl="2">
              <a:defRPr/>
            </a:pPr>
            <a:r>
              <a:rPr lang="en-US" altLang="en-US" sz="2000" i="1" dirty="0">
                <a:latin typeface="Arial" panose="020B0604020202020204" pitchFamily="34" charset="0"/>
                <a:cs typeface="Arial" panose="020B0604020202020204" pitchFamily="34" charset="0"/>
              </a:rPr>
              <a:t>Computer and internet in every house</a:t>
            </a:r>
          </a:p>
          <a:p>
            <a:pPr lvl="2">
              <a:defRPr/>
            </a:pPr>
            <a:r>
              <a:rPr lang="en-US" altLang="en-US" sz="2000" i="1" dirty="0">
                <a:latin typeface="Arial" panose="020B0604020202020204" pitchFamily="34" charset="0"/>
                <a:cs typeface="Arial" panose="020B0604020202020204" pitchFamily="34" charset="0"/>
              </a:rPr>
              <a:t>Community website with information</a:t>
            </a:r>
          </a:p>
          <a:p>
            <a:pPr lvl="2">
              <a:defRPr/>
            </a:pPr>
            <a:r>
              <a:rPr lang="en-US" altLang="en-US" sz="2000" i="1" dirty="0">
                <a:latin typeface="Arial" panose="020B0604020202020204" pitchFamily="34" charset="0"/>
                <a:cs typeface="Arial" panose="020B0604020202020204" pitchFamily="34" charset="0"/>
              </a:rPr>
              <a:t>Online grocery ordering</a:t>
            </a:r>
          </a:p>
          <a:p>
            <a:pPr lvl="2">
              <a:defRPr/>
            </a:pPr>
            <a:r>
              <a:rPr lang="en-US" altLang="en-US" sz="2000" i="1" dirty="0">
                <a:latin typeface="Arial" panose="020B0604020202020204" pitchFamily="34" charset="0"/>
                <a:cs typeface="Arial" panose="020B0604020202020204" pitchFamily="34" charset="0"/>
              </a:rPr>
              <a:t>Internet access to security cameras from home and work</a:t>
            </a:r>
          </a:p>
          <a:p>
            <a:pPr marL="914400" lvl="2" indent="0">
              <a:buFontTx/>
              <a:buNone/>
              <a:defRPr/>
            </a:pPr>
            <a:endParaRPr lang="en-US" altLang="en-US" sz="2000" dirty="0"/>
          </a:p>
        </p:txBody>
      </p:sp>
      <p:pic>
        <p:nvPicPr>
          <p:cNvPr id="2027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4375150"/>
            <a:ext cx="4343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86971D5D-728D-7C89-7107-A9AFE3D4DBC6}"/>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DAD91ADE-098C-49AF-A71C-DFD989E47A78}" type="slidenum">
              <a:rPr lang="en-US" altLang="en-US" sz="1400" smtClean="0"/>
              <a:pPr>
                <a:spcBef>
                  <a:spcPct val="0"/>
                </a:spcBef>
                <a:buClrTx/>
                <a:buFontTx/>
                <a:buNone/>
              </a:pPr>
              <a:t>92</a:t>
            </a:fld>
            <a:endParaRPr lang="en-US" altLang="en-US" sz="1400"/>
          </a:p>
        </p:txBody>
      </p:sp>
      <p:pic>
        <p:nvPicPr>
          <p:cNvPr id="203779"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80"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Unique features of </a:t>
            </a:r>
            <a:r>
              <a:rPr lang="en-US" altLang="en-US" sz="2400" dirty="0" err="1">
                <a:latin typeface="Arial" panose="020B0604020202020204" pitchFamily="34" charset="0"/>
                <a:cs typeface="Arial" panose="020B0604020202020204" pitchFamily="34" charset="0"/>
              </a:rPr>
              <a:t>Vinte</a:t>
            </a:r>
            <a:r>
              <a:rPr lang="en-US" altLang="en-US" sz="2400" dirty="0">
                <a:latin typeface="Arial" panose="020B0604020202020204" pitchFamily="34" charset="0"/>
                <a:cs typeface="Arial" panose="020B0604020202020204" pitchFamily="34" charset="0"/>
              </a:rPr>
              <a:t> homes</a:t>
            </a:r>
          </a:p>
          <a:p>
            <a:pPr lvl="1"/>
            <a:r>
              <a:rPr lang="en-US" altLang="en-US" sz="2000" dirty="0">
                <a:latin typeface="Arial" panose="020B0604020202020204" pitchFamily="34" charset="0"/>
                <a:cs typeface="Arial" panose="020B0604020202020204" pitchFamily="34" charset="0"/>
              </a:rPr>
              <a:t>Environmental sustainability</a:t>
            </a:r>
          </a:p>
          <a:p>
            <a:pPr lvl="2"/>
            <a:r>
              <a:rPr lang="en-US" altLang="en-US" sz="2000" i="1" dirty="0">
                <a:latin typeface="Arial" panose="020B0604020202020204" pitchFamily="34" charset="0"/>
                <a:cs typeface="Arial" panose="020B0604020202020204" pitchFamily="34" charset="0"/>
              </a:rPr>
              <a:t>EDGE green building</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certification</a:t>
            </a:r>
          </a:p>
          <a:p>
            <a:pPr lvl="2"/>
            <a:r>
              <a:rPr lang="en-US" altLang="en-US" sz="2000" i="1" dirty="0">
                <a:latin typeface="Arial" panose="020B0604020202020204" pitchFamily="34" charset="0"/>
                <a:cs typeface="Arial" panose="020B0604020202020204" pitchFamily="34" charset="0"/>
              </a:rPr>
              <a:t>Rooftop solar cells</a:t>
            </a:r>
          </a:p>
          <a:p>
            <a:pPr lvl="2"/>
            <a:r>
              <a:rPr lang="en-US" altLang="en-US" sz="2000" i="1" dirty="0" err="1">
                <a:latin typeface="Arial" panose="020B0604020202020204" pitchFamily="34" charset="0"/>
                <a:cs typeface="Arial" panose="020B0604020202020204" pitchFamily="34" charset="0"/>
              </a:rPr>
              <a:t>Flourescent</a:t>
            </a:r>
            <a:r>
              <a:rPr lang="en-US" altLang="en-US" sz="2000" i="1" dirty="0">
                <a:latin typeface="Arial" panose="020B0604020202020204" pitchFamily="34" charset="0"/>
                <a:cs typeface="Arial" panose="020B0604020202020204" pitchFamily="34" charset="0"/>
              </a:rPr>
              <a:t> bulbs</a:t>
            </a:r>
          </a:p>
          <a:p>
            <a:pPr lvl="2"/>
            <a:r>
              <a:rPr lang="en-US" altLang="en-US" sz="2000" i="1" dirty="0">
                <a:latin typeface="Arial" panose="020B0604020202020204" pitchFamily="34" charset="0"/>
                <a:cs typeface="Arial" panose="020B0604020202020204" pitchFamily="34" charset="0"/>
              </a:rPr>
              <a:t>Solar water heaters</a:t>
            </a:r>
          </a:p>
          <a:p>
            <a:pPr lvl="2"/>
            <a:r>
              <a:rPr lang="en-US" altLang="en-US" sz="2000" i="1" dirty="0">
                <a:latin typeface="Arial" panose="020B0604020202020204" pitchFamily="34" charset="0"/>
                <a:cs typeface="Arial" panose="020B0604020202020204" pitchFamily="34" charset="0"/>
              </a:rPr>
              <a:t>Rainwater catchment</a:t>
            </a:r>
          </a:p>
          <a:p>
            <a:pPr lvl="2"/>
            <a:r>
              <a:rPr lang="en-US" altLang="en-US" sz="2000" i="1" dirty="0">
                <a:latin typeface="Arial" panose="020B0604020202020204" pitchFamily="34" charset="0"/>
                <a:cs typeface="Arial" panose="020B0604020202020204" pitchFamily="34" charset="0"/>
              </a:rPr>
              <a:t>Water-saving toilets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and showers</a:t>
            </a:r>
          </a:p>
          <a:p>
            <a:pPr lvl="2"/>
            <a:r>
              <a:rPr lang="en-US" altLang="en-US" sz="2000" i="1" dirty="0">
                <a:latin typeface="Arial" panose="020B0604020202020204" pitchFamily="34" charset="0"/>
                <a:cs typeface="Arial" panose="020B0604020202020204" pitchFamily="34" charset="0"/>
              </a:rPr>
              <a:t>Introduced homes that use no gas in 2018.</a:t>
            </a:r>
          </a:p>
        </p:txBody>
      </p:sp>
      <p:pic>
        <p:nvPicPr>
          <p:cNvPr id="2037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6606" y="2676526"/>
            <a:ext cx="4370388" cy="244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B316FE17-1457-172A-C43B-46CD0B09D1E9}"/>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12EB9677-7762-4E7F-A059-2025F06ABCC5}" type="slidenum">
              <a:rPr lang="en-US" altLang="en-US" sz="1400" smtClean="0"/>
              <a:pPr>
                <a:spcBef>
                  <a:spcPct val="0"/>
                </a:spcBef>
                <a:buClrTx/>
                <a:buFontTx/>
                <a:buNone/>
              </a:pPr>
              <a:t>93</a:t>
            </a:fld>
            <a:endParaRPr lang="en-US" altLang="en-US" sz="1400"/>
          </a:p>
        </p:txBody>
      </p:sp>
      <p:pic>
        <p:nvPicPr>
          <p:cNvPr id="204803"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04"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Financing</a:t>
            </a:r>
          </a:p>
          <a:p>
            <a:pPr lvl="1"/>
            <a:r>
              <a:rPr lang="en-US" altLang="en-US" sz="2000" dirty="0">
                <a:latin typeface="Arial" panose="020B0604020202020204" pitchFamily="34" charset="0"/>
                <a:cs typeface="Arial" panose="020B0604020202020204" pitchFamily="34" charset="0"/>
              </a:rPr>
              <a:t>Mortgages</a:t>
            </a:r>
          </a:p>
          <a:p>
            <a:pPr lvl="2"/>
            <a:r>
              <a:rPr lang="en-US" altLang="en-US" sz="2000" i="1" dirty="0">
                <a:latin typeface="Arial" panose="020B0604020202020204" pitchFamily="34" charset="0"/>
                <a:cs typeface="Arial" panose="020B0604020202020204" pitchFamily="34" charset="0"/>
              </a:rPr>
              <a:t>Mortgage financing through government agency </a:t>
            </a:r>
            <a:br>
              <a:rPr lang="en-US" altLang="en-US" sz="2000" i="1" dirty="0">
                <a:latin typeface="Arial" panose="020B0604020202020204" pitchFamily="34" charset="0"/>
                <a:cs typeface="Arial" panose="020B0604020202020204" pitchFamily="34" charset="0"/>
              </a:rPr>
            </a:br>
            <a:r>
              <a:rPr lang="en-US" altLang="en-US" sz="2000" i="1" dirty="0">
                <a:latin typeface="Arial" panose="020B0604020202020204" pitchFamily="34" charset="0"/>
                <a:cs typeface="Arial" panose="020B0604020202020204" pitchFamily="34" charset="0"/>
              </a:rPr>
              <a:t>INFONAVIT</a:t>
            </a:r>
          </a:p>
          <a:p>
            <a:pPr lvl="2"/>
            <a:r>
              <a:rPr lang="en-US" altLang="en-US" sz="2000" i="1" dirty="0">
                <a:latin typeface="Arial" panose="020B0604020202020204" pitchFamily="34" charset="0"/>
                <a:cs typeface="Arial" panose="020B0604020202020204" pitchFamily="34" charset="0"/>
              </a:rPr>
              <a:t>Agency takes 5% of paycheck from employer</a:t>
            </a:r>
          </a:p>
          <a:p>
            <a:pPr lvl="2"/>
            <a:r>
              <a:rPr lang="en-US" altLang="en-US" sz="2000" i="1" dirty="0">
                <a:latin typeface="Arial" panose="020B0604020202020204" pitchFamily="34" charset="0"/>
                <a:cs typeface="Arial" panose="020B0604020202020204" pitchFamily="34" charset="0"/>
              </a:rPr>
              <a:t>This is applied to down payment, monthly payments</a:t>
            </a:r>
          </a:p>
          <a:p>
            <a:pPr lvl="2"/>
            <a:endParaRPr lang="en-US" altLang="en-US" sz="2000" dirty="0"/>
          </a:p>
        </p:txBody>
      </p:sp>
      <p:pic>
        <p:nvPicPr>
          <p:cNvPr id="2048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4206875"/>
            <a:ext cx="3302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5F911627-8E8F-10CD-ACE1-13FC9888A70D}"/>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228FBB43-15A7-4F05-8E92-9B4193FF4CB5}" type="slidenum">
              <a:rPr lang="en-US" altLang="en-US" sz="1400" smtClean="0"/>
              <a:pPr>
                <a:spcBef>
                  <a:spcPct val="0"/>
                </a:spcBef>
                <a:buClrTx/>
                <a:buFontTx/>
                <a:buNone/>
              </a:pPr>
              <a:t>94</a:t>
            </a:fld>
            <a:endParaRPr lang="en-US" altLang="en-US" sz="1400"/>
          </a:p>
        </p:txBody>
      </p:sp>
      <p:pic>
        <p:nvPicPr>
          <p:cNvPr id="205827"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28"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Financing</a:t>
            </a:r>
          </a:p>
          <a:p>
            <a:pPr lvl="1"/>
            <a:r>
              <a:rPr lang="en-US" altLang="en-US" sz="2000" dirty="0">
                <a:latin typeface="Arial" panose="020B0604020202020204" pitchFamily="34" charset="0"/>
                <a:cs typeface="Arial" panose="020B0604020202020204" pitchFamily="34" charset="0"/>
              </a:rPr>
              <a:t>Outside support</a:t>
            </a:r>
          </a:p>
          <a:p>
            <a:pPr lvl="2"/>
            <a:r>
              <a:rPr lang="en-US" altLang="en-US" sz="2000" i="1" dirty="0">
                <a:latin typeface="Arial" panose="020B0604020202020204" pitchFamily="34" charset="0"/>
                <a:cs typeface="Arial" panose="020B0604020202020204" pitchFamily="34" charset="0"/>
              </a:rPr>
              <a:t>INFONAVIT provides subsidy roughly equal to down payment.</a:t>
            </a:r>
          </a:p>
          <a:p>
            <a:pPr lvl="2"/>
            <a:r>
              <a:rPr lang="en-US" altLang="en-US" sz="2000" i="1" dirty="0">
                <a:latin typeface="Arial" panose="020B0604020202020204" pitchFamily="34" charset="0"/>
                <a:cs typeface="Arial" panose="020B0604020202020204" pitchFamily="34" charset="0"/>
              </a:rPr>
              <a:t>International Finance Corporation (IFC) bought 10% stake</a:t>
            </a:r>
          </a:p>
          <a:p>
            <a:pPr lvl="2"/>
            <a:r>
              <a:rPr lang="en-US" altLang="en-US" sz="2000" i="1" dirty="0">
                <a:latin typeface="Arial" panose="020B0604020202020204" pitchFamily="34" charset="0"/>
                <a:cs typeface="Arial" panose="020B0604020202020204" pitchFamily="34" charset="0"/>
              </a:rPr>
              <a:t>IFC and Inter-American Development Bank underwrote </a:t>
            </a:r>
            <a:br>
              <a:rPr lang="en-US" altLang="en-US" sz="2000" i="1" dirty="0">
                <a:latin typeface="Arial" panose="020B0604020202020204" pitchFamily="34" charset="0"/>
                <a:cs typeface="Arial" panose="020B0604020202020204" pitchFamily="34" charset="0"/>
              </a:rPr>
            </a:br>
            <a:r>
              <a:rPr lang="en-US" altLang="en-US" sz="2000" i="1" dirty="0" err="1">
                <a:latin typeface="Arial" panose="020B0604020202020204" pitchFamily="34" charset="0"/>
                <a:cs typeface="Arial" panose="020B0604020202020204" pitchFamily="34" charset="0"/>
              </a:rPr>
              <a:t>Vinte</a:t>
            </a:r>
            <a:r>
              <a:rPr lang="en-US" altLang="en-US" sz="2000" i="1" dirty="0">
                <a:latin typeface="Arial" panose="020B0604020202020204" pitchFamily="34" charset="0"/>
                <a:cs typeface="Arial" panose="020B0604020202020204" pitchFamily="34" charset="0"/>
              </a:rPr>
              <a:t> bond issues.</a:t>
            </a:r>
          </a:p>
          <a:p>
            <a:pPr lvl="2"/>
            <a:r>
              <a:rPr lang="en-US" altLang="en-US" sz="2000" i="1" dirty="0">
                <a:latin typeface="Arial" panose="020B0604020202020204" pitchFamily="34" charset="0"/>
                <a:cs typeface="Arial" panose="020B0604020202020204" pitchFamily="34" charset="0"/>
              </a:rPr>
              <a:t>Loan from German bank DEG, etc.</a:t>
            </a:r>
          </a:p>
          <a:p>
            <a:pPr lvl="2"/>
            <a:endParaRPr lang="en-US" altLang="en-US" sz="2000" dirty="0"/>
          </a:p>
        </p:txBody>
      </p:sp>
      <p:pic>
        <p:nvPicPr>
          <p:cNvPr id="2058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83150"/>
            <a:ext cx="3556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551B8BDD-858F-5C00-E862-8DEEABBE2861}"/>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102BBF2B-E386-4576-97E4-E0CDA320166F}" type="slidenum">
              <a:rPr lang="en-US" altLang="en-US" sz="1400" smtClean="0"/>
              <a:pPr>
                <a:spcBef>
                  <a:spcPct val="0"/>
                </a:spcBef>
                <a:buClrTx/>
                <a:buFontTx/>
                <a:buNone/>
              </a:pPr>
              <a:t>95</a:t>
            </a:fld>
            <a:endParaRPr lang="en-US" altLang="en-US" sz="1400"/>
          </a:p>
        </p:txBody>
      </p:sp>
      <p:pic>
        <p:nvPicPr>
          <p:cNvPr id="20685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2"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Financial success</a:t>
            </a:r>
          </a:p>
          <a:p>
            <a:pPr lvl="1"/>
            <a:r>
              <a:rPr lang="en-US" altLang="en-US" sz="2000" dirty="0">
                <a:latin typeface="Arial" panose="020B0604020202020204" pitchFamily="34" charset="0"/>
                <a:cs typeface="Arial" panose="020B0604020202020204" pitchFamily="34" charset="0"/>
              </a:rPr>
              <a:t>49,000 homes by 2019.</a:t>
            </a:r>
          </a:p>
          <a:p>
            <a:pPr lvl="1"/>
            <a:r>
              <a:rPr lang="en-US" altLang="en-US" sz="2000" dirty="0">
                <a:latin typeface="Arial" panose="020B0604020202020204" pitchFamily="34" charset="0"/>
                <a:cs typeface="Arial" panose="020B0604020202020204" pitchFamily="34" charset="0"/>
              </a:rPr>
              <a:t>36% revenue growth,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2017-2018.</a:t>
            </a:r>
          </a:p>
          <a:p>
            <a:r>
              <a:rPr lang="en-US" altLang="en-US" sz="2400" dirty="0">
                <a:latin typeface="Arial" panose="020B0604020202020204" pitchFamily="34" charset="0"/>
                <a:cs typeface="Arial" panose="020B0604020202020204" pitchFamily="34" charset="0"/>
              </a:rPr>
              <a:t>Awards</a:t>
            </a:r>
          </a:p>
          <a:p>
            <a:pPr lvl="1"/>
            <a:r>
              <a:rPr lang="en-US" altLang="en-US" sz="2000" i="1" dirty="0">
                <a:latin typeface="Arial" panose="020B0604020202020204" pitchFamily="34" charset="0"/>
                <a:cs typeface="Arial" panose="020B0604020202020204" pitchFamily="34" charset="0"/>
              </a:rPr>
              <a:t>Financial Times </a:t>
            </a:r>
            <a:r>
              <a:rPr lang="en-US" altLang="en-US" sz="2000" dirty="0">
                <a:latin typeface="Arial" panose="020B0604020202020204" pitchFamily="34" charset="0"/>
                <a:cs typeface="Arial" panose="020B0604020202020204" pitchFamily="34" charset="0"/>
              </a:rPr>
              <a:t>2012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Sustainable Investment</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of the Year.</a:t>
            </a:r>
          </a:p>
          <a:p>
            <a:pPr lvl="1"/>
            <a:r>
              <a:rPr lang="en-US" altLang="en-US" sz="2000" dirty="0">
                <a:latin typeface="Arial" panose="020B0604020202020204" pitchFamily="34" charset="0"/>
                <a:cs typeface="Arial" panose="020B0604020202020204" pitchFamily="34" charset="0"/>
              </a:rPr>
              <a:t>International Finance Corp</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2013 Inclusive Business Achievement Award.</a:t>
            </a:r>
          </a:p>
          <a:p>
            <a:pPr lvl="1"/>
            <a:r>
              <a:rPr lang="en-US" altLang="en-US" sz="2000" dirty="0">
                <a:latin typeface="Arial" panose="020B0604020202020204" pitchFamily="34" charset="0"/>
                <a:cs typeface="Arial" panose="020B0604020202020204" pitchFamily="34" charset="0"/>
              </a:rPr>
              <a:t>Multiple National Housing Awards.</a:t>
            </a:r>
          </a:p>
        </p:txBody>
      </p:sp>
      <p:pic>
        <p:nvPicPr>
          <p:cNvPr id="2068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478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9C94A01B-0BC0-E833-151E-6236AC6288CB}"/>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Affordable Housing in Mexico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Grp="1" noChangeArrowheads="1"/>
          </p:cNvSpPr>
          <p:nvPr>
            <p:ph type="ctrTitle"/>
          </p:nvPr>
        </p:nvSpPr>
        <p:spPr/>
        <p:txBody>
          <a:bodyPr/>
          <a:lstStyle/>
          <a:p>
            <a:pPr eaLnBrk="1" hangingPunct="1"/>
            <a:r>
              <a:rPr lang="en-US" altLang="en-US" dirty="0"/>
              <a:t>Financial sustainability</a:t>
            </a:r>
          </a:p>
        </p:txBody>
      </p:sp>
    </p:spTree>
    <p:extLst>
      <p:ext uri="{BB962C8B-B14F-4D97-AF65-F5344CB8AC3E}">
        <p14:creationId xmlns:p14="http://schemas.microsoft.com/office/powerpoint/2010/main" val="11763677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6DB01315-D300-4541-8F9A-0D67139F9331}" type="slidenum">
              <a:rPr lang="en-US" altLang="en-US" sz="1400" smtClean="0"/>
              <a:pPr>
                <a:spcBef>
                  <a:spcPct val="0"/>
                </a:spcBef>
                <a:buClrTx/>
                <a:buFontTx/>
                <a:buNone/>
              </a:pPr>
              <a:t>97</a:t>
            </a:fld>
            <a:endParaRPr lang="en-US" altLang="en-US" sz="1400"/>
          </a:p>
        </p:txBody>
      </p:sp>
      <p:pic>
        <p:nvPicPr>
          <p:cNvPr id="211971"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2"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Principles</a:t>
            </a:r>
          </a:p>
          <a:p>
            <a:pPr lvl="1"/>
            <a:r>
              <a:rPr lang="en-US" altLang="en-US" sz="2000" dirty="0">
                <a:latin typeface="Arial" panose="020B0604020202020204" pitchFamily="34" charset="0"/>
                <a:cs typeface="Arial" panose="020B0604020202020204" pitchFamily="34" charset="0"/>
              </a:rPr>
              <a:t>Triple bottom line </a:t>
            </a:r>
          </a:p>
          <a:p>
            <a:pPr lvl="2"/>
            <a:r>
              <a:rPr lang="en-US" altLang="en-US" i="1" dirty="0">
                <a:latin typeface="Arial" panose="020B0604020202020204" pitchFamily="34" charset="0"/>
                <a:cs typeface="Arial" panose="020B0604020202020204" pitchFamily="34" charset="0"/>
              </a:rPr>
              <a:t>People, Planet, Prosperity</a:t>
            </a:r>
          </a:p>
          <a:p>
            <a:pPr lvl="1"/>
            <a:r>
              <a:rPr lang="en-US" altLang="en-US" sz="2000" dirty="0">
                <a:latin typeface="Arial" panose="020B0604020202020204" pitchFamily="34" charset="0"/>
                <a:cs typeface="Arial" panose="020B0604020202020204" pitchFamily="34" charset="0"/>
              </a:rPr>
              <a:t>Serves the real economy</a:t>
            </a:r>
          </a:p>
          <a:p>
            <a:pPr lvl="2"/>
            <a:r>
              <a:rPr lang="en-US" altLang="en-US" i="1" dirty="0">
                <a:latin typeface="Arial" panose="020B0604020202020204" pitchFamily="34" charset="0"/>
                <a:cs typeface="Arial" panose="020B0604020202020204" pitchFamily="34" charset="0"/>
              </a:rPr>
              <a:t>Grounded in communities</a:t>
            </a:r>
          </a:p>
          <a:p>
            <a:pPr lvl="1"/>
            <a:r>
              <a:rPr lang="en-US" altLang="en-US" sz="2000" dirty="0">
                <a:latin typeface="Arial" panose="020B0604020202020204" pitchFamily="34" charset="0"/>
                <a:cs typeface="Arial" panose="020B0604020202020204" pitchFamily="34" charset="0"/>
              </a:rPr>
              <a:t>Long-term relationships with clients</a:t>
            </a:r>
          </a:p>
          <a:p>
            <a:pPr lvl="2"/>
            <a:r>
              <a:rPr lang="en-US" altLang="en-US" i="1" dirty="0">
                <a:latin typeface="Arial" panose="020B0604020202020204" pitchFamily="34" charset="0"/>
                <a:cs typeface="Arial" panose="020B0604020202020204" pitchFamily="34" charset="0"/>
              </a:rPr>
              <a:t>Understands their needs</a:t>
            </a:r>
          </a:p>
          <a:p>
            <a:pPr lvl="1"/>
            <a:r>
              <a:rPr lang="en-US" altLang="en-US" sz="2000" dirty="0">
                <a:latin typeface="Arial" panose="020B0604020202020204" pitchFamily="34" charset="0"/>
                <a:cs typeface="Arial" panose="020B0604020202020204" pitchFamily="34" charset="0"/>
              </a:rPr>
              <a:t>Stable, self-sustaining</a:t>
            </a:r>
          </a:p>
          <a:p>
            <a:pPr lvl="2"/>
            <a:r>
              <a:rPr lang="en-US" altLang="en-US" i="1" dirty="0">
                <a:latin typeface="Arial" panose="020B0604020202020204" pitchFamily="34" charset="0"/>
                <a:cs typeface="Arial" panose="020B0604020202020204" pitchFamily="34" charset="0"/>
              </a:rPr>
              <a:t>Resistant to outside disruptions</a:t>
            </a:r>
          </a:p>
          <a:p>
            <a:pPr lvl="1"/>
            <a:r>
              <a:rPr lang="en-US" altLang="en-US" sz="2000" dirty="0">
                <a:latin typeface="Arial" panose="020B0604020202020204" pitchFamily="34" charset="0"/>
                <a:cs typeface="Arial" panose="020B0604020202020204" pitchFamily="34" charset="0"/>
              </a:rPr>
              <a:t>Transparent and inclusive  governance</a:t>
            </a:r>
          </a:p>
        </p:txBody>
      </p:sp>
      <p:pic>
        <p:nvPicPr>
          <p:cNvPr id="2119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143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B69BF73B-BE4E-95F8-C976-7693C9E66874}"/>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Sustainable Banking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A03A770E-6783-42C4-A486-E71564C77497}" type="slidenum">
              <a:rPr lang="en-US" altLang="en-US" sz="1400" smtClean="0"/>
              <a:pPr>
                <a:spcBef>
                  <a:spcPct val="0"/>
                </a:spcBef>
                <a:buClrTx/>
                <a:buFontTx/>
                <a:buNone/>
              </a:pPr>
              <a:t>98</a:t>
            </a:fld>
            <a:endParaRPr lang="en-US" altLang="en-US" sz="1400"/>
          </a:p>
        </p:txBody>
      </p:sp>
      <p:pic>
        <p:nvPicPr>
          <p:cNvPr id="212995"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7241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8"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Associations</a:t>
            </a:r>
          </a:p>
          <a:p>
            <a:pPr lvl="1"/>
            <a:r>
              <a:rPr lang="en-US" altLang="en-US" sz="2000" dirty="0">
                <a:latin typeface="Arial" panose="020B0604020202020204" pitchFamily="34" charset="0"/>
                <a:cs typeface="Arial" panose="020B0604020202020204" pitchFamily="34" charset="0"/>
              </a:rPr>
              <a:t>Global Alliance for Banking on Values (GABV)</a:t>
            </a:r>
          </a:p>
          <a:p>
            <a:pPr lvl="2"/>
            <a:r>
              <a:rPr lang="en-US" altLang="en-US" i="1" dirty="0">
                <a:latin typeface="Arial" panose="020B0604020202020204" pitchFamily="34" charset="0"/>
                <a:cs typeface="Arial" panose="020B0604020202020204" pitchFamily="34" charset="0"/>
              </a:rPr>
              <a:t>Source of principles on previous slide</a:t>
            </a:r>
          </a:p>
          <a:p>
            <a:pPr lvl="2"/>
            <a:r>
              <a:rPr lang="en-US" altLang="en-US" i="1" dirty="0">
                <a:latin typeface="Arial" panose="020B0604020202020204" pitchFamily="34" charset="0"/>
                <a:cs typeface="Arial" panose="020B0604020202020204" pitchFamily="34" charset="0"/>
              </a:rPr>
              <a:t>Founded by </a:t>
            </a:r>
          </a:p>
          <a:p>
            <a:pPr lvl="3"/>
            <a:r>
              <a:rPr lang="en-US" altLang="en-US" dirty="0">
                <a:latin typeface="Arial" panose="020B0604020202020204" pitchFamily="34" charset="0"/>
                <a:cs typeface="Arial" panose="020B0604020202020204" pitchFamily="34" charset="0"/>
              </a:rPr>
              <a:t>BRAC Bank, Bangladesh</a:t>
            </a:r>
          </a:p>
          <a:p>
            <a:pPr lvl="3"/>
            <a:r>
              <a:rPr lang="en-US" altLang="en-US" dirty="0">
                <a:latin typeface="Arial" panose="020B0604020202020204" pitchFamily="34" charset="0"/>
                <a:cs typeface="Arial" panose="020B0604020202020204" pitchFamily="34" charset="0"/>
              </a:rPr>
              <a:t>GLS Bank, Germany</a:t>
            </a:r>
          </a:p>
          <a:p>
            <a:pPr lvl="3"/>
            <a:r>
              <a:rPr lang="en-US" altLang="en-US" dirty="0" err="1">
                <a:latin typeface="Arial" panose="020B0604020202020204" pitchFamily="34" charset="0"/>
                <a:cs typeface="Arial" panose="020B0604020202020204" pitchFamily="34" charset="0"/>
              </a:rPr>
              <a:t>ShoreBank</a:t>
            </a:r>
            <a:r>
              <a:rPr lang="en-US" altLang="en-US" dirty="0">
                <a:latin typeface="Arial" panose="020B0604020202020204" pitchFamily="34" charset="0"/>
                <a:cs typeface="Arial" panose="020B0604020202020204" pitchFamily="34" charset="0"/>
              </a:rPr>
              <a:t>, US</a:t>
            </a:r>
          </a:p>
          <a:p>
            <a:pPr lvl="3"/>
            <a:r>
              <a:rPr lang="en-US" altLang="en-US" dirty="0" err="1">
                <a:latin typeface="Arial" panose="020B0604020202020204" pitchFamily="34" charset="0"/>
                <a:cs typeface="Arial" panose="020B0604020202020204" pitchFamily="34" charset="0"/>
              </a:rPr>
              <a:t>Triodos</a:t>
            </a:r>
            <a:r>
              <a:rPr lang="en-US" altLang="en-US" dirty="0">
                <a:latin typeface="Arial" panose="020B0604020202020204" pitchFamily="34" charset="0"/>
                <a:cs typeface="Arial" panose="020B0604020202020204" pitchFamily="34" charset="0"/>
              </a:rPr>
              <a:t> Bank, Netherlands</a:t>
            </a:r>
          </a:p>
          <a:p>
            <a:pPr lvl="1"/>
            <a:r>
              <a:rPr lang="en-US" altLang="en-US" sz="2000" dirty="0">
                <a:latin typeface="Arial" panose="020B0604020202020204" pitchFamily="34" charset="0"/>
                <a:cs typeface="Arial" panose="020B0604020202020204" pitchFamily="34" charset="0"/>
              </a:rPr>
              <a:t>Sustainable Banking Network (SBN)</a:t>
            </a:r>
          </a:p>
          <a:p>
            <a:pPr lvl="2"/>
            <a:r>
              <a:rPr lang="en-US" altLang="en-US" i="1" dirty="0">
                <a:latin typeface="Arial" panose="020B0604020202020204" pitchFamily="34" charset="0"/>
                <a:cs typeface="Arial" panose="020B0604020202020204" pitchFamily="34" charset="0"/>
              </a:rPr>
              <a:t>Sponsored by International Finance Corporation (IFC)</a:t>
            </a:r>
          </a:p>
          <a:p>
            <a:pPr lvl="1"/>
            <a:r>
              <a:rPr lang="en-US" altLang="en-US" sz="2000" dirty="0">
                <a:latin typeface="Arial" panose="020B0604020202020204" pitchFamily="34" charset="0"/>
                <a:cs typeface="Arial" panose="020B0604020202020204" pitchFamily="34" charset="0"/>
              </a:rPr>
              <a:t>National Community Investment Fund</a:t>
            </a:r>
          </a:p>
          <a:p>
            <a:pPr lvl="2"/>
            <a:r>
              <a:rPr lang="en-US" altLang="en-US" i="1" dirty="0">
                <a:latin typeface="Arial" panose="020B0604020202020204" pitchFamily="34" charset="0"/>
                <a:cs typeface="Arial" panose="020B0604020202020204" pitchFamily="34" charset="0"/>
              </a:rPr>
              <a:t>Includes network of banks</a:t>
            </a:r>
          </a:p>
        </p:txBody>
      </p:sp>
      <p:sp>
        <p:nvSpPr>
          <p:cNvPr id="4" name="Text Box 2">
            <a:extLst>
              <a:ext uri="{FF2B5EF4-FFF2-40B4-BE49-F238E27FC236}">
                <a16:creationId xmlns:a16="http://schemas.microsoft.com/office/drawing/2014/main" id="{53C5B681-63C8-033B-336A-60264DB78E21}"/>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Sustainable Banking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BB03F"/>
              </a:buClr>
              <a:buChar char="•"/>
              <a:defRPr sz="2800">
                <a:solidFill>
                  <a:schemeClr val="tx1"/>
                </a:solidFill>
                <a:latin typeface="Arial" panose="020B0604020202020204" pitchFamily="34" charset="0"/>
                <a:ea typeface="ヒラギノ角ゴ Pro W3"/>
                <a:cs typeface="ヒラギノ角ゴ Pro W3"/>
              </a:defRPr>
            </a:lvl1pPr>
            <a:lvl2pPr>
              <a:spcBef>
                <a:spcPct val="20000"/>
              </a:spcBef>
              <a:buChar char="–"/>
              <a:defRPr sz="2200">
                <a:solidFill>
                  <a:schemeClr val="tx1"/>
                </a:solidFill>
                <a:latin typeface="Arial" panose="020B0604020202020204" pitchFamily="34" charset="0"/>
                <a:ea typeface="ヒラギノ角ゴ Pro W3"/>
                <a:cs typeface="ヒラギノ角ゴ Pro W3"/>
              </a:defRPr>
            </a:lvl2pPr>
            <a:lvl3pPr>
              <a:spcBef>
                <a:spcPct val="20000"/>
              </a:spcBef>
              <a:buChar char="•"/>
              <a:defRPr sz="2200">
                <a:solidFill>
                  <a:schemeClr val="tx1"/>
                </a:solidFill>
                <a:latin typeface="Arial" panose="020B0604020202020204" pitchFamily="34" charset="0"/>
                <a:ea typeface="ヒラギノ角ゴ Pro W3"/>
                <a:cs typeface="ヒラギノ角ゴ Pro W3"/>
              </a:defRPr>
            </a:lvl3pPr>
            <a:lvl4pPr>
              <a:spcBef>
                <a:spcPct val="20000"/>
              </a:spcBef>
              <a:buChar char="–"/>
              <a:defRPr sz="2200">
                <a:solidFill>
                  <a:schemeClr val="tx1"/>
                </a:solidFill>
                <a:latin typeface="Arial" panose="020B0604020202020204" pitchFamily="34" charset="0"/>
                <a:ea typeface="ヒラギノ角ゴ Pro W3"/>
                <a:cs typeface="ヒラギノ角ゴ Pro W3"/>
              </a:defRPr>
            </a:lvl4pPr>
            <a:lvl5pPr>
              <a:spcBef>
                <a:spcPct val="20000"/>
              </a:spcBef>
              <a:buChar char="»"/>
              <a:defRPr sz="2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200">
                <a:solidFill>
                  <a:schemeClr val="tx1"/>
                </a:solidFill>
                <a:latin typeface="Arial" panose="020B0604020202020204" pitchFamily="34" charset="0"/>
                <a:ea typeface="ヒラギノ角ゴ Pro W3"/>
                <a:cs typeface="ヒラギノ角ゴ Pro W3"/>
              </a:defRPr>
            </a:lvl9pPr>
          </a:lstStyle>
          <a:p>
            <a:pPr>
              <a:spcBef>
                <a:spcPct val="0"/>
              </a:spcBef>
              <a:buClrTx/>
              <a:buFontTx/>
              <a:buNone/>
            </a:pPr>
            <a:fld id="{C7FF3931-0831-435D-B294-B7767E33DD83}" type="slidenum">
              <a:rPr lang="en-US" altLang="en-US" sz="1400" smtClean="0"/>
              <a:pPr>
                <a:spcBef>
                  <a:spcPct val="0"/>
                </a:spcBef>
                <a:buClrTx/>
                <a:buFontTx/>
                <a:buNone/>
              </a:pPr>
              <a:t>99</a:t>
            </a:fld>
            <a:endParaRPr lang="en-US" altLang="en-US" sz="1400"/>
          </a:p>
        </p:txBody>
      </p:sp>
      <p:pic>
        <p:nvPicPr>
          <p:cNvPr id="214019" name="Picture 2" descr="ma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021" name="Picture 4"/>
          <p:cNvPicPr>
            <a:picLocks noChangeAspect="1"/>
          </p:cNvPicPr>
          <p:nvPr/>
        </p:nvPicPr>
        <p:blipFill rotWithShape="1">
          <a:blip r:embed="rId3">
            <a:extLst>
              <a:ext uri="{28A0092B-C50C-407E-A947-70E740481C1C}">
                <a14:useLocalDpi xmlns:a14="http://schemas.microsoft.com/office/drawing/2010/main" val="0"/>
              </a:ext>
            </a:extLst>
          </a:blip>
          <a:srcRect l="6210" r="11073"/>
          <a:stretch/>
        </p:blipFill>
        <p:spPr bwMode="auto">
          <a:xfrm>
            <a:off x="4572000" y="2321278"/>
            <a:ext cx="3872089" cy="35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Rectangle 4"/>
          <p:cNvSpPr>
            <a:spLocks noGrp="1" noChangeArrowheads="1"/>
          </p:cNvSpPr>
          <p:nvPr>
            <p:ph type="body" sz="half" idx="1"/>
          </p:nvPr>
        </p:nvSpPr>
        <p:spPr>
          <a:xfrm>
            <a:off x="626535" y="1905000"/>
            <a:ext cx="8229600" cy="4724400"/>
          </a:xfrm>
        </p:spPr>
        <p:txBody>
          <a:bodyPr/>
          <a:lstStyle/>
          <a:p>
            <a:r>
              <a:rPr lang="en-US" altLang="en-US" sz="2400" dirty="0">
                <a:latin typeface="Arial" panose="020B0604020202020204" pitchFamily="34" charset="0"/>
                <a:cs typeface="Arial" panose="020B0604020202020204" pitchFamily="34" charset="0"/>
              </a:rPr>
              <a:t>Asian financial crisis, 1997</a:t>
            </a:r>
          </a:p>
          <a:p>
            <a:pPr lvl="1"/>
            <a:r>
              <a:rPr lang="en-US" altLang="en-US" sz="2000" dirty="0">
                <a:latin typeface="Arial" panose="020B0604020202020204" pitchFamily="34" charset="0"/>
                <a:cs typeface="Arial" panose="020B0604020202020204" pitchFamily="34" charset="0"/>
              </a:rPr>
              <a:t>Affected the “Asian Tigers.”</a:t>
            </a:r>
          </a:p>
          <a:p>
            <a:pPr lvl="1"/>
            <a:r>
              <a:rPr lang="en-US" altLang="en-US" sz="2000" dirty="0">
                <a:latin typeface="Arial" panose="020B0604020202020204" pitchFamily="34" charset="0"/>
                <a:cs typeface="Arial" panose="020B0604020202020204" pitchFamily="34" charset="0"/>
              </a:rPr>
              <a:t>Stock markets and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currencies lost 70%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of their value</a:t>
            </a:r>
          </a:p>
          <a:p>
            <a:pPr lvl="1"/>
            <a:r>
              <a:rPr lang="en-US" altLang="en-US" sz="2000" dirty="0">
                <a:latin typeface="Arial" panose="020B0604020202020204" pitchFamily="34" charset="0"/>
                <a:cs typeface="Arial" panose="020B0604020202020204" pitchFamily="34" charset="0"/>
              </a:rPr>
              <a:t>Asset bubbles</a:t>
            </a:r>
          </a:p>
          <a:p>
            <a:pPr lvl="1"/>
            <a:r>
              <a:rPr lang="en-US" altLang="en-US" sz="2000" dirty="0">
                <a:latin typeface="Arial" panose="020B0604020202020204" pitchFamily="34" charset="0"/>
                <a:cs typeface="Arial" panose="020B0604020202020204" pitchFamily="34" charset="0"/>
              </a:rPr>
              <a:t>Capital flight</a:t>
            </a:r>
          </a:p>
          <a:p>
            <a:pPr lvl="2"/>
            <a:r>
              <a:rPr lang="en-US" altLang="en-US" i="1" dirty="0">
                <a:latin typeface="Arial" panose="020B0604020202020204" pitchFamily="34" charset="0"/>
                <a:cs typeface="Arial" panose="020B0604020202020204" pitchFamily="34" charset="0"/>
              </a:rPr>
              <a:t>China and Taiwan</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unaffected.</a:t>
            </a:r>
          </a:p>
          <a:p>
            <a:pPr lvl="2"/>
            <a:r>
              <a:rPr lang="en-US" altLang="en-US" i="1" dirty="0">
                <a:latin typeface="Arial" panose="020B0604020202020204" pitchFamily="34" charset="0"/>
                <a:cs typeface="Arial" panose="020B0604020202020204" pitchFamily="34" charset="0"/>
              </a:rPr>
              <a:t>Due to family-based</a:t>
            </a:r>
            <a:br>
              <a:rPr lang="en-US" altLang="en-US" i="1" dirty="0">
                <a:latin typeface="Arial" panose="020B0604020202020204" pitchFamily="34" charset="0"/>
                <a:cs typeface="Arial" panose="020B0604020202020204" pitchFamily="34" charset="0"/>
              </a:rPr>
            </a:br>
            <a:r>
              <a:rPr lang="en-US" altLang="en-US" i="1" dirty="0">
                <a:latin typeface="Arial" panose="020B0604020202020204" pitchFamily="34" charset="0"/>
                <a:cs typeface="Arial" panose="020B0604020202020204" pitchFamily="34" charset="0"/>
              </a:rPr>
              <a:t>financing</a:t>
            </a:r>
          </a:p>
          <a:p>
            <a:pPr lvl="1"/>
            <a:endParaRPr lang="en-US" altLang="en-US" sz="2400" dirty="0"/>
          </a:p>
        </p:txBody>
      </p:sp>
      <p:sp>
        <p:nvSpPr>
          <p:cNvPr id="4" name="Text Box 2">
            <a:extLst>
              <a:ext uri="{FF2B5EF4-FFF2-40B4-BE49-F238E27FC236}">
                <a16:creationId xmlns:a16="http://schemas.microsoft.com/office/drawing/2014/main" id="{2C5B4AB6-364A-FE12-092C-48331B8D0452}"/>
              </a:ext>
            </a:extLst>
          </p:cNvPr>
          <p:cNvSpPr txBox="1">
            <a:spLocks noChangeArrowheads="1"/>
          </p:cNvSpPr>
          <p:nvPr/>
        </p:nvSpPr>
        <p:spPr bwMode="auto">
          <a:xfrm>
            <a:off x="626535"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rgbClr val="FBB03F"/>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ヒラギノ角ゴ Pro W3"/>
                <a:cs typeface="ヒラギノ角ゴ Pro W3"/>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ClrTx/>
              <a:buFontTx/>
              <a:buNone/>
            </a:pPr>
            <a:r>
              <a:rPr lang="en-US" altLang="en-US" sz="3600" b="1" dirty="0">
                <a:solidFill>
                  <a:srgbClr val="C00000"/>
                </a:solidFill>
              </a:rPr>
              <a:t>Financial Instability</a:t>
            </a:r>
          </a:p>
        </p:txBody>
      </p:sp>
    </p:spTree>
  </p:cSld>
  <p:clrMapOvr>
    <a:masterClrMapping/>
  </p:clrMapOvr>
</p:sld>
</file>

<file path=ppt/theme/theme1.xml><?xml version="1.0" encoding="utf-8"?>
<a:theme xmlns:a="http://schemas.openxmlformats.org/drawingml/2006/main" name="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3600</TotalTime>
  <Words>4868</Words>
  <Application>Microsoft Office PowerPoint</Application>
  <PresentationFormat>On-screen Show (4:3)</PresentationFormat>
  <Paragraphs>843</Paragraphs>
  <Slides>116</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116</vt:i4>
      </vt:variant>
    </vt:vector>
  </HeadingPairs>
  <TitlesOfParts>
    <vt:vector size="124" baseType="lpstr">
      <vt:lpstr>Arial</vt:lpstr>
      <vt:lpstr>Calibri</vt:lpstr>
      <vt:lpstr>Calibri Light</vt:lpstr>
      <vt:lpstr>Courier New</vt:lpstr>
      <vt:lpstr>Symbol</vt:lpstr>
      <vt:lpstr>Times New Roman</vt:lpstr>
      <vt:lpstr>Wingdings</vt:lpstr>
      <vt:lpstr>theme</vt:lpstr>
      <vt:lpstr>Sustainability</vt:lpstr>
      <vt:lpstr>PowerPoint Presentation</vt:lpstr>
      <vt:lpstr>PowerPoint Presentation</vt:lpstr>
      <vt:lpstr>Basic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Ethical Basis for Sustainability</vt:lpstr>
      <vt:lpstr>PowerPoint Presentation</vt:lpstr>
      <vt:lpstr>PowerPoint Presentation</vt:lpstr>
      <vt:lpstr>PowerPoint Presentation</vt:lpstr>
      <vt:lpstr>Environmental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Hooker</dc:creator>
  <cp:lastModifiedBy>John Hooker</cp:lastModifiedBy>
  <cp:revision>183</cp:revision>
  <dcterms:created xsi:type="dcterms:W3CDTF">2021-09-06T22:05:14Z</dcterms:created>
  <dcterms:modified xsi:type="dcterms:W3CDTF">2024-06-05T00:55:07Z</dcterms:modified>
</cp:coreProperties>
</file>