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sldIdLst>
    <p:sldId id="262" r:id="rId2"/>
    <p:sldId id="708" r:id="rId3"/>
    <p:sldId id="634" r:id="rId4"/>
    <p:sldId id="709" r:id="rId5"/>
    <p:sldId id="635" r:id="rId6"/>
    <p:sldId id="636" r:id="rId7"/>
    <p:sldId id="637" r:id="rId8"/>
    <p:sldId id="638" r:id="rId9"/>
    <p:sldId id="651" r:id="rId10"/>
    <p:sldId id="639" r:id="rId11"/>
    <p:sldId id="645" r:id="rId12"/>
    <p:sldId id="644" r:id="rId13"/>
    <p:sldId id="646" r:id="rId14"/>
    <p:sldId id="647" r:id="rId15"/>
    <p:sldId id="648" r:id="rId16"/>
    <p:sldId id="649" r:id="rId17"/>
    <p:sldId id="650" r:id="rId18"/>
    <p:sldId id="652" r:id="rId19"/>
    <p:sldId id="653" r:id="rId20"/>
    <p:sldId id="710" r:id="rId21"/>
    <p:sldId id="654" r:id="rId22"/>
    <p:sldId id="674" r:id="rId23"/>
    <p:sldId id="675" r:id="rId24"/>
    <p:sldId id="678" r:id="rId25"/>
    <p:sldId id="679" r:id="rId26"/>
    <p:sldId id="680" r:id="rId27"/>
    <p:sldId id="660" r:id="rId28"/>
    <p:sldId id="681" r:id="rId29"/>
    <p:sldId id="682" r:id="rId30"/>
    <p:sldId id="683" r:id="rId31"/>
    <p:sldId id="661" r:id="rId32"/>
    <p:sldId id="685" r:id="rId33"/>
    <p:sldId id="686" r:id="rId34"/>
    <p:sldId id="687" r:id="rId35"/>
    <p:sldId id="688" r:id="rId36"/>
    <p:sldId id="689" r:id="rId37"/>
    <p:sldId id="690" r:id="rId38"/>
    <p:sldId id="691" r:id="rId39"/>
    <p:sldId id="692" r:id="rId40"/>
    <p:sldId id="695" r:id="rId41"/>
    <p:sldId id="694" r:id="rId42"/>
    <p:sldId id="704" r:id="rId43"/>
    <p:sldId id="705" r:id="rId44"/>
    <p:sldId id="706" r:id="rId45"/>
    <p:sldId id="707" r:id="rId46"/>
    <p:sldId id="68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324EB-547D-4D21-AE5F-9E61909BDD98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0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ill.com/opinion/healthcare/566834-instead-of-ethically-dubious-mandates-employers-can-try-soft-vaccine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hicaldecisions.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Issues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67C1C8E-85BC-4A23-1C19-2945DBA2DC41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15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whether the government should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MMR vaccines.</a:t>
            </a:r>
          </a:p>
          <a:p>
            <a:pPr lvl="2"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whether parents should allow it for their kids.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6" name="Picture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4F83A166-EF19-4097-9A7D-177872965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1"/>
          <a:stretch/>
        </p:blipFill>
        <p:spPr>
          <a:xfrm>
            <a:off x="5895187" y="3429000"/>
            <a:ext cx="2602523" cy="27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whether the government should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MMR vaccines.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whether parents should allow it for their kids.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reasons for refusing MMR: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is inconvenient and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 some risk.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only a small chance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kids will get measles.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rationale is clearly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generalizable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parents acted on it, the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reason would no longer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5" name="Picture 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5042844A-95CA-44B4-BF51-31B80F11A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1"/>
          <a:stretch/>
        </p:blipFill>
        <p:spPr>
          <a:xfrm>
            <a:off x="5895187" y="3429000"/>
            <a:ext cx="2602523" cy="27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consider a different set of reasons.</a:t>
            </a:r>
          </a:p>
          <a:p>
            <a:pPr lvl="2"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is inconvenient and poses some risk.</a:t>
            </a:r>
          </a:p>
          <a:p>
            <a:pPr lvl="2"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measles is a natural part of growing up </a:t>
            </a:r>
            <a:b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we don’t care if other kids are not vaccinated).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3" name="Picture 2" descr="A picture containing wall, person, child, indoor&#10;&#10;Description automatically generated">
            <a:extLst>
              <a:ext uri="{FF2B5EF4-FFF2-40B4-BE49-F238E27FC236}">
                <a16:creationId xmlns:a16="http://schemas.microsoft.com/office/drawing/2014/main" id="{96636676-E781-485A-A7AA-217F2304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3994"/>
          <a:stretch/>
        </p:blipFill>
        <p:spPr>
          <a:xfrm>
            <a:off x="5164852" y="3618786"/>
            <a:ext cx="300445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consider a different set of reasons.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is inconvenient and poses some risk.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measles is a natural part of growing up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we don’t care if other kids are not vaccinated).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generalizable, but the scope of the rationale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wrong.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measles posed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chance of death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would no longer been seen as “a natural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growing up.”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</p:spTree>
    <p:extLst>
      <p:ext uri="{BB962C8B-B14F-4D97-AF65-F5344CB8AC3E}">
        <p14:creationId xmlns:p14="http://schemas.microsoft.com/office/powerpoint/2010/main" val="153299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04685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consider a different set of reasons.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is inconvenient and poses some risk.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measles is a natural part of growing up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we don’t care if other kids are not vaccinated).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generalizable, but the scope of the rationale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wrong.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measles posed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chance of death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would no longer been seen as “a natural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growing up.”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seems to be the real reason: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poses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risk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measles.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seen this rationale is clearly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generalizable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measles is much riskier than the vaccine.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</p:spTree>
    <p:extLst>
      <p:ext uri="{BB962C8B-B14F-4D97-AF65-F5344CB8AC3E}">
        <p14:creationId xmlns:p14="http://schemas.microsoft.com/office/powerpoint/2010/main" val="383475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Autonomy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 not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rationally constrained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believe that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foregoing MMR vaccine results in illness.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illness is normally a violation of autonomy,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illness here is only a possibility or probability.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if parents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their kids will be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 to measles,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violation.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measles is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contagious.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3" name="Picture 2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D013CCEB-27B6-4380-8837-0F49C6B9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38479"/>
            <a:ext cx="4458886" cy="25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 for refusing MMR.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pass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vaccination rate is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one knows kids will be exposed.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</a:t>
            </a: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MMR vaccine</a:t>
            </a: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9D2E73C-C1E5-49A5-A22E-6433F8A8E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49462"/>
            <a:ext cx="4327193" cy="28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proceeding...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recognize 2 people who did something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ethical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Covid vaccine</a:t>
            </a:r>
          </a:p>
        </p:txBody>
      </p:sp>
    </p:spTree>
    <p:extLst>
      <p:ext uri="{BB962C8B-B14F-4D97-AF65-F5344CB8AC3E}">
        <p14:creationId xmlns:p14="http://schemas.microsoft.com/office/powerpoint/2010/main" val="244641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proceeding...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recognize 2 people who did something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ethical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Covid vaccine</a:t>
            </a:r>
          </a:p>
        </p:txBody>
      </p:sp>
      <p:pic>
        <p:nvPicPr>
          <p:cNvPr id="3" name="Picture 2" descr="Two people standing next to each other and smiling&#10;&#10;Description automatically generated with medium confidence">
            <a:extLst>
              <a:ext uri="{FF2B5EF4-FFF2-40B4-BE49-F238E27FC236}">
                <a16:creationId xmlns:a16="http://schemas.microsoft.com/office/drawing/2014/main" id="{1E29F903-8A6E-4060-9D4A-B6ADC5AF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34" y="2362200"/>
            <a:ext cx="2924175" cy="1647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7334E-9F4D-451C-9627-38DCDF99904E}"/>
              </a:ext>
            </a:extLst>
          </p:cNvPr>
          <p:cNvSpPr txBox="1"/>
          <p:nvPr/>
        </p:nvSpPr>
        <p:spPr>
          <a:xfrm>
            <a:off x="798843" y="4098002"/>
            <a:ext cx="70497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Drew Weissman and Katalin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Karikó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Developers of messenger RNA technology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behind Pfizer/BioNTech and Moderna vaccines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Received the Lasker Clinical Medical Research Award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Previous recipients include Jonas Salk and Anthony Fauci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Karikó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Hungarian immigrant, persisted despite rejection &amp; demotion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MMR, there is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obligation to get vaccinated for Covid.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there is a specific medical risk (e.g. allergic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one has very limited contact with other people.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Covid vaccine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4EDBB5-BD62-46D0-9D55-76E01EEBA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66" y="3539122"/>
            <a:ext cx="4129873" cy="27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individual vaccine decision</a:t>
            </a:r>
          </a:p>
          <a:p>
            <a:pPr lvl="1">
              <a:defRPr/>
            </a:pPr>
            <a:r>
              <a:rPr lang="en-US" alt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vaccine</a:t>
            </a:r>
          </a:p>
          <a:p>
            <a:pPr lvl="1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vaccine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vaccination for service in a store or theater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vaccination at work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masks for service in a store or restaurant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booster shot</a:t>
            </a:r>
          </a:p>
          <a:p>
            <a:pPr lvl="2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226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MMR, there is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obligation to get vaccinated for Covid.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there is a specific medical risk (e.g. allergic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one has very limited contact with other people.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vaccination poses several risks: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Nonnegligible probability of contracting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case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probably of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infecting others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of services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infected persons who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isolate 5 days.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to others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vulnerable persons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patients denied proper treatment due to lack of resources.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overworked medical staff.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Covid vaccine</a:t>
            </a:r>
          </a:p>
        </p:txBody>
      </p:sp>
    </p:spTree>
    <p:extLst>
      <p:ext uri="{BB962C8B-B14F-4D97-AF65-F5344CB8AC3E}">
        <p14:creationId xmlns:p14="http://schemas.microsoft.com/office/powerpoint/2010/main" val="281050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reason for refusing vaccine: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vaccination exceeds risk from Covid.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probably not generalizable, even for Omicron.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one were vaccinated, there would be additional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variants that would probably make contacting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much riskier.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Covid vaccine</a:t>
            </a:r>
          </a:p>
        </p:txBody>
      </p:sp>
    </p:spTree>
    <p:extLst>
      <p:ext uri="{BB962C8B-B14F-4D97-AF65-F5344CB8AC3E}">
        <p14:creationId xmlns:p14="http://schemas.microsoft.com/office/powerpoint/2010/main" val="101774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Autonomy principle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cases in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vaccine refusal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violates autonomy.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one is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to become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contagious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not ill),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perhaps to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closely with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unvaccinated public…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one is caring for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Covid vaccine</a:t>
            </a:r>
          </a:p>
        </p:txBody>
      </p:sp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EECE258A-D987-4867-999A-D096C31D5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r="24835"/>
          <a:stretch/>
        </p:blipFill>
        <p:spPr>
          <a:xfrm>
            <a:off x="4953000" y="1471219"/>
            <a:ext cx="4010184" cy="44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36675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 for refusing the vaccine.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may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few cases.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</a:t>
            </a: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Covid vaccine</a:t>
            </a:r>
          </a:p>
        </p:txBody>
      </p:sp>
      <p:pic>
        <p:nvPicPr>
          <p:cNvPr id="3" name="Picture 2" descr="A picture containing indoor, bottle, drinking water&#10;&#10;Description automatically generated">
            <a:extLst>
              <a:ext uri="{FF2B5EF4-FFF2-40B4-BE49-F238E27FC236}">
                <a16:creationId xmlns:a16="http://schemas.microsoft.com/office/drawing/2014/main" id="{892E76F0-40F6-41F1-93C4-77F2AA558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65" y="3505200"/>
            <a:ext cx="3838470" cy="2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require Covid vaccination for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in a restaurant or admission to a theater?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violation of autonomy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cannot have an action plan of being served in a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or entertained in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theater, with or without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Refusal of service therefore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violates no action plan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Requiring C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ovid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vaccine</a:t>
            </a:r>
          </a:p>
        </p:txBody>
      </p:sp>
      <p:pic>
        <p:nvPicPr>
          <p:cNvPr id="3" name="Picture 2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1EF952C6-2A64-49A0-890A-E3A0B2CB7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2163"/>
          <a:stretch/>
        </p:blipFill>
        <p:spPr>
          <a:xfrm>
            <a:off x="5486400" y="3200400"/>
            <a:ext cx="3000271" cy="30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2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require Covid vaccination for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in a restaurant or admission to a theater?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the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 is less clear.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vaccination rule, could be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obligatory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requiring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reduces spread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disease at a small cost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patron (who can eat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watch TV at home).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if there is a significant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the patron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maître d’ or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usher, the calculation changes.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evident reason it violates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generalizability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Requiring C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ovid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vaccine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CEA2B1F-235C-4291-ABF9-60E1D2F27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r="4395"/>
          <a:stretch/>
        </p:blipFill>
        <p:spPr>
          <a:xfrm>
            <a:off x="5667022" y="2480709"/>
            <a:ext cx="3321756" cy="27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 for requiring the vaccine.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customer reaction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Requiring </a:t>
            </a: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Covid vaccine</a:t>
            </a:r>
          </a:p>
        </p:txBody>
      </p:sp>
      <p:pic>
        <p:nvPicPr>
          <p:cNvPr id="3" name="Picture 2" descr="A picture containing indoor, bottle, drinking water&#10;&#10;Description automatically generated">
            <a:extLst>
              <a:ext uri="{FF2B5EF4-FFF2-40B4-BE49-F238E27FC236}">
                <a16:creationId xmlns:a16="http://schemas.microsoft.com/office/drawing/2014/main" id="{892E76F0-40F6-41F1-93C4-77F2AA558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65" y="3551699"/>
            <a:ext cx="3838470" cy="2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32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require a mask for entry into a store?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violation of autonomy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reasons already noted.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violate the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chance of a violent reaction from patrons,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repeatedly occurred.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alternative is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offer a mask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politely or simply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post a sign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masks.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Requiring masks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7A6898-361B-4543-9661-D451FCDB4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962400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require a mask for entry into a store?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violation of autonomy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reasons already noted.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violate the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chance of a violent reaction from patrons,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repeatedly occurred.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alternative is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offer a mask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politely or simply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post a sign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masks.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 it violates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generalizability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Requiring masks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29330D-327D-476F-996A-DB699492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962400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7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this supposed to be a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country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asking whether the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a mask mandate.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Requiring masks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94A1149-0572-4369-874D-8378465F5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0"/>
          <a:stretch/>
        </p:blipFill>
        <p:spPr>
          <a:xfrm>
            <a:off x="2797629" y="3089867"/>
            <a:ext cx="4310742" cy="26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consider MMR vaccine.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= measles, mumps, and rubella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effective vaccine against a very contagious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is roughly as contagious as the Omicron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of Covid.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us to analyze the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with less emotional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is where much of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vaccine resistance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started.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231548ED-1F5A-48FA-986F-980196AA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7" y="3587045"/>
            <a:ext cx="3543873" cy="23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43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 for requiring masks.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customer reaction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Requiring </a:t>
            </a: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masks</a:t>
            </a:r>
          </a:p>
        </p:txBody>
      </p:sp>
      <p:pic>
        <p:nvPicPr>
          <p:cNvPr id="3" name="Picture 2" descr="A picture containing indoor, bottle, drinking water&#10;&#10;Description automatically generated">
            <a:extLst>
              <a:ext uri="{FF2B5EF4-FFF2-40B4-BE49-F238E27FC236}">
                <a16:creationId xmlns:a16="http://schemas.microsoft.com/office/drawing/2014/main" id="{892E76F0-40F6-41F1-93C4-77F2AA558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65" y="3551699"/>
            <a:ext cx="3838470" cy="2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2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for firms to require employees to get vaccinated or be fired?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 issued regulations mandating that all firms that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 at least 100 people must require vaccination or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testing (struck down by SCOTUS).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specifically required for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employees and contractors,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most health care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(the latter was upheld).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asking whether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ethically impose some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of vaccine requirement.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law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prohibits such a policy.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0DFE21-6624-4EC6-81DA-30DF291EE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83778"/>
            <a:ext cx="2559822" cy="25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Autonomy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is easy.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employee cannot have an action plan of being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employed, with or without 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requiring vaccination is inconsistent with no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 is no violation of autonomy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46A1C19-BCC4-4076-A9F3-51E8C4365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6" y="4038600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7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is harder.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one takes a job, there is an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implied agreement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what will be required.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an Amazon warehouse worker to babysit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boss’s kids is a breach of the implied agreement.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an invasive medical procedure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same category.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occupations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such a requirement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expected, due to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practice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health situation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(hospital, nursing home,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school).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solar cell&#10;&#10;Description automatically generated">
            <a:extLst>
              <a:ext uri="{FF2B5EF4-FFF2-40B4-BE49-F238E27FC236}">
                <a16:creationId xmlns:a16="http://schemas.microsoft.com/office/drawing/2014/main" id="{B0326B1F-9FD8-45CC-B960-1A438DECE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68" y="4252586"/>
            <a:ext cx="3629409" cy="20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0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7685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there an understanding that an employee will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create a safety hazard?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 A vaccine mandate is OK if an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 a significant risk that is not mitigated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masks, testing, or distancing.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employees recently exposed to Covid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who are likely to be exposed.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not enough that unvaccinated employees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group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 a hazard even with masks, etc.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employment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between the company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the whole work force.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0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7685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there an understanding that an employee will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create a safety hazard?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 A vaccine mandate is OK if an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 a significant risk that is not mitigated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masks, testing, or distancing.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employees recently exposed to Covid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who are likely to be exposed.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not enough that unvaccinated employees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group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 a hazard even with masks, etc.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employment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between the company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the whole work force.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member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implicitly agrees to abide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result of collective bargaining.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 vaccine mandate is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if the union agrees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24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vaccine-or-test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generalizable.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as effective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vaccine mandate.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frequently require noninvasive medical tests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drug tests).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mask requirement is also OK.  A mask can be viewed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uniform.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work-at-home requirement is OK.  Employers regularly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work location.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7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vaccine-or-test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generalizable.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as effective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vaccine mandate.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frequently require noninvasive medical tests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drug tests).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mask requirement is also OK.  A mask can be viewed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uniform.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work-at-home requirement is OK.  Employers regularly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work location.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OK to require vaccination of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 yet an agreement.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what they are getting into.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OK to require vaccination of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workers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reason.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8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fail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a vaccine or vaccine-or-test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generalizable..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requirement could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lead to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resignations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harm may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outweigh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of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and/or testing.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especially hard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dilemma for small business,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often lacks the resources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require testing.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8131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holding a flag&#10;&#10;Description automatically generated with low confidence">
            <a:extLst>
              <a:ext uri="{FF2B5EF4-FFF2-40B4-BE49-F238E27FC236}">
                <a16:creationId xmlns:a16="http://schemas.microsoft.com/office/drawing/2014/main" id="{2DA8C734-2713-4399-90C7-19DA91B1C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31099"/>
          <a:stretch/>
        </p:blipFill>
        <p:spPr>
          <a:xfrm>
            <a:off x="5848552" y="2613322"/>
            <a:ext cx="2685848" cy="33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1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Scorecard for employer vaccine requirement.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some businesses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hospitals, schools, other sensitive environments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 employees, temporary workers, union members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Vaccine-or-test is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anywhere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employee reaction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Vaccination for work</a:t>
            </a:r>
          </a:p>
        </p:txBody>
      </p:sp>
      <p:pic>
        <p:nvPicPr>
          <p:cNvPr id="3" name="Picture 2" descr="A picture containing text, drinking water, beverage&#10;&#10;Description automatically generated">
            <a:extLst>
              <a:ext uri="{FF2B5EF4-FFF2-40B4-BE49-F238E27FC236}">
                <a16:creationId xmlns:a16="http://schemas.microsoft.com/office/drawing/2014/main" id="{4FA38084-2A6E-4498-AA11-32D59DDF8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7" y="4432998"/>
            <a:ext cx="4722726" cy="19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 of MMR (measles/mumps/rubella) vaccine questioned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1998 </a:t>
            </a:r>
            <a:r>
              <a:rPr lang="en-US" alt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 claimed link between MMR and autism/colitis.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12 children.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studies show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connection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a 2002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study of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a million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eventually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license to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medicine.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not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retracted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D94393C-355B-4CAE-9303-9386CB65F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07" y="4110339"/>
            <a:ext cx="3554286" cy="21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73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get an approved Covid booster shot?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much of the world’s population can’t get their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shot?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  <p:pic>
        <p:nvPicPr>
          <p:cNvPr id="4" name="Picture 3" descr="Close-up of hands holding a syringe&#10;&#10;Description automatically generated with medium confidence">
            <a:extLst>
              <a:ext uri="{FF2B5EF4-FFF2-40B4-BE49-F238E27FC236}">
                <a16:creationId xmlns:a16="http://schemas.microsoft.com/office/drawing/2014/main" id="{8C821EA5-AE10-4219-9D14-42D12A9C3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01" y="3276600"/>
            <a:ext cx="3452099" cy="22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BD8C577-F9BA-48B3-BCF4-FE196CB8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F9960CB-28F7-4F61-AB49-B7994209F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" y="1066800"/>
            <a:ext cx="8562594" cy="55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1368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get an approved Covid booster shot?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primarily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rationally believe that getting a booster would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expected utility?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 have no reason to think that getting a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would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 someone else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shot.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a booster clearly results in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utility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 and those around me.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another matter, because it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vaccination rate globally.</a:t>
            </a:r>
          </a:p>
          <a:p>
            <a:pPr marL="914400" lvl="2" indent="0">
              <a:buNone/>
              <a:defRPr/>
            </a:pP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</p:spTree>
    <p:extLst>
      <p:ext uri="{BB962C8B-B14F-4D97-AF65-F5344CB8AC3E}">
        <p14:creationId xmlns:p14="http://schemas.microsoft.com/office/powerpoint/2010/main" val="526264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1368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get an approved Covid booster shot?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primarily a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rationally believe that getting a booster would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expected utility?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 have no reason to think that getting a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would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 someone else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shot.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a booster clearly results in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utility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 and those around me.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another matter, because it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vaccination rate globally.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booster appears to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utilitarian test.</a:t>
            </a:r>
          </a:p>
          <a:p>
            <a:pPr marL="914400" lvl="2" indent="0">
              <a:buNone/>
              <a:defRPr/>
            </a:pP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</p:spTree>
    <p:extLst>
      <p:ext uri="{BB962C8B-B14F-4D97-AF65-F5344CB8AC3E}">
        <p14:creationId xmlns:p14="http://schemas.microsoft.com/office/powerpoint/2010/main" val="1254143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1368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ethical to get an approved Covid booster shot?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also check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generalizability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reasons for getting the booster…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available and approved by health authorities. 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health outcomes, and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generally, for myself and those around me.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booster would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 no one else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shot.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 probably be rational in believing these reasons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continue to apply if everyone were to act on them.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getting the booster in these circumstances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generalizable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</p:spTree>
    <p:extLst>
      <p:ext uri="{BB962C8B-B14F-4D97-AF65-F5344CB8AC3E}">
        <p14:creationId xmlns:p14="http://schemas.microsoft.com/office/powerpoint/2010/main" val="19451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 for getting booster shots.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pass,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a suitable rationale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pass,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current supply conditions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not an issue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459074E-0EB1-4169-AFFB-561F91E5C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3" y="3615228"/>
            <a:ext cx="4038293" cy="227154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5A5D1B6-655E-47DB-91A9-08272172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Booster shots</a:t>
            </a:r>
          </a:p>
        </p:txBody>
      </p:sp>
    </p:spTree>
    <p:extLst>
      <p:ext uri="{BB962C8B-B14F-4D97-AF65-F5344CB8AC3E}">
        <p14:creationId xmlns:p14="http://schemas.microsoft.com/office/powerpoint/2010/main" val="3975011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316A6-BEAC-42FB-9562-E89573B7D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" b="873"/>
          <a:stretch/>
        </p:blipFill>
        <p:spPr>
          <a:xfrm>
            <a:off x="729134" y="1005375"/>
            <a:ext cx="7339693" cy="554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99018-4E11-42E6-8B70-824C08C7B6EC}"/>
              </a:ext>
            </a:extLst>
          </p:cNvPr>
          <p:cNvSpPr txBox="1"/>
          <p:nvPr/>
        </p:nvSpPr>
        <p:spPr>
          <a:xfrm>
            <a:off x="961292" y="152400"/>
            <a:ext cx="69635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Article in </a:t>
            </a:r>
            <a:r>
              <a:rPr lang="en-US" i="1" dirty="0">
                <a:hlinkClick r:id="rId3"/>
              </a:rPr>
              <a:t>The Hill</a:t>
            </a:r>
            <a:r>
              <a:rPr lang="en-US" i="1" dirty="0"/>
              <a:t>     </a:t>
            </a:r>
            <a:r>
              <a:rPr lang="en-US" sz="2200" dirty="0">
                <a:highlight>
                  <a:srgbClr val="FFFF00"/>
                </a:highlight>
              </a:rPr>
              <a:t>See </a:t>
            </a:r>
            <a:r>
              <a:rPr lang="en-US" sz="2200" dirty="0">
                <a:highlight>
                  <a:srgbClr val="FFFF00"/>
                </a:highlight>
                <a:hlinkClick r:id="rId4"/>
              </a:rPr>
              <a:t>my ethics blog </a:t>
            </a:r>
            <a:br>
              <a:rPr lang="en-US" sz="2200" dirty="0">
                <a:highlight>
                  <a:srgbClr val="FFFF00"/>
                </a:highlight>
              </a:rPr>
            </a:br>
            <a:r>
              <a:rPr lang="en-US" sz="2200" dirty="0">
                <a:highlight>
                  <a:srgbClr val="FFFF00"/>
                </a:highlight>
              </a:rPr>
              <a:t>for more detailed arguments.</a:t>
            </a:r>
          </a:p>
        </p:txBody>
      </p:sp>
    </p:spTree>
    <p:extLst>
      <p:ext uri="{BB962C8B-B14F-4D97-AF65-F5344CB8AC3E}">
        <p14:creationId xmlns:p14="http://schemas.microsoft.com/office/powerpoint/2010/main" val="248483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boosted the anti-vaxxer movement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Europe and US.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had been eliminated in the US by 2000.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Resurfaced in an outbreak at Disneyland in 2014.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Unvaccinated children affected.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vaccination rate had dropped to 92%.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outbreak in Italy infected 4000, 88% unvaccinated.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Anti-vaxxer parents often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 MMR for their kids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grounds of safety.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also claim measles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“natural” part of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up (a taste of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naturalistic fallacy).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7994E929-66DF-4D5C-B9A3-A3EFA506B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9" y="4193592"/>
            <a:ext cx="3128375" cy="20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data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 of MMR vaccines (2016 CDC data):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get a mild fever.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faint rash.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1.3% swelling of salivary glands.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0.03% temporary fever-induced seizure.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0.003% bleeding disorders.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getting measles (2016 CDC data):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get an ear infection.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diarrhea.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pneumonia (fatal in severe cases).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 encephalitis (can lead to convulsions, deafness)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0.1-0.2%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</p:spTree>
    <p:extLst>
      <p:ext uri="{BB962C8B-B14F-4D97-AF65-F5344CB8AC3E}">
        <p14:creationId xmlns:p14="http://schemas.microsoft.com/office/powerpoint/2010/main" val="35076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data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Italian measles outbreak:*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got ear infection.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diarrhea.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stomatitis.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conjunctivitis.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hepatitis.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pneumonia.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respiratory insufficiency.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bleeding disorders.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0.2% seizures.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of 4000 got encephalitis.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of 4000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unvaccinated).</a:t>
            </a:r>
          </a:p>
          <a:p>
            <a:pPr marL="457200" lvl="1" indent="0">
              <a:buNone/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Eurosurveillance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2017.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AF6B11A-B5E6-4042-8B15-177E55F86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6" r="12077" b="2536"/>
          <a:stretch/>
        </p:blipFill>
        <p:spPr>
          <a:xfrm>
            <a:off x="5334000" y="2362200"/>
            <a:ext cx="3657600" cy="27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considers only the consequences of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person’s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is 93% effective against measles.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consequences of measles are far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much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than side effects of 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is extremely contagious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measles case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exposes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immunocompromised)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disruptive for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reasons.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  <p:pic>
        <p:nvPicPr>
          <p:cNvPr id="4" name="Picture 3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A2FFD0E8-2F56-4FDC-9A0E-5061B4C52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30" y="4340029"/>
            <a:ext cx="3101670" cy="20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9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229600" cy="56803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considers only the consequences of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person’s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 is 93% effective against measles.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consequences of measles are far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much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than side effects of vaccination.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is easier to catch than flu.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measles case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exposes others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immunocompromised) and is disruptive for other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if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everyone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vaccinated, the chance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contracting measles may be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one to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have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rider problem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we move to the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Refusing MMR vaccine</a:t>
            </a:r>
          </a:p>
        </p:txBody>
      </p:sp>
    </p:spTree>
    <p:extLst>
      <p:ext uri="{BB962C8B-B14F-4D97-AF65-F5344CB8AC3E}">
        <p14:creationId xmlns:p14="http://schemas.microsoft.com/office/powerpoint/2010/main" val="311554948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3508</TotalTime>
  <Words>3050</Words>
  <Application>Microsoft Office PowerPoint</Application>
  <PresentationFormat>On-screen Show (4:3)</PresentationFormat>
  <Paragraphs>362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theme</vt:lpstr>
      <vt:lpstr>Medical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149</cp:revision>
  <dcterms:created xsi:type="dcterms:W3CDTF">2021-09-06T22:05:14Z</dcterms:created>
  <dcterms:modified xsi:type="dcterms:W3CDTF">2024-06-05T00:54:46Z</dcterms:modified>
</cp:coreProperties>
</file>