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69"/>
  </p:notesMasterIdLst>
  <p:sldIdLst>
    <p:sldId id="262" r:id="rId2"/>
    <p:sldId id="842" r:id="rId3"/>
    <p:sldId id="845" r:id="rId4"/>
    <p:sldId id="800" r:id="rId5"/>
    <p:sldId id="801" r:id="rId6"/>
    <p:sldId id="802" r:id="rId7"/>
    <p:sldId id="803" r:id="rId8"/>
    <p:sldId id="804" r:id="rId9"/>
    <p:sldId id="805" r:id="rId10"/>
    <p:sldId id="806" r:id="rId11"/>
    <p:sldId id="807" r:id="rId12"/>
    <p:sldId id="808" r:id="rId13"/>
    <p:sldId id="809" r:id="rId14"/>
    <p:sldId id="810" r:id="rId15"/>
    <p:sldId id="811" r:id="rId16"/>
    <p:sldId id="812" r:id="rId17"/>
    <p:sldId id="813" r:id="rId18"/>
    <p:sldId id="814" r:id="rId19"/>
    <p:sldId id="815" r:id="rId20"/>
    <p:sldId id="816" r:id="rId21"/>
    <p:sldId id="817" r:id="rId22"/>
    <p:sldId id="818" r:id="rId23"/>
    <p:sldId id="819" r:id="rId24"/>
    <p:sldId id="820" r:id="rId25"/>
    <p:sldId id="821" r:id="rId26"/>
    <p:sldId id="822" r:id="rId27"/>
    <p:sldId id="823" r:id="rId28"/>
    <p:sldId id="824" r:id="rId29"/>
    <p:sldId id="825" r:id="rId30"/>
    <p:sldId id="826" r:id="rId31"/>
    <p:sldId id="827" r:id="rId32"/>
    <p:sldId id="828" r:id="rId33"/>
    <p:sldId id="829" r:id="rId34"/>
    <p:sldId id="830" r:id="rId35"/>
    <p:sldId id="833" r:id="rId36"/>
    <p:sldId id="831" r:id="rId37"/>
    <p:sldId id="832" r:id="rId38"/>
    <p:sldId id="834" r:id="rId39"/>
    <p:sldId id="835" r:id="rId40"/>
    <p:sldId id="836" r:id="rId41"/>
    <p:sldId id="837" r:id="rId42"/>
    <p:sldId id="838" r:id="rId43"/>
    <p:sldId id="839" r:id="rId44"/>
    <p:sldId id="840" r:id="rId45"/>
    <p:sldId id="844" r:id="rId46"/>
    <p:sldId id="843" r:id="rId47"/>
    <p:sldId id="841" r:id="rId48"/>
    <p:sldId id="682" r:id="rId49"/>
    <p:sldId id="727" r:id="rId50"/>
    <p:sldId id="740" r:id="rId51"/>
    <p:sldId id="777" r:id="rId52"/>
    <p:sldId id="778" r:id="rId53"/>
    <p:sldId id="780" r:id="rId54"/>
    <p:sldId id="781" r:id="rId55"/>
    <p:sldId id="782" r:id="rId56"/>
    <p:sldId id="783" r:id="rId57"/>
    <p:sldId id="784" r:id="rId58"/>
    <p:sldId id="785" r:id="rId59"/>
    <p:sldId id="787" r:id="rId60"/>
    <p:sldId id="790" r:id="rId61"/>
    <p:sldId id="791" r:id="rId62"/>
    <p:sldId id="793" r:id="rId63"/>
    <p:sldId id="794" r:id="rId64"/>
    <p:sldId id="797" r:id="rId65"/>
    <p:sldId id="798" r:id="rId66"/>
    <p:sldId id="796" r:id="rId67"/>
    <p:sldId id="560" r:id="rId6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468" autoAdjust="0"/>
    <p:restoredTop sz="94619" autoAdjust="0"/>
  </p:normalViewPr>
  <p:slideViewPr>
    <p:cSldViewPr snapToGrid="0">
      <p:cViewPr varScale="1">
        <p:scale>
          <a:sx n="85" d="100"/>
          <a:sy n="85" d="100"/>
        </p:scale>
        <p:origin x="108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AC10F-42ED-4B23-B392-D3FB6825BF18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34934-CFF8-4831-9A19-0F45799A3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49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A149-2593-4D55-A5AE-173CA4E4BE8F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06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99B7-7043-497A-A967-5C2CC09AD72F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41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7AA9-144F-4482-BDB5-83E2E9520069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5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4350-C2EE-4D37-A49A-D14FD50141FD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02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1773-81F0-456A-88A9-8C3FD165F592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6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B153-F2AD-4C0E-8A50-367E8E5C2849}" type="datetime1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6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A6B7-09DB-44E7-9536-18C65C1525F7}" type="datetime1">
              <a:rPr lang="en-US" smtClean="0"/>
              <a:t>6/4/2024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4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90BC-4655-4031-84A8-7CCB698ABB90}" type="datetime1">
              <a:rPr lang="en-US" smtClean="0"/>
              <a:t>6/4/2024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21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5283D-BC63-4116-8328-B8D6D74CCEF5}" type="datetime1">
              <a:rPr lang="en-US" smtClean="0"/>
              <a:t>6/4/2024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50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DD9E-3017-421B-B787-06DB3B35D74C}" type="datetime1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8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62A3C-9162-4928-AA58-ED2C3649A7EB}" type="datetime1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0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441CC-7A63-4245-8209-FB0F79B7FDEC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#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43752B-7260-4BA5-BCCD-7EB21CA2D3C3}"/>
              </a:ext>
            </a:extLst>
          </p:cNvPr>
          <p:cNvSpPr/>
          <p:nvPr userDrawn="1"/>
        </p:nvSpPr>
        <p:spPr>
          <a:xfrm>
            <a:off x="0" y="0"/>
            <a:ext cx="62865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24F051-320C-47E3-BC36-61C73441C4B3}"/>
              </a:ext>
            </a:extLst>
          </p:cNvPr>
          <p:cNvSpPr/>
          <p:nvPr userDrawn="1"/>
        </p:nvSpPr>
        <p:spPr>
          <a:xfrm>
            <a:off x="8521685" y="3"/>
            <a:ext cx="62865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942FBC-3C6D-45A2-B2AD-36541BA1C512}"/>
              </a:ext>
            </a:extLst>
          </p:cNvPr>
          <p:cNvSpPr/>
          <p:nvPr userDrawn="1"/>
        </p:nvSpPr>
        <p:spPr>
          <a:xfrm rot="5400000">
            <a:off x="4408487" y="-3779837"/>
            <a:ext cx="365126" cy="792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CDF66A-99C7-41CC-8A83-3F19DAF4B15C}"/>
              </a:ext>
            </a:extLst>
          </p:cNvPr>
          <p:cNvSpPr/>
          <p:nvPr userDrawn="1"/>
        </p:nvSpPr>
        <p:spPr>
          <a:xfrm rot="5400000">
            <a:off x="4373554" y="2706696"/>
            <a:ext cx="365126" cy="79311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94693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magic">
            <a:extLst>
              <a:ext uri="{FF2B5EF4-FFF2-40B4-BE49-F238E27FC236}">
                <a16:creationId xmlns:a16="http://schemas.microsoft.com/office/drawing/2014/main" id="{1B2BDEEE-9A54-4621-9948-5C6E6CD83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5CA87AC2-F41B-44BC-B2D4-2AD75B7EB841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95742" y="2130425"/>
            <a:ext cx="7772400" cy="14700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Intellectual Property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51FB676C-70EB-3224-E4FC-D6D62FFCB422}"/>
              </a:ext>
            </a:extLst>
          </p:cNvPr>
          <p:cNvSpPr txBox="1">
            <a:spLocks noChangeArrowheads="1"/>
          </p:cNvSpPr>
          <p:nvPr/>
        </p:nvSpPr>
        <p:spPr>
          <a:xfrm>
            <a:off x="1351719" y="3876260"/>
            <a:ext cx="6400800" cy="20616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b="1" dirty="0"/>
              <a:t>A Course in Business Ethics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b="1" i="1"/>
              <a:t>Module 13</a:t>
            </a:r>
            <a:endParaRPr lang="en-US" altLang="en-US" b="1" i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600" dirty="0"/>
              <a:t>John Hooker</a:t>
            </a:r>
            <a:br>
              <a:rPr lang="en-US" altLang="en-US" sz="2600" dirty="0"/>
            </a:br>
            <a:r>
              <a:rPr lang="en-US" altLang="en-US" sz="2200" i="1" dirty="0"/>
              <a:t>Carnegie Mellon University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200" dirty="0"/>
              <a:t>May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33E8B547-211F-44D2-8054-CFBFC7EA4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8C24B45-DD01-42D8-8598-E6C1CEC8AE6D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A56F4BF-1DA0-4AB2-93D5-84EEC5F10A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5870" y="1828800"/>
            <a:ext cx="8229600" cy="48529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limits the number of copies others can make 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a document or work of art without permission.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Duration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copyright: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TRIPS: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Life + 50 years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U.S.: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Individual: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Life + 70 years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Corporate-owned works: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95 years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from publication,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120 years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from creation,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whichever is shorter.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13316" name="Text Box 2">
            <a:extLst>
              <a:ext uri="{FF2B5EF4-FFF2-40B4-BE49-F238E27FC236}">
                <a16:creationId xmlns:a16="http://schemas.microsoft.com/office/drawing/2014/main" id="{881C9B09-CD8D-4062-A6FE-96285501F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Copyright</a:t>
            </a:r>
          </a:p>
        </p:txBody>
      </p:sp>
      <p:pic>
        <p:nvPicPr>
          <p:cNvPr id="13317" name="Picture 6" descr="http://2.bp.blogspot.com/-D81p0moEWes/UEtLAlOTQ7I/AAAAAAAAHak/7zn7nlbM350/s1600/copyrite.jpeg">
            <a:extLst>
              <a:ext uri="{FF2B5EF4-FFF2-40B4-BE49-F238E27FC236}">
                <a16:creationId xmlns:a16="http://schemas.microsoft.com/office/drawing/2014/main" id="{8C222D68-D926-4849-9F42-5A77C27E1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429000"/>
            <a:ext cx="24638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>
            <a:extLst>
              <a:ext uri="{FF2B5EF4-FFF2-40B4-BE49-F238E27FC236}">
                <a16:creationId xmlns:a16="http://schemas.microsoft.com/office/drawing/2014/main" id="{46CDAB7E-8295-4526-B06A-DB4675D71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B833126-663B-48E8-9EC4-58CB1E1EEE7A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6FCD4EA-DC6E-4DE1-97D1-B88E3AFA19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5870" y="1828800"/>
            <a:ext cx="8229600" cy="48529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limits the number of copies others can 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make of a document or work of art without permission.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Ideas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cannot be copyrighted.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Only a particular expression of ideas.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Such as a literary work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or musical composition.</a:t>
            </a:r>
          </a:p>
        </p:txBody>
      </p:sp>
      <p:sp>
        <p:nvSpPr>
          <p:cNvPr id="14340" name="Text Box 2">
            <a:extLst>
              <a:ext uri="{FF2B5EF4-FFF2-40B4-BE49-F238E27FC236}">
                <a16:creationId xmlns:a16="http://schemas.microsoft.com/office/drawing/2014/main" id="{507F4C47-2291-4FC5-8E46-B75ABDD4B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Copyright</a:t>
            </a:r>
          </a:p>
        </p:txBody>
      </p:sp>
      <p:pic>
        <p:nvPicPr>
          <p:cNvPr id="14341" name="Picture 6" descr="http://2.bp.blogspot.com/-D81p0moEWes/UEtLAlOTQ7I/AAAAAAAAHak/7zn7nlbM350/s1600/copyrite.jpeg">
            <a:extLst>
              <a:ext uri="{FF2B5EF4-FFF2-40B4-BE49-F238E27FC236}">
                <a16:creationId xmlns:a16="http://schemas.microsoft.com/office/drawing/2014/main" id="{2656D1CD-6BBE-45FA-98D7-58B1E348F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38600"/>
            <a:ext cx="24638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>
            <a:extLst>
              <a:ext uri="{FF2B5EF4-FFF2-40B4-BE49-F238E27FC236}">
                <a16:creationId xmlns:a16="http://schemas.microsoft.com/office/drawing/2014/main" id="{A0F762FC-9E2A-4A81-AD04-3D04D7AAE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AEE7153-9478-46EC-89EA-8000B41425D3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5829486-0DCC-4A5B-A85E-D2694D9A5B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5870" y="1828800"/>
            <a:ext cx="8229600" cy="48529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Fair use.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it legal to download this cartoon?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400" dirty="0"/>
          </a:p>
        </p:txBody>
      </p:sp>
      <p:sp>
        <p:nvSpPr>
          <p:cNvPr id="15364" name="Text Box 2">
            <a:extLst>
              <a:ext uri="{FF2B5EF4-FFF2-40B4-BE49-F238E27FC236}">
                <a16:creationId xmlns:a16="http://schemas.microsoft.com/office/drawing/2014/main" id="{AFE62BC5-D038-48D9-AA61-6F530CC0C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Copyright</a:t>
            </a:r>
          </a:p>
        </p:txBody>
      </p:sp>
      <p:pic>
        <p:nvPicPr>
          <p:cNvPr id="15365" name="Picture 6">
            <a:extLst>
              <a:ext uri="{FF2B5EF4-FFF2-40B4-BE49-F238E27FC236}">
                <a16:creationId xmlns:a16="http://schemas.microsoft.com/office/drawing/2014/main" id="{A11262F2-833C-4D9A-9A6D-1E318E52C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2713038"/>
            <a:ext cx="4876800" cy="375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468E97A0-3ACD-4909-A4A1-D5110CB00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591D614-3060-45FF-8749-3059580655A5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571BFF03-FEF1-4AD9-A91D-B3EA63979C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8270" y="1943100"/>
            <a:ext cx="7010400" cy="4852988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From Section 107 of U.S. Copyright Act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(emphasis added):</a:t>
            </a:r>
          </a:p>
        </p:txBody>
      </p:sp>
      <p:sp>
        <p:nvSpPr>
          <p:cNvPr id="16388" name="Text Box 2">
            <a:extLst>
              <a:ext uri="{FF2B5EF4-FFF2-40B4-BE49-F238E27FC236}">
                <a16:creationId xmlns:a16="http://schemas.microsoft.com/office/drawing/2014/main" id="{420AA820-15FF-4F45-B1F8-22B7C8665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Copyright</a:t>
            </a:r>
          </a:p>
        </p:txBody>
      </p:sp>
      <p:sp>
        <p:nvSpPr>
          <p:cNvPr id="16389" name="Rectangle 1">
            <a:extLst>
              <a:ext uri="{FF2B5EF4-FFF2-40B4-BE49-F238E27FC236}">
                <a16:creationId xmlns:a16="http://schemas.microsoft.com/office/drawing/2014/main" id="{7F192C5E-36A8-472A-94D4-5B3E9A139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683" y="2938433"/>
            <a:ext cx="726652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i="1" dirty="0"/>
              <a:t>The </a:t>
            </a:r>
            <a:r>
              <a:rPr lang="en-US" altLang="en-US" sz="1800" b="1" i="1" dirty="0"/>
              <a:t>fair use </a:t>
            </a:r>
            <a:r>
              <a:rPr lang="en-US" altLang="en-US" sz="1800" i="1" dirty="0"/>
              <a:t>of a copyrighted work, including such use by reproduction in copies or phonorecords or by any other means specified by that section, for purposes such as criticism, comment, news reporting, </a:t>
            </a:r>
            <a:r>
              <a:rPr lang="en-US" altLang="en-US" sz="1800" b="1" i="1" dirty="0"/>
              <a:t>teaching </a:t>
            </a:r>
            <a:r>
              <a:rPr lang="en-US" altLang="en-US" sz="1800" i="1" dirty="0"/>
              <a:t>(including multiple copies for classroom use), scholarship, or research, is </a:t>
            </a:r>
            <a:r>
              <a:rPr lang="en-US" altLang="en-US" sz="1800" b="1" i="1" dirty="0"/>
              <a:t>not </a:t>
            </a:r>
            <a:r>
              <a:rPr lang="en-US" altLang="en-US" sz="1800" i="1" dirty="0"/>
              <a:t>an infringement of copyright</a:t>
            </a:r>
            <a:r>
              <a:rPr lang="en-US" altLang="en-US" sz="1800" dirty="0"/>
              <a:t>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i="1" dirty="0"/>
              <a:t>In determining whether the use made of a work in any particular case is a </a:t>
            </a:r>
            <a:r>
              <a:rPr lang="en-US" altLang="en-US" sz="1800" b="1" i="1" dirty="0"/>
              <a:t>fair use </a:t>
            </a:r>
            <a:r>
              <a:rPr lang="en-US" altLang="en-US" sz="1800" i="1" dirty="0"/>
              <a:t>the factors to be considered shall include—the purpose and character of the use, including whether such use is of a commercial nature or is for </a:t>
            </a:r>
            <a:r>
              <a:rPr lang="en-US" altLang="en-US" sz="1800" b="1" i="1" dirty="0"/>
              <a:t>nonprofit educational purposes</a:t>
            </a:r>
            <a:r>
              <a:rPr lang="en-US" altLang="en-US" sz="1800" i="1" dirty="0"/>
              <a:t>.</a:t>
            </a:r>
            <a:endParaRPr lang="en-US" alt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http://zoomzum.com/wp-content/uploads/2012/05/cplusplus.jpg">
            <a:extLst>
              <a:ext uri="{FF2B5EF4-FFF2-40B4-BE49-F238E27FC236}">
                <a16:creationId xmlns:a16="http://schemas.microsoft.com/office/drawing/2014/main" id="{7F913362-944F-4144-8BAF-A6176DC28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05200"/>
            <a:ext cx="300037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Slide Number Placeholder 5">
            <a:extLst>
              <a:ext uri="{FF2B5EF4-FFF2-40B4-BE49-F238E27FC236}">
                <a16:creationId xmlns:a16="http://schemas.microsoft.com/office/drawing/2014/main" id="{68CE9393-FBA5-48EE-A197-B2DBDB880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5B3EAEE-5414-440F-974F-C6867345740B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14E6B009-0AF1-4C7D-AD6A-DD1E674D3F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5870" y="2157413"/>
            <a:ext cx="8229600" cy="48529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one copyright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Generally,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TRIPS agreement explicitly says yes.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But one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cannot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copyright the underlying idea or algorithm.</a:t>
            </a:r>
          </a:p>
        </p:txBody>
      </p:sp>
      <p:sp>
        <p:nvSpPr>
          <p:cNvPr id="17413" name="Text Box 2">
            <a:extLst>
              <a:ext uri="{FF2B5EF4-FFF2-40B4-BE49-F238E27FC236}">
                <a16:creationId xmlns:a16="http://schemas.microsoft.com/office/drawing/2014/main" id="{BBCE310D-577E-4343-97FE-5F860B944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Copyright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B1383CE7-DE08-49F4-9CA2-CDB138F99C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5870" y="2057400"/>
            <a:ext cx="8229600" cy="48529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trademark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a word, phrase, symbol, or design 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distinguishes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maker or source of goods.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service mark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serves the same function for a service.</a:t>
            </a:r>
          </a:p>
        </p:txBody>
      </p:sp>
      <p:sp>
        <p:nvSpPr>
          <p:cNvPr id="18435" name="Slide Number Placeholder 5">
            <a:extLst>
              <a:ext uri="{FF2B5EF4-FFF2-40B4-BE49-F238E27FC236}">
                <a16:creationId xmlns:a16="http://schemas.microsoft.com/office/drawing/2014/main" id="{DA19C1B6-EE32-4EF6-9AF8-19ADA170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B75FEA2-9032-4964-8E2B-467DE3970179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18436" name="Text Box 2">
            <a:extLst>
              <a:ext uri="{FF2B5EF4-FFF2-40B4-BE49-F238E27FC236}">
                <a16:creationId xmlns:a16="http://schemas.microsoft.com/office/drawing/2014/main" id="{4B68C562-5E47-451A-87C4-A0B694077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Trademark</a:t>
            </a:r>
          </a:p>
        </p:txBody>
      </p:sp>
      <p:pic>
        <p:nvPicPr>
          <p:cNvPr id="18437" name="Picture 1">
            <a:extLst>
              <a:ext uri="{FF2B5EF4-FFF2-40B4-BE49-F238E27FC236}">
                <a16:creationId xmlns:a16="http://schemas.microsoft.com/office/drawing/2014/main" id="{A2AC5C1A-436B-42E7-BE54-B1ACC801E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14800"/>
            <a:ext cx="6035675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46D58A28-4C20-4BB3-BAD0-C41BCCC5C6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5870" y="1928813"/>
            <a:ext cx="8229600" cy="485298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trademark can be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registered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Or can be established in common law by commercial use.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Legal rights to a 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trademark can last 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forever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 long as it is in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commercial use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Cannot have legal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rights to a trademark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already registered </a:t>
            </a:r>
            <a:b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or in use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by another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company in the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same product class. </a:t>
            </a: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4DFEAC07-6B9B-4AFE-BDD7-109575F06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42CD368-C149-422B-9E11-0F408C3EF8FB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19460" name="Text Box 2">
            <a:extLst>
              <a:ext uri="{FF2B5EF4-FFF2-40B4-BE49-F238E27FC236}">
                <a16:creationId xmlns:a16="http://schemas.microsoft.com/office/drawing/2014/main" id="{4DA6D9CF-2391-4BB1-BC18-086C789AF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Trademark</a:t>
            </a:r>
          </a:p>
        </p:txBody>
      </p:sp>
      <p:pic>
        <p:nvPicPr>
          <p:cNvPr id="19461" name="Picture 2">
            <a:extLst>
              <a:ext uri="{FF2B5EF4-FFF2-40B4-BE49-F238E27FC236}">
                <a16:creationId xmlns:a16="http://schemas.microsoft.com/office/drawing/2014/main" id="{90E3C752-16C2-4B3C-A451-C254F39B1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940" y="3081866"/>
            <a:ext cx="3818466" cy="285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C6326D70-321C-4C31-80B7-3FFCF7AAC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B36F818-788E-44DC-AA0F-996E6460F755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B40603B-C45E-44EE-A4E6-FED3F262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3008" y="2047875"/>
            <a:ext cx="8470900" cy="4733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Designed to encourage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disclosure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ideas in 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exchange for limited period of exclusive use.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 years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TRIPS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U.S.: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 years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except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14 years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a design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patent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patent: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method, device,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or material.</a:t>
            </a:r>
          </a:p>
        </p:txBody>
      </p:sp>
      <p:sp>
        <p:nvSpPr>
          <p:cNvPr id="20484" name="Text Box 2">
            <a:extLst>
              <a:ext uri="{FF2B5EF4-FFF2-40B4-BE49-F238E27FC236}">
                <a16:creationId xmlns:a16="http://schemas.microsoft.com/office/drawing/2014/main" id="{F9CA435C-5F9D-4F30-9193-DDDED32EA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Patent</a:t>
            </a:r>
          </a:p>
        </p:txBody>
      </p:sp>
      <p:pic>
        <p:nvPicPr>
          <p:cNvPr id="20485" name="Picture 1">
            <a:extLst>
              <a:ext uri="{FF2B5EF4-FFF2-40B4-BE49-F238E27FC236}">
                <a16:creationId xmlns:a16="http://schemas.microsoft.com/office/drawing/2014/main" id="{05E5A88E-B8D1-462D-AAA8-1E4150691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12" y="2900362"/>
            <a:ext cx="4084638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E1E4BB97-5D19-4359-9970-54C643ED4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69B0DFA-FA7E-4D56-875D-619F0CD5ABC3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7FC7156-3674-4549-8B97-946E9FA25B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5870" y="1743075"/>
            <a:ext cx="8470900" cy="4733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Cannot patent: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pure idea, such as a theorem.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Anything that occurs in nature.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“way of doing business,” even if automated by computer.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“Look and feel,”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e.g. spreadsheet.</a:t>
            </a:r>
          </a:p>
        </p:txBody>
      </p:sp>
      <p:sp>
        <p:nvSpPr>
          <p:cNvPr id="21508" name="Text Box 2">
            <a:extLst>
              <a:ext uri="{FF2B5EF4-FFF2-40B4-BE49-F238E27FC236}">
                <a16:creationId xmlns:a16="http://schemas.microsoft.com/office/drawing/2014/main" id="{CAC3F3E3-0D81-45F0-811E-A11160C8C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Patent</a:t>
            </a:r>
          </a:p>
        </p:txBody>
      </p:sp>
      <p:pic>
        <p:nvPicPr>
          <p:cNvPr id="21509" name="Picture 1">
            <a:extLst>
              <a:ext uri="{FF2B5EF4-FFF2-40B4-BE49-F238E27FC236}">
                <a16:creationId xmlns:a16="http://schemas.microsoft.com/office/drawing/2014/main" id="{C8B91FB1-8E06-47CE-8B0B-5FB5E599B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987" y="3928533"/>
            <a:ext cx="4343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">
            <a:extLst>
              <a:ext uri="{FF2B5EF4-FFF2-40B4-BE49-F238E27FC236}">
                <a16:creationId xmlns:a16="http://schemas.microsoft.com/office/drawing/2014/main" id="{DE6DF94F-562E-4AB6-BE52-409A5CB99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85875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0E1A58EE-BBDB-483F-9B42-CEF9F78CB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785E3F1-1D38-43C0-8EFE-94BED11C2205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4093F331-B9B9-4773-8AF0-03E2831648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5870" y="1752600"/>
            <a:ext cx="8470900" cy="4733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software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 patented?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Controversial, varies by country.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TRIPS agreement is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vague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the U.S. one can patent: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software-based invention</a:t>
            </a:r>
            <a:endParaRPr lang="en-US" alt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Software that improves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computer functionality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Software that solves a problem that arises only in the context of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computer technology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Ask a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patent lawyer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(a recognized specialty)</a:t>
            </a:r>
          </a:p>
        </p:txBody>
      </p:sp>
      <p:sp>
        <p:nvSpPr>
          <p:cNvPr id="22532" name="Text Box 2">
            <a:extLst>
              <a:ext uri="{FF2B5EF4-FFF2-40B4-BE49-F238E27FC236}">
                <a16:creationId xmlns:a16="http://schemas.microsoft.com/office/drawing/2014/main" id="{C50A593B-1027-45B8-863F-B7B40300F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Patent</a:t>
            </a:r>
          </a:p>
        </p:txBody>
      </p:sp>
      <p:pic>
        <p:nvPicPr>
          <p:cNvPr id="22533" name="Picture 2">
            <a:extLst>
              <a:ext uri="{FF2B5EF4-FFF2-40B4-BE49-F238E27FC236}">
                <a16:creationId xmlns:a16="http://schemas.microsoft.com/office/drawing/2014/main" id="{8156959E-001B-4704-AE85-FDFA9FB93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189" y="1752600"/>
            <a:ext cx="309245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CC2C49EB-06DA-43FB-B0F7-285C7A269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8E9F6DF-86ED-4D86-B2EC-84C128A2748F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1D060E1-24CD-45D1-9503-0D27795FD1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5870" y="1887538"/>
            <a:ext cx="8229600" cy="4302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world’s most important kind of property.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major role in determining our future.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Time for a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re-examination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the concept.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it really “property”?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Corporate control of IP: consistent with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CSR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Critics say overly broad IP rights: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Harm health (pharmaceutical patents)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Retard technological development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Enable monopolies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Exacerbate inequality</a:t>
            </a:r>
          </a:p>
        </p:txBody>
      </p:sp>
      <p:sp>
        <p:nvSpPr>
          <p:cNvPr id="5124" name="Text Box 2">
            <a:extLst>
              <a:ext uri="{FF2B5EF4-FFF2-40B4-BE49-F238E27FC236}">
                <a16:creationId xmlns:a16="http://schemas.microsoft.com/office/drawing/2014/main" id="{DBD383F4-32FF-489B-B926-6AEF7D01D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Role of IP</a:t>
            </a:r>
          </a:p>
        </p:txBody>
      </p:sp>
      <p:pic>
        <p:nvPicPr>
          <p:cNvPr id="5125" name="Picture 4">
            <a:extLst>
              <a:ext uri="{FF2B5EF4-FFF2-40B4-BE49-F238E27FC236}">
                <a16:creationId xmlns:a16="http://schemas.microsoft.com/office/drawing/2014/main" id="{BAE4A6E9-9FE7-4D5D-B4E6-5B919848F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91000"/>
            <a:ext cx="198120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>
            <a:extLst>
              <a:ext uri="{FF2B5EF4-FFF2-40B4-BE49-F238E27FC236}">
                <a16:creationId xmlns:a16="http://schemas.microsoft.com/office/drawing/2014/main" id="{047AE45C-19D8-4532-94A6-4C342066E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7862869-5A60-417C-A9A7-E8B403F1ACD8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890B386-646F-40CE-AA36-55DC86B20D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5870" y="1524000"/>
            <a:ext cx="8470900" cy="4733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an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algorithm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 patented?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principle,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Technically, it must be embodied in some device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practice,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Many algorithms have been patented.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Patent is not issued for source code.</a:t>
            </a:r>
            <a:endParaRPr lang="en-US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It is issued for a “series of steps.”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…which is an algorithm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However,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bubble sort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was denied a patent.</a:t>
            </a:r>
          </a:p>
        </p:txBody>
      </p:sp>
      <p:sp>
        <p:nvSpPr>
          <p:cNvPr id="23556" name="Text Box 2">
            <a:extLst>
              <a:ext uri="{FF2B5EF4-FFF2-40B4-BE49-F238E27FC236}">
                <a16:creationId xmlns:a16="http://schemas.microsoft.com/office/drawing/2014/main" id="{C26E1217-BDC0-4CBC-A99C-4E495A164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0" y="61242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Patent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84680D56-6C86-4121-A3AE-3B72005A8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218DE2-1421-482C-B2D3-747EC87149FA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5A25CC4-1153-464D-A280-144BB369B8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8193" y="2124075"/>
            <a:ext cx="8483600" cy="4733925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patent is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registered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the name of the inventor.</a:t>
            </a:r>
          </a:p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owner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may be someone else, or a company.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 employer normally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owns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any idea conceived by someone working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for hire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4580" name="Text Box 2">
            <a:extLst>
              <a:ext uri="{FF2B5EF4-FFF2-40B4-BE49-F238E27FC236}">
                <a16:creationId xmlns:a16="http://schemas.microsoft.com/office/drawing/2014/main" id="{EE330D46-8148-405C-B940-012F2F2A4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Patent</a:t>
            </a:r>
          </a:p>
        </p:txBody>
      </p:sp>
      <p:pic>
        <p:nvPicPr>
          <p:cNvPr id="24581" name="Picture 1">
            <a:extLst>
              <a:ext uri="{FF2B5EF4-FFF2-40B4-BE49-F238E27FC236}">
                <a16:creationId xmlns:a16="http://schemas.microsoft.com/office/drawing/2014/main" id="{00680D71-02F4-4634-85A3-51CFAC10F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91000"/>
            <a:ext cx="29448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AD6A378F-D3F2-4D65-AA90-A700911CB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72C523C-770B-4814-B056-D5AA2726713D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8203B143-B39A-42A0-AFD0-F96079D758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2980" y="2119313"/>
            <a:ext cx="8229600" cy="4302125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Who works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for hire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Normally,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full-time employees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work for hire and do not retain IP rights.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Normally,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consultants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 not work for hire, depending on contract.</a:t>
            </a:r>
          </a:p>
        </p:txBody>
      </p:sp>
      <p:sp>
        <p:nvSpPr>
          <p:cNvPr id="25604" name="Text Box 2">
            <a:extLst>
              <a:ext uri="{FF2B5EF4-FFF2-40B4-BE49-F238E27FC236}">
                <a16:creationId xmlns:a16="http://schemas.microsoft.com/office/drawing/2014/main" id="{EBC12B92-B366-4CF4-950A-98131E3DD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98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Patent</a:t>
            </a:r>
          </a:p>
        </p:txBody>
      </p:sp>
      <p:pic>
        <p:nvPicPr>
          <p:cNvPr id="25605" name="Picture 2">
            <a:extLst>
              <a:ext uri="{FF2B5EF4-FFF2-40B4-BE49-F238E27FC236}">
                <a16:creationId xmlns:a16="http://schemas.microsoft.com/office/drawing/2014/main" id="{05160D4C-535E-4C7E-959A-AD730C5C3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36988"/>
            <a:ext cx="3962400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id="{CF9E190B-B0C1-41E2-820B-19495A767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4EF5069-9AE7-4D3A-B99F-68D321A0E549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D1F223C-5F5F-451F-BF89-45ACD68E01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8638" y="1981200"/>
            <a:ext cx="8229600" cy="4302125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Case study: Post-it Notes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Invented by Arthur Fry in 1974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To make notes in choral music.</a:t>
            </a:r>
          </a:p>
        </p:txBody>
      </p:sp>
      <p:sp>
        <p:nvSpPr>
          <p:cNvPr id="26628" name="Text Box 2">
            <a:extLst>
              <a:ext uri="{FF2B5EF4-FFF2-40B4-BE49-F238E27FC236}">
                <a16:creationId xmlns:a16="http://schemas.microsoft.com/office/drawing/2014/main" id="{D277D96A-2AFA-4D9B-A069-14BAE4AAA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425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Patent</a:t>
            </a:r>
          </a:p>
        </p:txBody>
      </p:sp>
      <p:pic>
        <p:nvPicPr>
          <p:cNvPr id="26629" name="Picture 1">
            <a:extLst>
              <a:ext uri="{FF2B5EF4-FFF2-40B4-BE49-F238E27FC236}">
                <a16:creationId xmlns:a16="http://schemas.microsoft.com/office/drawing/2014/main" id="{7ADD0A7E-AD6A-4729-9766-32663DF71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686" y="1712913"/>
            <a:ext cx="2757488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2">
            <a:extLst>
              <a:ext uri="{FF2B5EF4-FFF2-40B4-BE49-F238E27FC236}">
                <a16:creationId xmlns:a16="http://schemas.microsoft.com/office/drawing/2014/main" id="{EA1F3A67-351D-44D5-8143-B14AFFEDA2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38" y="3657600"/>
            <a:ext cx="3587750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A5C9EFB6-3EA8-4B8D-8888-41B89BB6D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49F9BF-D84A-41C8-BB54-66395520114F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D9A8E9ED-BB44-48A6-A927-48AAE16379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2193" y="1981200"/>
            <a:ext cx="8229600" cy="4302125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Case study: Post-it Notes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Invented by Arthur Fry in 1974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To make notes in choral music.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Fry was employed by 3M.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3M marketed Post-it Notes in 1980.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Today, over $2 billion annual revenue.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Fry received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zero royalties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for his invention.</a:t>
            </a:r>
          </a:p>
        </p:txBody>
      </p:sp>
      <p:sp>
        <p:nvSpPr>
          <p:cNvPr id="27652" name="Text Box 2">
            <a:extLst>
              <a:ext uri="{FF2B5EF4-FFF2-40B4-BE49-F238E27FC236}">
                <a16:creationId xmlns:a16="http://schemas.microsoft.com/office/drawing/2014/main" id="{CF23069B-2448-4EAE-9F5C-9FE2C6513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98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Patent</a:t>
            </a:r>
          </a:p>
        </p:txBody>
      </p:sp>
      <p:pic>
        <p:nvPicPr>
          <p:cNvPr id="27653" name="Picture 4">
            <a:extLst>
              <a:ext uri="{FF2B5EF4-FFF2-40B4-BE49-F238E27FC236}">
                <a16:creationId xmlns:a16="http://schemas.microsoft.com/office/drawing/2014/main" id="{007A35A7-3059-4166-B8C3-0FC76F2B0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319" y="1825626"/>
            <a:ext cx="2757488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>
            <a:extLst>
              <a:ext uri="{FF2B5EF4-FFF2-40B4-BE49-F238E27FC236}">
                <a16:creationId xmlns:a16="http://schemas.microsoft.com/office/drawing/2014/main" id="{B7076411-3DAB-4355-AC9D-DEA2B9B8C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B2C9CBA-2BC3-453B-9BE6-F1CBEB826A80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EDACC35F-C21C-4B67-8160-32BFF7A6C3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4255" y="1981200"/>
            <a:ext cx="8229600" cy="4302125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Case study: Post-it Notes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Invented by Arthur Fry in 1974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To make notes in choral music.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Fry was employed by 3M.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3M marketed Post-it Notes in 1980.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Today, over $2 billion annual revenue.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Fry received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zero royalties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for his invention.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But he was promoted to “Corporate Researcher”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National Inventors Hall of Fame, 2010.</a:t>
            </a:r>
          </a:p>
        </p:txBody>
      </p:sp>
      <p:sp>
        <p:nvSpPr>
          <p:cNvPr id="28676" name="Text Box 2">
            <a:extLst>
              <a:ext uri="{FF2B5EF4-FFF2-40B4-BE49-F238E27FC236}">
                <a16:creationId xmlns:a16="http://schemas.microsoft.com/office/drawing/2014/main" id="{1F9009A8-321D-43A2-AC0A-805174187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98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Patent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2C739DE4-D752-7541-040A-ED512723A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319" y="1825626"/>
            <a:ext cx="2757488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961735CD-D85D-47F1-A483-C46A09F31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48D7E1-70E2-4196-85CF-194EBF18BF16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29699" name="Text Box 2">
            <a:extLst>
              <a:ext uri="{FF2B5EF4-FFF2-40B4-BE49-F238E27FC236}">
                <a16:creationId xmlns:a16="http://schemas.microsoft.com/office/drawing/2014/main" id="{3F93F049-4FB6-492E-BB3B-65EA23830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980" y="56673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Trade secret</a:t>
            </a:r>
          </a:p>
        </p:txBody>
      </p:sp>
      <p:pic>
        <p:nvPicPr>
          <p:cNvPr id="29700" name="Picture 6" descr="http://teampins.com/cokesimages.gif">
            <a:extLst>
              <a:ext uri="{FF2B5EF4-FFF2-40B4-BE49-F238E27FC236}">
                <a16:creationId xmlns:a16="http://schemas.microsoft.com/office/drawing/2014/main" id="{5FD9AF64-E006-4CCD-ABB1-D24C420949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3" r="29464"/>
          <a:stretch/>
        </p:blipFill>
        <p:spPr bwMode="auto">
          <a:xfrm>
            <a:off x="6333066" y="2668588"/>
            <a:ext cx="1467556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Rectangle 3">
            <a:extLst>
              <a:ext uri="{FF2B5EF4-FFF2-40B4-BE49-F238E27FC236}">
                <a16:creationId xmlns:a16="http://schemas.microsoft.com/office/drawing/2014/main" id="{E12990CF-C419-40ED-80A6-A65857A6BE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2980" y="1989138"/>
            <a:ext cx="8229600" cy="4302125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trade secret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a secret formula or device that 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provides a commercial advantage.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can be bought, sold and licensed. </a:t>
            </a:r>
          </a:p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remains intellectual property 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forever, or until the secret gets out.  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example, the formula for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Coca-Cola.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>
            <a:extLst>
              <a:ext uri="{FF2B5EF4-FFF2-40B4-BE49-F238E27FC236}">
                <a16:creationId xmlns:a16="http://schemas.microsoft.com/office/drawing/2014/main" id="{9C637DB8-5C93-4832-9174-CDB19C2E5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8AD456F-C899-4DB7-BE29-5DD60ED84431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C96B78B6-DF99-4525-8363-64F574150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98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Trade secret</a:t>
            </a:r>
          </a:p>
        </p:txBody>
      </p:sp>
      <p:sp>
        <p:nvSpPr>
          <p:cNvPr id="30727" name="Rectangle 3">
            <a:extLst>
              <a:ext uri="{FF2B5EF4-FFF2-40B4-BE49-F238E27FC236}">
                <a16:creationId xmlns:a16="http://schemas.microsoft.com/office/drawing/2014/main" id="{96F8D977-355E-413A-84EE-E310EAEDDC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2980" y="1924050"/>
            <a:ext cx="8229600" cy="4302125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There is one copy of the Coca-Cola formula.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Kept in a vault in Atlanta, USA. 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Two people have access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to the vault.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Their identities are secret.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Not allowed to travel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When one is about to die,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he/she chooses a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successor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Syrup shipped as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9 components, combined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at factory.</a:t>
            </a:r>
          </a:p>
        </p:txBody>
      </p:sp>
      <p:pic>
        <p:nvPicPr>
          <p:cNvPr id="30728" name="Picture 1">
            <a:extLst>
              <a:ext uri="{FF2B5EF4-FFF2-40B4-BE49-F238E27FC236}">
                <a16:creationId xmlns:a16="http://schemas.microsoft.com/office/drawing/2014/main" id="{7AD6901F-AD9A-45C3-8B12-5BEDA1205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725" y="3168651"/>
            <a:ext cx="33718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02FC1E8A-6F78-4BB4-B7BB-AAC719947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5DED63F-FD4C-497A-878D-65771D242E50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06FC46E9-93BB-4422-8F11-52EDDD9331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5870" y="21336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law does not prohibit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a trade secret.  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only prohibits others from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stealing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trade secret.  </a:t>
            </a:r>
          </a:p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is normally legal for another company 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conceive the idea independently and 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it.  </a:t>
            </a:r>
          </a:p>
          <a:p>
            <a:pPr lvl="1" eaLnBrk="1" hangingPunct="1"/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Reverse engineering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not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theft (the idea was not really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secret).</a:t>
            </a: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B3A0B854-71E1-4033-B01B-FC7030A1E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Trade secret</a:t>
            </a:r>
          </a:p>
        </p:txBody>
      </p:sp>
      <p:pic>
        <p:nvPicPr>
          <p:cNvPr id="31749" name="Picture 1">
            <a:extLst>
              <a:ext uri="{FF2B5EF4-FFF2-40B4-BE49-F238E27FC236}">
                <a16:creationId xmlns:a16="http://schemas.microsoft.com/office/drawing/2014/main" id="{2B7AA99F-5A04-45E2-97E1-5C4D07190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4410075"/>
            <a:ext cx="3268662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>
            <a:extLst>
              <a:ext uri="{FF2B5EF4-FFF2-40B4-BE49-F238E27FC236}">
                <a16:creationId xmlns:a16="http://schemas.microsoft.com/office/drawing/2014/main" id="{BCC3CF5A-0811-4B60-B3F4-2E3CA1D05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D85FFF1-23CA-46A2-871A-4825A56AB154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1939AC85-3F16-4F92-B7B0-FB951F66F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5870" y="21336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nondisclosure agreement </a:t>
            </a:r>
            <a:b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prevents disclosure of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proprietary information.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duration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the NDA is usually stated (1-5 years).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If not stated, it may be forever.</a:t>
            </a:r>
          </a:p>
          <a:p>
            <a:pPr lvl="1" eaLnBrk="1" hangingPunct="1"/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“Proprietary”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defined in the NDA.  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Disclosure of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trade secrets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at any time is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illegal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With or without an NDA.</a:t>
            </a:r>
          </a:p>
          <a:p>
            <a:pPr lvl="2" eaLnBrk="1" hangingPunct="1"/>
            <a:r>
              <a:rPr lang="en-US" altLang="en-US" i="1">
                <a:latin typeface="Arial" panose="020B0604020202020204" pitchFamily="34" charset="0"/>
                <a:cs typeface="Arial" panose="020B0604020202020204" pitchFamily="34" charset="0"/>
              </a:rPr>
              <a:t>Generally,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the company identifies what it </a:t>
            </a:r>
            <a:r>
              <a:rPr lang="en-US" altLang="en-US" i="1">
                <a:latin typeface="Arial" panose="020B0604020202020204" pitchFamily="34" charset="0"/>
                <a:cs typeface="Arial" panose="020B0604020202020204" pitchFamily="34" charset="0"/>
              </a:rPr>
              <a:t>considers </a:t>
            </a:r>
            <a:br>
              <a:rPr lang="en-US" altLang="en-US" i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be trade secrets.  </a:t>
            </a:r>
          </a:p>
        </p:txBody>
      </p:sp>
      <p:sp>
        <p:nvSpPr>
          <p:cNvPr id="32772" name="Text Box 2">
            <a:extLst>
              <a:ext uri="{FF2B5EF4-FFF2-40B4-BE49-F238E27FC236}">
                <a16:creationId xmlns:a16="http://schemas.microsoft.com/office/drawing/2014/main" id="{49BEA58D-B046-4960-8FAA-C9AED2BF1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NDAs</a:t>
            </a:r>
          </a:p>
        </p:txBody>
      </p:sp>
      <p:pic>
        <p:nvPicPr>
          <p:cNvPr id="32773" name="Picture 1">
            <a:extLst>
              <a:ext uri="{FF2B5EF4-FFF2-40B4-BE49-F238E27FC236}">
                <a16:creationId xmlns:a16="http://schemas.microsoft.com/office/drawing/2014/main" id="{78741CAE-3516-482C-B49F-8D56AB8B1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330" y="815182"/>
            <a:ext cx="2971800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>
            <a:extLst>
              <a:ext uri="{FF2B5EF4-FFF2-40B4-BE49-F238E27FC236}">
                <a16:creationId xmlns:a16="http://schemas.microsoft.com/office/drawing/2014/main" id="{BEDFC0AD-B299-48BB-BA19-8896E68FF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78C5AA4-A819-418D-8F77-FFF2AA7B02CD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D60E931-6525-4EAD-B96A-289762A7CC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5870" y="1887538"/>
            <a:ext cx="8229600" cy="4302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cannot resolve the issues here.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provide some necessary background in…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Legal aspects of IP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Ethical aspects of IP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id="{8F868825-867C-4B34-BC1E-6F08F5BC4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Role of IP</a:t>
            </a:r>
          </a:p>
        </p:txBody>
      </p:sp>
      <p:pic>
        <p:nvPicPr>
          <p:cNvPr id="6149" name="Picture 5">
            <a:extLst>
              <a:ext uri="{FF2B5EF4-FFF2-40B4-BE49-F238E27FC236}">
                <a16:creationId xmlns:a16="http://schemas.microsoft.com/office/drawing/2014/main" id="{3225CFF8-1434-4957-9F64-13F574AA6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10000"/>
            <a:ext cx="1808163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0702ABC0-7EB6-47BB-8568-F3BE8A6647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370547-F658-46CD-8748-EECF15C7F8B8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50948260-CCF3-4935-B88D-C6EB04914D3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cs typeface="Arial" panose="020B0604020202020204" pitchFamily="34" charset="0"/>
              </a:rPr>
              <a:t>Ethical aspects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628F3837-2A02-491D-A0C9-9C2789CD4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148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Slide Number Placeholder 5">
            <a:extLst>
              <a:ext uri="{FF2B5EF4-FFF2-40B4-BE49-F238E27FC236}">
                <a16:creationId xmlns:a16="http://schemas.microsoft.com/office/drawing/2014/main" id="{7169927F-BC1F-4082-B4E0-498C31278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293CB56-FE37-4D59-B81D-7CE9030F5FFA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8F516141-4620-4EE3-93AE-56667DF542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Violating property rights is inconsistent with </a:t>
            </a:r>
            <a:r>
              <a:rPr lang="en-US" altLang="en-US" b="1"/>
              <a:t>generalization principle</a:t>
            </a:r>
            <a:r>
              <a:rPr lang="en-US" altLang="en-US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The thief takes someone’s property because he wants it to be </a:t>
            </a:r>
            <a:r>
              <a:rPr lang="en-US" altLang="en-US" b="1"/>
              <a:t>his property</a:t>
            </a:r>
            <a:r>
              <a:rPr lang="en-US" altLang="en-US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But if no one respects property rights, there will be </a:t>
            </a:r>
            <a:r>
              <a:rPr lang="en-US" altLang="en-US" b="1"/>
              <a:t>no property at all </a:t>
            </a:r>
            <a:r>
              <a:rPr lang="en-US" altLang="en-US"/>
              <a:t>– not even for the thief.</a:t>
            </a:r>
          </a:p>
        </p:txBody>
      </p:sp>
      <p:sp>
        <p:nvSpPr>
          <p:cNvPr id="34821" name="Text Box 2">
            <a:extLst>
              <a:ext uri="{FF2B5EF4-FFF2-40B4-BE49-F238E27FC236}">
                <a16:creationId xmlns:a16="http://schemas.microsoft.com/office/drawing/2014/main" id="{6481F7ED-607F-4D9A-B6CF-8032830A0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Property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>
            <a:extLst>
              <a:ext uri="{FF2B5EF4-FFF2-40B4-BE49-F238E27FC236}">
                <a16:creationId xmlns:a16="http://schemas.microsoft.com/office/drawing/2014/main" id="{42F982F8-C6A0-4321-A093-CACFB19F9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B0CAE55-5E3C-4C71-9DDB-69B3631DDAA6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E648E001-3D23-4651-BF43-4B23AFC16C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But does the concept of </a:t>
            </a:r>
            <a:r>
              <a:rPr lang="en-US" altLang="en-US" b="1"/>
              <a:t>intellectual property </a:t>
            </a:r>
            <a:r>
              <a:rPr lang="en-US" altLang="en-US"/>
              <a:t>make sense?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Is there an ethical basis for it?</a:t>
            </a:r>
          </a:p>
        </p:txBody>
      </p:sp>
      <p:sp>
        <p:nvSpPr>
          <p:cNvPr id="35844" name="Text Box 2">
            <a:extLst>
              <a:ext uri="{FF2B5EF4-FFF2-40B4-BE49-F238E27FC236}">
                <a16:creationId xmlns:a16="http://schemas.microsoft.com/office/drawing/2014/main" id="{1505D0CD-C787-403B-BA76-2786E51DA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Intellectual property</a:t>
            </a:r>
          </a:p>
        </p:txBody>
      </p:sp>
      <p:pic>
        <p:nvPicPr>
          <p:cNvPr id="35845" name="Picture 1">
            <a:extLst>
              <a:ext uri="{FF2B5EF4-FFF2-40B4-BE49-F238E27FC236}">
                <a16:creationId xmlns:a16="http://schemas.microsoft.com/office/drawing/2014/main" id="{70ED2EE9-E378-4292-BEA5-6A67BE65A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181350"/>
            <a:ext cx="26670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>
            <a:extLst>
              <a:ext uri="{FF2B5EF4-FFF2-40B4-BE49-F238E27FC236}">
                <a16:creationId xmlns:a16="http://schemas.microsoft.com/office/drawing/2014/main" id="{B4BD191C-F308-436B-9A92-E782D7C3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04973BB-9C97-4157-AF37-6D34E2755A28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77A916D-98BE-44D6-99F1-73A1F3A412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The concept of </a:t>
            </a:r>
            <a:r>
              <a:rPr lang="en-US" altLang="en-US" b="1"/>
              <a:t>intellectual property </a:t>
            </a:r>
            <a:r>
              <a:rPr lang="en-US" altLang="en-US"/>
              <a:t>is relatively recent.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Can leave the impression that IP is </a:t>
            </a:r>
            <a:r>
              <a:rPr lang="en-US" altLang="en-US" b="1"/>
              <a:t>like other property</a:t>
            </a:r>
            <a:r>
              <a:rPr lang="en-US" altLang="en-US"/>
              <a:t>.</a:t>
            </a:r>
          </a:p>
        </p:txBody>
      </p:sp>
      <p:sp>
        <p:nvSpPr>
          <p:cNvPr id="36868" name="Text Box 2">
            <a:extLst>
              <a:ext uri="{FF2B5EF4-FFF2-40B4-BE49-F238E27FC236}">
                <a16:creationId xmlns:a16="http://schemas.microsoft.com/office/drawing/2014/main" id="{7A399897-5E50-4CDE-83A6-22AEED7F4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Intellectual property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>
            <a:extLst>
              <a:ext uri="{FF2B5EF4-FFF2-40B4-BE49-F238E27FC236}">
                <a16:creationId xmlns:a16="http://schemas.microsoft.com/office/drawing/2014/main" id="{4164BBD8-8E5B-4044-A9B8-900AE4138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AB9259B-0DFB-4C03-BE21-C6DF394D3E6D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400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6CE95470-B345-4003-9B76-3CB07F8519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The concept of </a:t>
            </a:r>
            <a:r>
              <a:rPr lang="en-US" altLang="en-US" b="1"/>
              <a:t>intellectual property </a:t>
            </a:r>
            <a:r>
              <a:rPr lang="en-US" altLang="en-US"/>
              <a:t>is relatively recent.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Can leave the impression that IP is </a:t>
            </a:r>
            <a:r>
              <a:rPr lang="en-US" altLang="en-US" b="1"/>
              <a:t>like other property</a:t>
            </a:r>
            <a:r>
              <a:rPr lang="en-US" altLang="en-US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But one can use IP without denying others the </a:t>
            </a:r>
            <a:br>
              <a:rPr lang="en-US" altLang="en-US"/>
            </a:br>
            <a:r>
              <a:rPr lang="en-US" altLang="en-US"/>
              <a:t>use of it.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Unclear that IP rights are “natural” property rights.</a:t>
            </a:r>
          </a:p>
        </p:txBody>
      </p:sp>
      <p:sp>
        <p:nvSpPr>
          <p:cNvPr id="37892" name="Text Box 2">
            <a:extLst>
              <a:ext uri="{FF2B5EF4-FFF2-40B4-BE49-F238E27FC236}">
                <a16:creationId xmlns:a16="http://schemas.microsoft.com/office/drawing/2014/main" id="{332C9C0C-E2C2-445F-8D90-EE89EF38E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Intellectual property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6A3D5147-CE00-46B2-BBDF-97967A4C9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8A0EBD4-3178-4A8E-95C7-CED3DC087184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400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316AFF9B-4055-4CBC-B932-E67E15DCE4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/>
              <a:t>John Locke defended “</a:t>
            </a:r>
            <a:r>
              <a:rPr lang="en-US" altLang="en-US" b="1"/>
              <a:t>natural”</a:t>
            </a:r>
            <a:r>
              <a:rPr lang="en-US" altLang="en-US"/>
              <a:t> property rights. </a:t>
            </a:r>
          </a:p>
          <a:p>
            <a:pPr lvl="1" eaLnBrk="1" hangingPunct="1"/>
            <a:r>
              <a:rPr lang="en-US" altLang="en-US"/>
              <a:t>Similar to autonomy argument.</a:t>
            </a:r>
          </a:p>
          <a:p>
            <a:pPr lvl="2" eaLnBrk="1" hangingPunct="1"/>
            <a:r>
              <a:rPr lang="en-US" altLang="en-US" sz="2000" i="1"/>
              <a:t>A home or land in which one has </a:t>
            </a:r>
            <a:br>
              <a:rPr lang="en-US" altLang="en-US" sz="2000" i="1"/>
            </a:br>
            <a:r>
              <a:rPr lang="en-US" altLang="en-US" sz="2000" i="1"/>
              <a:t>invested labor is part of oneself.</a:t>
            </a:r>
          </a:p>
          <a:p>
            <a:pPr lvl="2" eaLnBrk="1" hangingPunct="1"/>
            <a:r>
              <a:rPr lang="en-US" altLang="en-US" sz="2000" i="1"/>
              <a:t>Yet what if one sells the home </a:t>
            </a:r>
            <a:br>
              <a:rPr lang="en-US" altLang="en-US" sz="2000" i="1"/>
            </a:br>
            <a:r>
              <a:rPr lang="en-US" altLang="en-US" sz="2000" i="1"/>
              <a:t>or land?  No more property rights?</a:t>
            </a:r>
          </a:p>
        </p:txBody>
      </p:sp>
      <p:sp>
        <p:nvSpPr>
          <p:cNvPr id="38916" name="Text Box 2">
            <a:extLst>
              <a:ext uri="{FF2B5EF4-FFF2-40B4-BE49-F238E27FC236}">
                <a16:creationId xmlns:a16="http://schemas.microsoft.com/office/drawing/2014/main" id="{3A095914-CF28-42E7-B5BA-BCA3795A7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“Natural” property rights</a:t>
            </a:r>
          </a:p>
        </p:txBody>
      </p:sp>
      <p:sp>
        <p:nvSpPr>
          <p:cNvPr id="38917" name="AutoShape 2" descr="Image result for book">
            <a:extLst>
              <a:ext uri="{FF2B5EF4-FFF2-40B4-BE49-F238E27FC236}">
                <a16:creationId xmlns:a16="http://schemas.microsoft.com/office/drawing/2014/main" id="{D0E94C84-A8C6-4E02-8EC8-7636CD40C8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pic>
        <p:nvPicPr>
          <p:cNvPr id="38918" name="Picture 1">
            <a:extLst>
              <a:ext uri="{FF2B5EF4-FFF2-40B4-BE49-F238E27FC236}">
                <a16:creationId xmlns:a16="http://schemas.microsoft.com/office/drawing/2014/main" id="{615C9769-3C97-4F19-B656-1595540A1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9337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TextBox 2">
            <a:extLst>
              <a:ext uri="{FF2B5EF4-FFF2-40B4-BE49-F238E27FC236}">
                <a16:creationId xmlns:a16="http://schemas.microsoft.com/office/drawing/2014/main" id="{8735C4DF-1548-4FFD-A268-B656D8880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726113"/>
            <a:ext cx="3124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John Locke, 1632-1704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>
            <a:extLst>
              <a:ext uri="{FF2B5EF4-FFF2-40B4-BE49-F238E27FC236}">
                <a16:creationId xmlns:a16="http://schemas.microsoft.com/office/drawing/2014/main" id="{9EDC3820-180C-47CA-95C0-06C4ADA75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B656144-D6AC-4987-9989-7FD7617E369B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400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FA99C94E-6D4A-4ECB-820C-17CFC0C5B1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/>
              <a:t>One can act only if one has to freedom to choose one’s actions.</a:t>
            </a:r>
          </a:p>
          <a:p>
            <a:pPr lvl="1" eaLnBrk="1" hangingPunct="1"/>
            <a:r>
              <a:rPr lang="en-US" altLang="en-US"/>
              <a:t>This presupposes some degree of control over one’s body &amp; immediate surroundings.  </a:t>
            </a:r>
          </a:p>
          <a:p>
            <a:pPr lvl="1" eaLnBrk="1" hangingPunct="1"/>
            <a:r>
              <a:rPr lang="en-US" altLang="en-US"/>
              <a:t>Including exclusive possession of </a:t>
            </a:r>
            <a:br>
              <a:rPr lang="en-US" altLang="en-US"/>
            </a:br>
            <a:r>
              <a:rPr lang="en-US" altLang="en-US" b="1"/>
              <a:t>some </a:t>
            </a:r>
            <a:r>
              <a:rPr lang="en-US" altLang="en-US"/>
              <a:t>property.</a:t>
            </a:r>
          </a:p>
          <a:p>
            <a:pPr lvl="1" eaLnBrk="1" hangingPunct="1"/>
            <a:r>
              <a:rPr lang="en-US" altLang="en-US"/>
              <a:t>To deny this kind of freedom is </a:t>
            </a:r>
            <a:br>
              <a:rPr lang="en-US" altLang="en-US"/>
            </a:br>
            <a:r>
              <a:rPr lang="en-US" altLang="en-US"/>
              <a:t>to deny autonomy and therefore </a:t>
            </a:r>
            <a:br>
              <a:rPr lang="en-US" altLang="en-US"/>
            </a:br>
            <a:r>
              <a:rPr lang="en-US" altLang="en-US"/>
              <a:t>immoral.</a:t>
            </a:r>
          </a:p>
          <a:p>
            <a:pPr lvl="1" eaLnBrk="1" hangingPunct="1"/>
            <a:r>
              <a:rPr lang="en-US" altLang="en-US"/>
              <a:t>This argument doesn’t apply to </a:t>
            </a:r>
            <a:br>
              <a:rPr lang="en-US" altLang="en-US"/>
            </a:br>
            <a:r>
              <a:rPr lang="en-US" altLang="en-US" b="1"/>
              <a:t>all </a:t>
            </a:r>
            <a:r>
              <a:rPr lang="en-US" altLang="en-US"/>
              <a:t>property.</a:t>
            </a:r>
          </a:p>
        </p:txBody>
      </p:sp>
      <p:sp>
        <p:nvSpPr>
          <p:cNvPr id="39940" name="Text Box 2">
            <a:extLst>
              <a:ext uri="{FF2B5EF4-FFF2-40B4-BE49-F238E27FC236}">
                <a16:creationId xmlns:a16="http://schemas.microsoft.com/office/drawing/2014/main" id="{509B45D9-39B3-432D-82BF-C771DCFA2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Agency defense of property</a:t>
            </a:r>
          </a:p>
        </p:txBody>
      </p:sp>
      <p:pic>
        <p:nvPicPr>
          <p:cNvPr id="39941" name="Picture 2">
            <a:extLst>
              <a:ext uri="{FF2B5EF4-FFF2-40B4-BE49-F238E27FC236}">
                <a16:creationId xmlns:a16="http://schemas.microsoft.com/office/drawing/2014/main" id="{E8076F21-3A1D-4F19-91B2-A7C538CA8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3" y="3643313"/>
            <a:ext cx="3335337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>
            <a:extLst>
              <a:ext uri="{FF2B5EF4-FFF2-40B4-BE49-F238E27FC236}">
                <a16:creationId xmlns:a16="http://schemas.microsoft.com/office/drawing/2014/main" id="{4F252ED1-7451-4C6A-ACC6-46E56CA14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2F84E72-914F-4AA5-A593-531056E90424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400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D96AF6D9-0FEB-4CBC-B393-9E35238718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/>
              <a:t>But one doesn’t need exclusive use of IP. </a:t>
            </a:r>
          </a:p>
          <a:p>
            <a:pPr lvl="1" eaLnBrk="1" hangingPunct="1"/>
            <a:r>
              <a:rPr lang="en-US" altLang="en-US"/>
              <a:t>Others can use it simultaneously.</a:t>
            </a:r>
          </a:p>
          <a:p>
            <a:pPr lvl="1" eaLnBrk="1" hangingPunct="1"/>
            <a:r>
              <a:rPr lang="en-US" altLang="en-US"/>
              <a:t>So agency argument does not apply to IP.</a:t>
            </a:r>
          </a:p>
          <a:p>
            <a:pPr lvl="1" eaLnBrk="1" hangingPunct="1"/>
            <a:endParaRPr lang="en-US" altLang="en-US"/>
          </a:p>
        </p:txBody>
      </p:sp>
      <p:sp>
        <p:nvSpPr>
          <p:cNvPr id="40964" name="Text Box 2">
            <a:extLst>
              <a:ext uri="{FF2B5EF4-FFF2-40B4-BE49-F238E27FC236}">
                <a16:creationId xmlns:a16="http://schemas.microsoft.com/office/drawing/2014/main" id="{BC602F71-4DA5-4ECE-8C9C-0A3B6786A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Agency defense for IP?</a:t>
            </a:r>
          </a:p>
        </p:txBody>
      </p:sp>
      <p:sp>
        <p:nvSpPr>
          <p:cNvPr id="40965" name="AutoShape 2" descr="Image result for book">
            <a:extLst>
              <a:ext uri="{FF2B5EF4-FFF2-40B4-BE49-F238E27FC236}">
                <a16:creationId xmlns:a16="http://schemas.microsoft.com/office/drawing/2014/main" id="{F069C431-D828-4478-92EA-59C30A9B5D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pic>
        <p:nvPicPr>
          <p:cNvPr id="40966" name="Picture 2">
            <a:extLst>
              <a:ext uri="{FF2B5EF4-FFF2-40B4-BE49-F238E27FC236}">
                <a16:creationId xmlns:a16="http://schemas.microsoft.com/office/drawing/2014/main" id="{2289553B-E4A7-4CE6-BB4D-7A547C1A4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79838"/>
            <a:ext cx="4114800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>
            <a:extLst>
              <a:ext uri="{FF2B5EF4-FFF2-40B4-BE49-F238E27FC236}">
                <a16:creationId xmlns:a16="http://schemas.microsoft.com/office/drawing/2014/main" id="{712D552F-5D01-4AAE-8D02-C8D5452C4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EA03A7F-05E8-483B-ACF6-60BF69DC58F8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 sz="1400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3DF95CBE-867F-4A46-A169-0CC5585BFF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/>
              <a:t>None of the previous says that there is no “right” to IP.</a:t>
            </a:r>
          </a:p>
          <a:p>
            <a:pPr lvl="1" eaLnBrk="1" hangingPunct="1"/>
            <a:r>
              <a:rPr lang="en-US" altLang="en-US"/>
              <a:t>Only that there is no “</a:t>
            </a:r>
            <a:r>
              <a:rPr lang="en-US" altLang="en-US" b="1"/>
              <a:t>natural</a:t>
            </a:r>
            <a:r>
              <a:rPr lang="en-US" altLang="en-US"/>
              <a:t>”</a:t>
            </a:r>
            <a:r>
              <a:rPr lang="en-US" altLang="en-US" b="1"/>
              <a:t> </a:t>
            </a:r>
            <a:r>
              <a:rPr lang="en-US" altLang="en-US"/>
              <a:t>right.</a:t>
            </a:r>
          </a:p>
        </p:txBody>
      </p:sp>
      <p:sp>
        <p:nvSpPr>
          <p:cNvPr id="41988" name="Text Box 2">
            <a:extLst>
              <a:ext uri="{FF2B5EF4-FFF2-40B4-BE49-F238E27FC236}">
                <a16:creationId xmlns:a16="http://schemas.microsoft.com/office/drawing/2014/main" id="{558D716D-E507-450C-8011-A03BF1B8B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Utilitarian defense for IP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>
            <a:extLst>
              <a:ext uri="{FF2B5EF4-FFF2-40B4-BE49-F238E27FC236}">
                <a16:creationId xmlns:a16="http://schemas.microsoft.com/office/drawing/2014/main" id="{1E4D5E2C-1074-4517-8513-C8D8BA2B7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AE245B0-50E3-4802-BBD1-948B502AA6F8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 sz="1400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72F90CC3-C315-4524-B1AE-78F24E8107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/>
              <a:t>None of the previous says that there is no “right” to IP.</a:t>
            </a:r>
          </a:p>
          <a:p>
            <a:pPr lvl="1" eaLnBrk="1" hangingPunct="1"/>
            <a:r>
              <a:rPr lang="en-US" altLang="en-US"/>
              <a:t>Only that there is no “</a:t>
            </a:r>
            <a:r>
              <a:rPr lang="en-US" altLang="en-US" b="1"/>
              <a:t>natural</a:t>
            </a:r>
            <a:r>
              <a:rPr lang="en-US" altLang="en-US"/>
              <a:t>”</a:t>
            </a:r>
            <a:r>
              <a:rPr lang="en-US" altLang="en-US" b="1"/>
              <a:t> </a:t>
            </a:r>
            <a:r>
              <a:rPr lang="en-US" altLang="en-US"/>
              <a:t>right.</a:t>
            </a:r>
          </a:p>
          <a:p>
            <a:pPr eaLnBrk="1" hangingPunct="1"/>
            <a:r>
              <a:rPr lang="en-US" altLang="en-US"/>
              <a:t>There may be a </a:t>
            </a:r>
            <a:r>
              <a:rPr lang="en-US" altLang="en-US" b="1"/>
              <a:t>utilitarian </a:t>
            </a:r>
            <a:r>
              <a:rPr lang="en-US" altLang="en-US"/>
              <a:t>obligation to respect IP rights.</a:t>
            </a:r>
          </a:p>
        </p:txBody>
      </p:sp>
      <p:sp>
        <p:nvSpPr>
          <p:cNvPr id="43012" name="Text Box 2">
            <a:extLst>
              <a:ext uri="{FF2B5EF4-FFF2-40B4-BE49-F238E27FC236}">
                <a16:creationId xmlns:a16="http://schemas.microsoft.com/office/drawing/2014/main" id="{AB0E4199-D8AC-44E9-B2BC-062B333D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Utilitarian defense for IP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51D5A462-6B0F-4129-A743-AC26D12820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AA29CDC-D9D7-4B9F-BD0A-0EF16E98AFA8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99C2AE1A-A14E-4938-BF22-78759EAD0DA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cs typeface="Arial" panose="020B0604020202020204" pitchFamily="34" charset="0"/>
              </a:rPr>
              <a:t>Legal Aspects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>
            <a:extLst>
              <a:ext uri="{FF2B5EF4-FFF2-40B4-BE49-F238E27FC236}">
                <a16:creationId xmlns:a16="http://schemas.microsoft.com/office/drawing/2014/main" id="{3A5B3BC9-925E-44D7-9D60-6D188B843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75CB4A5-9AE4-47DE-B059-77C2D604806B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n-US" sz="1400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9E4F5222-0B64-42A1-AFE4-8E3BE6FF3C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Utilitarian argument for IP</a:t>
            </a:r>
          </a:p>
          <a:p>
            <a:pPr lvl="1" eaLnBrk="1" hangingPunct="1"/>
            <a:r>
              <a:rPr lang="en-US" altLang="en-US"/>
              <a:t>IP rights provide incentive to develop new ideas.</a:t>
            </a:r>
          </a:p>
          <a:p>
            <a:pPr lvl="2" eaLnBrk="1" hangingPunct="1"/>
            <a:r>
              <a:rPr lang="en-US" altLang="en-US" sz="2000" i="1">
                <a:cs typeface="Arial" panose="020B0604020202020204" pitchFamily="34" charset="0"/>
              </a:rPr>
              <a:t>This increases overall utility.</a:t>
            </a:r>
          </a:p>
          <a:p>
            <a:pPr lvl="1" eaLnBrk="1" hangingPunct="1"/>
            <a:r>
              <a:rPr lang="en-US" altLang="en-US"/>
              <a:t>Patent law allows free discussion and exchange of ideas, despite IP rights.</a:t>
            </a:r>
          </a:p>
          <a:p>
            <a:pPr lvl="2" eaLnBrk="1" hangingPunct="1"/>
            <a:r>
              <a:rPr lang="en-US" altLang="en-US" sz="2000" i="1">
                <a:cs typeface="Arial" panose="020B0604020202020204" pitchFamily="34" charset="0"/>
              </a:rPr>
              <a:t>Original intent of patent law.</a:t>
            </a:r>
          </a:p>
          <a:p>
            <a:pPr lvl="2" eaLnBrk="1" hangingPunct="1"/>
            <a:r>
              <a:rPr lang="en-US" altLang="en-US" sz="2000" i="1">
                <a:cs typeface="Arial" panose="020B0604020202020204" pitchFamily="34" charset="0"/>
              </a:rPr>
              <a:t>Also increases utility.</a:t>
            </a:r>
          </a:p>
          <a:p>
            <a:pPr lvl="3" eaLnBrk="1" hangingPunct="1"/>
            <a:r>
              <a:rPr lang="en-US" altLang="en-US" sz="1800">
                <a:cs typeface="Arial" panose="020B0604020202020204" pitchFamily="34" charset="0"/>
              </a:rPr>
              <a:t>But trade secrets, nondisclosure agreements restrict discussion.</a:t>
            </a:r>
          </a:p>
        </p:txBody>
      </p:sp>
      <p:sp>
        <p:nvSpPr>
          <p:cNvPr id="44036" name="Text Box 2">
            <a:extLst>
              <a:ext uri="{FF2B5EF4-FFF2-40B4-BE49-F238E27FC236}">
                <a16:creationId xmlns:a16="http://schemas.microsoft.com/office/drawing/2014/main" id="{84951746-DFB6-4A5F-9433-8BA0DC34B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Utilitarian defense for IP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>
            <a:extLst>
              <a:ext uri="{FF2B5EF4-FFF2-40B4-BE49-F238E27FC236}">
                <a16:creationId xmlns:a16="http://schemas.microsoft.com/office/drawing/2014/main" id="{E4F1113B-4C50-4DFD-AD42-155FC87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9AAF9E7-F211-4E36-BB77-E38135143C7D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en-US" sz="1400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7E9B9B9D-EC96-4B06-BFB3-1DF5CC8EA4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 IP rights are not rights to </a:t>
            </a:r>
            <a:r>
              <a:rPr lang="en-US" altLang="en-US" b="1"/>
              <a:t>exclusive use </a:t>
            </a:r>
            <a:r>
              <a:rPr lang="en-US" altLang="en-US"/>
              <a:t>of IP, but rights to make a </a:t>
            </a:r>
            <a:r>
              <a:rPr lang="en-US" altLang="en-US" b="1"/>
              <a:t>profit </a:t>
            </a:r>
            <a:r>
              <a:rPr lang="en-US" altLang="en-US"/>
              <a:t>from it.</a:t>
            </a:r>
          </a:p>
          <a:p>
            <a:pPr eaLnBrk="1" hangingPunct="1"/>
            <a:r>
              <a:rPr lang="en-US" altLang="en-US"/>
              <a:t>Unlike “natural rights,” IP rights must be justified by </a:t>
            </a:r>
            <a:r>
              <a:rPr lang="en-US" altLang="en-US" b="1"/>
              <a:t>consequences </a:t>
            </a:r>
            <a:r>
              <a:rPr lang="en-US" altLang="en-US"/>
              <a:t>to society.</a:t>
            </a:r>
          </a:p>
          <a:p>
            <a:pPr lvl="1" eaLnBrk="1" hangingPunct="1"/>
            <a:r>
              <a:rPr lang="en-US" altLang="en-US"/>
              <a:t>No “balancing” of IP with “human rights” that are based on generalization and autonomy principles.</a:t>
            </a:r>
          </a:p>
        </p:txBody>
      </p:sp>
      <p:sp>
        <p:nvSpPr>
          <p:cNvPr id="45060" name="Text Box 2">
            <a:extLst>
              <a:ext uri="{FF2B5EF4-FFF2-40B4-BE49-F238E27FC236}">
                <a16:creationId xmlns:a16="http://schemas.microsoft.com/office/drawing/2014/main" id="{38158831-6E72-4E09-80FB-37EBACF17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Utilitarian defense for IP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>
            <a:extLst>
              <a:ext uri="{FF2B5EF4-FFF2-40B4-BE49-F238E27FC236}">
                <a16:creationId xmlns:a16="http://schemas.microsoft.com/office/drawing/2014/main" id="{F1326B37-D8F6-4414-9B5A-084005688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661670C-68EA-4D1F-8A7D-D03D2BD84145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en-US" sz="1400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1A3C9FD8-FAFE-4A14-854A-B23F0A78A8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7772400" cy="4114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/>
              <a:t>Some have criticized TRIPS agreement for trying to balance human and IP rights.</a:t>
            </a:r>
          </a:p>
          <a:p>
            <a:pPr lvl="1" eaLnBrk="1" hangingPunct="1"/>
            <a:r>
              <a:rPr lang="en-US" altLang="en-US"/>
              <a:t>Particularly when companies </a:t>
            </a:r>
            <a:br>
              <a:rPr lang="en-US" altLang="en-US"/>
            </a:br>
            <a:r>
              <a:rPr lang="en-US" altLang="en-US"/>
              <a:t>patent </a:t>
            </a:r>
            <a:r>
              <a:rPr lang="en-US" altLang="en-US" b="1"/>
              <a:t>life-saving </a:t>
            </a:r>
            <a:r>
              <a:rPr lang="en-US" altLang="en-US"/>
              <a:t>or </a:t>
            </a:r>
            <a:br>
              <a:rPr lang="en-US" altLang="en-US"/>
            </a:br>
            <a:r>
              <a:rPr lang="en-US" altLang="en-US" b="1"/>
              <a:t>indigenous </a:t>
            </a:r>
            <a:r>
              <a:rPr lang="en-US" altLang="en-US"/>
              <a:t>drugs and </a:t>
            </a:r>
            <a:br>
              <a:rPr lang="en-US" altLang="en-US"/>
            </a:br>
            <a:r>
              <a:rPr lang="en-US" altLang="en-US"/>
              <a:t>charge </a:t>
            </a:r>
            <a:r>
              <a:rPr lang="en-US" altLang="en-US" b="1"/>
              <a:t>high prices</a:t>
            </a:r>
            <a:r>
              <a:rPr lang="en-US" altLang="en-US"/>
              <a:t>.</a:t>
            </a:r>
          </a:p>
          <a:p>
            <a:pPr lvl="1" eaLnBrk="1" hangingPunct="1"/>
            <a:r>
              <a:rPr lang="en-US" altLang="en-US"/>
              <a:t>For example, drugs from</a:t>
            </a:r>
            <a:br>
              <a:rPr lang="en-US" altLang="en-US"/>
            </a:br>
            <a:r>
              <a:rPr lang="en-US" altLang="en-US"/>
              <a:t>neem tree in India</a:t>
            </a:r>
          </a:p>
          <a:p>
            <a:pPr lvl="2" eaLnBrk="1" hangingPunct="1"/>
            <a:r>
              <a:rPr lang="en-US" altLang="en-US" sz="2000" i="1">
                <a:cs typeface="Arial" panose="020B0604020202020204" pitchFamily="34" charset="0"/>
              </a:rPr>
              <a:t>70+ Western patents</a:t>
            </a:r>
          </a:p>
          <a:p>
            <a:pPr lvl="2" eaLnBrk="1" hangingPunct="1"/>
            <a:r>
              <a:rPr lang="en-US" altLang="en-US" sz="2000" i="1">
                <a:cs typeface="Arial" panose="020B0604020202020204" pitchFamily="34" charset="0"/>
              </a:rPr>
              <a:t>WR Grace was sued in 2000 </a:t>
            </a:r>
            <a:br>
              <a:rPr lang="en-US" altLang="en-US" sz="2000" i="1">
                <a:cs typeface="Arial" panose="020B0604020202020204" pitchFamily="34" charset="0"/>
              </a:rPr>
            </a:br>
            <a:r>
              <a:rPr lang="en-US" altLang="en-US" sz="2000" i="1">
                <a:cs typeface="Arial" panose="020B0604020202020204" pitchFamily="34" charset="0"/>
              </a:rPr>
              <a:t>landmark case – EU revoked </a:t>
            </a:r>
            <a:br>
              <a:rPr lang="en-US" altLang="en-US" sz="2000" i="1">
                <a:cs typeface="Arial" panose="020B0604020202020204" pitchFamily="34" charset="0"/>
              </a:rPr>
            </a:br>
            <a:r>
              <a:rPr lang="en-US" altLang="en-US" sz="2000" i="1">
                <a:cs typeface="Arial" panose="020B0604020202020204" pitchFamily="34" charset="0"/>
              </a:rPr>
              <a:t>1995 patent.  But others in force.</a:t>
            </a:r>
          </a:p>
        </p:txBody>
      </p:sp>
      <p:sp>
        <p:nvSpPr>
          <p:cNvPr id="46084" name="Text Box 2">
            <a:extLst>
              <a:ext uri="{FF2B5EF4-FFF2-40B4-BE49-F238E27FC236}">
                <a16:creationId xmlns:a16="http://schemas.microsoft.com/office/drawing/2014/main" id="{9D57D44B-E3D4-404B-B170-FE0632B45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Back to TRIPS agreement</a:t>
            </a:r>
          </a:p>
        </p:txBody>
      </p:sp>
      <p:pic>
        <p:nvPicPr>
          <p:cNvPr id="46085" name="Picture 7" descr="http://3.bp.blogspot.com/-bXGRqy3YT60/T92Oh538hAI/AAAAAAAAA-w/d-oAPrZxBLo/s1600/neem+tree+1.jpg">
            <a:extLst>
              <a:ext uri="{FF2B5EF4-FFF2-40B4-BE49-F238E27FC236}">
                <a16:creationId xmlns:a16="http://schemas.microsoft.com/office/drawing/2014/main" id="{7B4E6451-B2A3-436F-BA19-D4D247E64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952750"/>
            <a:ext cx="2547938" cy="33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>
            <a:extLst>
              <a:ext uri="{FF2B5EF4-FFF2-40B4-BE49-F238E27FC236}">
                <a16:creationId xmlns:a16="http://schemas.microsoft.com/office/drawing/2014/main" id="{136DEF86-B0E8-4AD4-94D1-86724CEBC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26D047-51FD-4D39-BCE5-A1E0CB2F700E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n-US" altLang="en-US" sz="1400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4791C9A4-43CB-4654-B037-E0C6509B9C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/>
              <a:t>Lawsuits for individual patents are too cumbersome.</a:t>
            </a:r>
          </a:p>
          <a:p>
            <a:pPr eaLnBrk="1" hangingPunct="1"/>
            <a:r>
              <a:rPr lang="en-US" altLang="en-US"/>
              <a:t>Now, a state (e.g. India) may issue a </a:t>
            </a:r>
            <a:r>
              <a:rPr lang="en-US" altLang="en-US" b="1"/>
              <a:t>compulsory license </a:t>
            </a:r>
            <a:r>
              <a:rPr lang="en-US" altLang="en-US"/>
              <a:t>to a pharmaceutical patent.</a:t>
            </a:r>
          </a:p>
          <a:p>
            <a:pPr lvl="1" eaLnBrk="1" hangingPunct="1"/>
            <a:r>
              <a:rPr lang="en-US" altLang="en-US"/>
              <a:t>Companies lose patent rights.</a:t>
            </a:r>
          </a:p>
          <a:p>
            <a:pPr lvl="1" eaLnBrk="1" hangingPunct="1"/>
            <a:r>
              <a:rPr lang="en-US" altLang="en-US"/>
              <a:t>…but receive royalties set by </a:t>
            </a:r>
            <a:br>
              <a:rPr lang="en-US" altLang="en-US"/>
            </a:br>
            <a:r>
              <a:rPr lang="en-US" altLang="en-US"/>
              <a:t>the state.</a:t>
            </a:r>
          </a:p>
        </p:txBody>
      </p:sp>
      <p:sp>
        <p:nvSpPr>
          <p:cNvPr id="47108" name="Text Box 2">
            <a:extLst>
              <a:ext uri="{FF2B5EF4-FFF2-40B4-BE49-F238E27FC236}">
                <a16:creationId xmlns:a16="http://schemas.microsoft.com/office/drawing/2014/main" id="{812911EB-913A-4AF7-86C8-DF068000C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Back to TRIPS agreement</a:t>
            </a:r>
          </a:p>
        </p:txBody>
      </p:sp>
      <p:pic>
        <p:nvPicPr>
          <p:cNvPr id="47109" name="Picture 8" descr="http://upload.wikimedia.org/wikipedia/commons/thumb/b/bb/India_%28orthographic_projection%29.svg/220px-India_%28orthographic_projection%29.svg.png">
            <a:extLst>
              <a:ext uri="{FF2B5EF4-FFF2-40B4-BE49-F238E27FC236}">
                <a16:creationId xmlns:a16="http://schemas.microsoft.com/office/drawing/2014/main" id="{A8B52FC6-4148-45CC-875B-89742CED9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4302125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>
            <a:extLst>
              <a:ext uri="{FF2B5EF4-FFF2-40B4-BE49-F238E27FC236}">
                <a16:creationId xmlns:a16="http://schemas.microsoft.com/office/drawing/2014/main" id="{79EAA4C7-02C6-45D8-8C99-FD7944224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3BB613F-51BB-495A-B39A-7502479CB11B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en-US" sz="1400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DDB8D99D-505F-4F16-91C6-2809143880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5938" y="1946275"/>
            <a:ext cx="8229600" cy="4302125"/>
          </a:xfrm>
        </p:spPr>
        <p:txBody>
          <a:bodyPr/>
          <a:lstStyle/>
          <a:p>
            <a:pPr eaLnBrk="1" hangingPunct="1"/>
            <a:r>
              <a:rPr lang="en-US" altLang="en-US"/>
              <a:t>Doha amendments give countries the right to determine the grounds on which they grant compulsory licenses.</a:t>
            </a:r>
          </a:p>
          <a:p>
            <a:pPr lvl="1" eaLnBrk="1" hangingPunct="1"/>
            <a:r>
              <a:rPr lang="en-US" altLang="en-US"/>
              <a:t>GATT signatories </a:t>
            </a:r>
            <a:br>
              <a:rPr lang="en-US" altLang="en-US"/>
            </a:br>
            <a:r>
              <a:rPr lang="en-US" altLang="en-US"/>
              <a:t>have taken</a:t>
            </a:r>
            <a:br>
              <a:rPr lang="en-US" altLang="en-US"/>
            </a:br>
            <a:r>
              <a:rPr lang="en-US" altLang="en-US"/>
              <a:t>limited action to </a:t>
            </a:r>
            <a:br>
              <a:rPr lang="en-US" altLang="en-US"/>
            </a:br>
            <a:r>
              <a:rPr lang="en-US" altLang="en-US"/>
              <a:t>implement Doha </a:t>
            </a:r>
            <a:br>
              <a:rPr lang="en-US" altLang="en-US"/>
            </a:br>
            <a:r>
              <a:rPr lang="en-US" altLang="en-US"/>
              <a:t>reforms.</a:t>
            </a:r>
          </a:p>
        </p:txBody>
      </p:sp>
      <p:sp>
        <p:nvSpPr>
          <p:cNvPr id="48132" name="Text Box 2">
            <a:extLst>
              <a:ext uri="{FF2B5EF4-FFF2-40B4-BE49-F238E27FC236}">
                <a16:creationId xmlns:a16="http://schemas.microsoft.com/office/drawing/2014/main" id="{0F00FA6F-70AA-43FD-B756-453A04273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Back to TRIPS agreement</a:t>
            </a:r>
          </a:p>
        </p:txBody>
      </p:sp>
      <p:pic>
        <p:nvPicPr>
          <p:cNvPr id="48133" name="Picture 6" descr="http://farm4.static.flickr.com/3102/3135199217_7f21a6973a.jpg">
            <a:extLst>
              <a:ext uri="{FF2B5EF4-FFF2-40B4-BE49-F238E27FC236}">
                <a16:creationId xmlns:a16="http://schemas.microsoft.com/office/drawing/2014/main" id="{29C40ADB-B6AB-4D41-AF53-EB3993F33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3460750"/>
            <a:ext cx="3957638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>
            <a:extLst>
              <a:ext uri="{FF2B5EF4-FFF2-40B4-BE49-F238E27FC236}">
                <a16:creationId xmlns:a16="http://schemas.microsoft.com/office/drawing/2014/main" id="{BB318085-963D-47E5-8F36-ED96CD506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0A457DA-C729-4901-9211-D8435F9B1D8C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n-US" altLang="en-US" sz="1400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7021BC44-36B7-443D-BD56-B8EE5C9775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5938" y="1946275"/>
            <a:ext cx="8229600" cy="4302125"/>
          </a:xfrm>
        </p:spPr>
        <p:txBody>
          <a:bodyPr/>
          <a:lstStyle/>
          <a:p>
            <a:pPr eaLnBrk="1" hangingPunct="1"/>
            <a:r>
              <a:rPr lang="en-US" altLang="en-US" b="1"/>
              <a:t>Software </a:t>
            </a:r>
            <a:r>
              <a:rPr lang="en-US" altLang="en-US"/>
              <a:t>has been a pioneer in movement away from IP.</a:t>
            </a:r>
          </a:p>
          <a:p>
            <a:pPr lvl="1" eaLnBrk="1" hangingPunct="1"/>
            <a:r>
              <a:rPr lang="en-US" altLang="en-US"/>
              <a:t>Beginning with GNU project. </a:t>
            </a:r>
            <a:r>
              <a:rPr lang="en-US" altLang="en-US" sz="1400"/>
              <a:t>Richard Stallman, </a:t>
            </a:r>
            <a:r>
              <a:rPr lang="en-US" altLang="en-US" sz="1400" i="1"/>
              <a:t>GNU Manifesto, </a:t>
            </a:r>
            <a:r>
              <a:rPr lang="en-US" altLang="en-US" sz="1400"/>
              <a:t>1985.</a:t>
            </a:r>
          </a:p>
          <a:p>
            <a:pPr lvl="2" eaLnBrk="1" hangingPunct="1"/>
            <a:r>
              <a:rPr lang="en-US" altLang="en-US" sz="2000" i="1"/>
              <a:t>Examples: Linux (and Ubuntu) computer operating system</a:t>
            </a:r>
            <a:r>
              <a:rPr lang="en-US" altLang="en-US" sz="2000"/>
              <a:t>.</a:t>
            </a:r>
          </a:p>
          <a:p>
            <a:pPr lvl="2" eaLnBrk="1" hangingPunct="1"/>
            <a:r>
              <a:rPr lang="en-US" altLang="en-US" sz="2000" i="1"/>
              <a:t>“Free software” in GNU license means freedom to run, copy, distribute, change, improve – not necessarily free of cost.</a:t>
            </a:r>
          </a:p>
        </p:txBody>
      </p:sp>
      <p:sp>
        <p:nvSpPr>
          <p:cNvPr id="49156" name="Text Box 2">
            <a:extLst>
              <a:ext uri="{FF2B5EF4-FFF2-40B4-BE49-F238E27FC236}">
                <a16:creationId xmlns:a16="http://schemas.microsoft.com/office/drawing/2014/main" id="{8C031A9C-E7AD-4AB7-8A36-13083B466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Movement away from IP</a:t>
            </a:r>
          </a:p>
        </p:txBody>
      </p:sp>
      <p:pic>
        <p:nvPicPr>
          <p:cNvPr id="49157" name="Picture 1">
            <a:extLst>
              <a:ext uri="{FF2B5EF4-FFF2-40B4-BE49-F238E27FC236}">
                <a16:creationId xmlns:a16="http://schemas.microsoft.com/office/drawing/2014/main" id="{08CF1773-FD73-4748-AF9A-D9E59972B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4497388"/>
            <a:ext cx="3090863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>
            <a:extLst>
              <a:ext uri="{FF2B5EF4-FFF2-40B4-BE49-F238E27FC236}">
                <a16:creationId xmlns:a16="http://schemas.microsoft.com/office/drawing/2014/main" id="{41B37237-EB06-4EC3-A06C-F0C070E7E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DA10E4E-BB38-4188-97A9-57D13F8D0388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en-US" altLang="en-US" sz="1400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1E03042D-C68D-4C35-A743-7E30E0C283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5938" y="1946275"/>
            <a:ext cx="8229600" cy="4302125"/>
          </a:xfrm>
        </p:spPr>
        <p:txBody>
          <a:bodyPr/>
          <a:lstStyle/>
          <a:p>
            <a:pPr eaLnBrk="1" hangingPunct="1"/>
            <a:r>
              <a:rPr lang="en-US" altLang="en-US" b="1"/>
              <a:t>Creative commons</a:t>
            </a:r>
            <a:r>
              <a:rPr lang="en-US" altLang="en-US"/>
              <a:t> has a broader purpose.</a:t>
            </a:r>
          </a:p>
          <a:p>
            <a:pPr lvl="1" eaLnBrk="1" hangingPunct="1"/>
            <a:r>
              <a:rPr lang="en-US" altLang="en-US"/>
              <a:t>Organization that promotes open source and </a:t>
            </a:r>
            <a:br>
              <a:rPr lang="en-US" altLang="en-US"/>
            </a:br>
            <a:r>
              <a:rPr lang="en-US" altLang="en-US"/>
              <a:t>pubic domain licensing.</a:t>
            </a:r>
          </a:p>
          <a:p>
            <a:pPr lvl="2" eaLnBrk="1" hangingPunct="1"/>
            <a:r>
              <a:rPr lang="en-US" altLang="en-US" sz="2000" i="1"/>
              <a:t>Particularly health-related</a:t>
            </a:r>
          </a:p>
          <a:p>
            <a:pPr lvl="2" eaLnBrk="1" hangingPunct="1"/>
            <a:r>
              <a:rPr lang="en-US" altLang="en-US" sz="2000" i="1"/>
              <a:t>Provides licenses that waive various rights.</a:t>
            </a:r>
          </a:p>
          <a:p>
            <a:pPr lvl="3" eaLnBrk="1" hangingPunct="1"/>
            <a:r>
              <a:rPr lang="en-US" altLang="en-US" sz="1600"/>
              <a:t>BY (attribution)</a:t>
            </a:r>
          </a:p>
          <a:p>
            <a:pPr lvl="3" eaLnBrk="1" hangingPunct="1"/>
            <a:r>
              <a:rPr lang="en-US" altLang="en-US" sz="1600"/>
              <a:t>SA (share-alike)</a:t>
            </a:r>
          </a:p>
          <a:p>
            <a:pPr lvl="3" eaLnBrk="1" hangingPunct="1"/>
            <a:r>
              <a:rPr lang="en-US" altLang="en-US" sz="1600"/>
              <a:t>NC (non-commercial)</a:t>
            </a:r>
          </a:p>
          <a:p>
            <a:pPr lvl="3" eaLnBrk="1" hangingPunct="1"/>
            <a:r>
              <a:rPr lang="en-US" altLang="en-US" sz="1600"/>
              <a:t>ND (no derivative).</a:t>
            </a:r>
          </a:p>
          <a:p>
            <a:pPr lvl="3" eaLnBrk="1" hangingPunct="1"/>
            <a:endParaRPr lang="en-US" altLang="en-US" sz="1600"/>
          </a:p>
        </p:txBody>
      </p:sp>
      <p:sp>
        <p:nvSpPr>
          <p:cNvPr id="50180" name="Text Box 2">
            <a:extLst>
              <a:ext uri="{FF2B5EF4-FFF2-40B4-BE49-F238E27FC236}">
                <a16:creationId xmlns:a16="http://schemas.microsoft.com/office/drawing/2014/main" id="{57479387-9F65-4BDC-B91A-AE52DDE62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Movement away from IP</a:t>
            </a:r>
          </a:p>
        </p:txBody>
      </p:sp>
      <p:sp>
        <p:nvSpPr>
          <p:cNvPr id="50181" name="AutoShape 2" descr="Downloads - Creative Commons">
            <a:extLst>
              <a:ext uri="{FF2B5EF4-FFF2-40B4-BE49-F238E27FC236}">
                <a16:creationId xmlns:a16="http://schemas.microsoft.com/office/drawing/2014/main" id="{D33ED929-DE00-48AF-90D5-C8EAB00402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6213" y="-503238"/>
            <a:ext cx="4381500" cy="104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pic>
        <p:nvPicPr>
          <p:cNvPr id="50182" name="Picture 2">
            <a:extLst>
              <a:ext uri="{FF2B5EF4-FFF2-40B4-BE49-F238E27FC236}">
                <a16:creationId xmlns:a16="http://schemas.microsoft.com/office/drawing/2014/main" id="{949193C1-998D-452D-AD40-0C7BA56D7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4419600"/>
            <a:ext cx="36734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>
            <a:extLst>
              <a:ext uri="{FF2B5EF4-FFF2-40B4-BE49-F238E27FC236}">
                <a16:creationId xmlns:a16="http://schemas.microsoft.com/office/drawing/2014/main" id="{A96DB96C-66E8-4C5A-9029-E0A8C5FEF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4B6F083-CFBC-48EF-A558-C5E0F4027C37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en-US" altLang="en-US" sz="1400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65CB4AC6-B0C0-4BDC-A826-E00EB72D71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Intellectual property is ethically (and legally) different than other kinds of property. </a:t>
            </a:r>
          </a:p>
          <a:p>
            <a:pPr lvl="1" eaLnBrk="1" hangingPunct="1"/>
            <a:r>
              <a:rPr lang="en-US" altLang="en-US"/>
              <a:t>IP rights must be justified on </a:t>
            </a:r>
            <a:r>
              <a:rPr lang="en-US" altLang="en-US" b="1"/>
              <a:t>utilitarian </a:t>
            </a:r>
            <a:r>
              <a:rPr lang="en-US" altLang="en-US"/>
              <a:t>grounds.</a:t>
            </a:r>
          </a:p>
          <a:p>
            <a:pPr lvl="1" eaLnBrk="1" hangingPunct="1"/>
            <a:r>
              <a:rPr lang="en-US" altLang="en-US"/>
              <a:t>They can never override “natural” property rights or other rights based on generalization and autonomy principles.</a:t>
            </a:r>
          </a:p>
        </p:txBody>
      </p:sp>
      <p:sp>
        <p:nvSpPr>
          <p:cNvPr id="51204" name="Text Box 2">
            <a:extLst>
              <a:ext uri="{FF2B5EF4-FFF2-40B4-BE49-F238E27FC236}">
                <a16:creationId xmlns:a16="http://schemas.microsoft.com/office/drawing/2014/main" id="{8F7745C5-422E-41E6-9398-91450D313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Conclusion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5C73F6B4-63EA-4307-B614-1256B77E4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92FC147-B61C-4D6D-90BE-F237B7C3AF64}" type="slidenum">
              <a:rPr lang="en-US" altLang="en-US" sz="10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en-US" altLang="en-US" sz="1000">
              <a:cs typeface="Arial" panose="020B0604020202020204" pitchFamily="34" charset="0"/>
            </a:endParaRP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86996F68-5F4B-44F2-AD65-DE2D643D45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5870" y="19812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Because corporations are the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major source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private capital accumulation,</a:t>
            </a:r>
          </a:p>
          <a:p>
            <a:pPr lvl="1" eaLnBrk="1" hangingPunct="1"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…and have profound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influence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 the world,</a:t>
            </a:r>
          </a:p>
          <a:p>
            <a:pPr lvl="1" eaLnBrk="1" hangingPunct="1"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…and because trans-national corporations can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circumvent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national regulation,</a:t>
            </a:r>
          </a:p>
          <a:p>
            <a:pPr eaLnBrk="1" hangingPunct="1"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must assess their 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responsibility to society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/>
          </a:p>
        </p:txBody>
      </p:sp>
      <p:pic>
        <p:nvPicPr>
          <p:cNvPr id="5125" name="Picture 1">
            <a:extLst>
              <a:ext uri="{FF2B5EF4-FFF2-40B4-BE49-F238E27FC236}">
                <a16:creationId xmlns:a16="http://schemas.microsoft.com/office/drawing/2014/main" id="{EB4CAC5B-B40B-4436-916B-6FA742FAD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7" y="3644900"/>
            <a:ext cx="3260725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93712198-477C-3A85-34B7-5A5DFB2D5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Why CSR?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>
            <a:extLst>
              <a:ext uri="{FF2B5EF4-FFF2-40B4-BE49-F238E27FC236}">
                <a16:creationId xmlns:a16="http://schemas.microsoft.com/office/drawing/2014/main" id="{1CC39E64-FB66-4D9A-8EE5-08611B16B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2D096DC-E2C1-4605-8357-D45C77AC2967}" type="slidenum">
              <a:rPr lang="en-US" altLang="en-US" sz="10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en-US" altLang="en-US" sz="1000">
              <a:cs typeface="Arial" panose="020B0604020202020204" pitchFamily="34" charset="0"/>
            </a:endParaRP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4F26979-5AF7-4207-8314-33C8AFAD59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3292" y="1981200"/>
            <a:ext cx="77724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CSR imposes 3 broad types of obligations 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 a corporation,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Based primarily on the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utilitarian principle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Its products &amp; services should benefit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customers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Its products should benefit the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larger society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while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not harming the natural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Its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other activities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should have a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beneficial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effect.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Employment, labor relations, advertising, pricing,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investor relations, finance, resource consumption,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waste generation, etc. </a:t>
            </a:r>
          </a:p>
          <a:p>
            <a:pPr lvl="2" eaLnBrk="1" hangingPunct="1"/>
            <a:endParaRPr lang="en-US" altLang="en-US" sz="2000" dirty="0"/>
          </a:p>
          <a:p>
            <a:pPr eaLnBrk="1" hangingPunct="1"/>
            <a:endParaRPr lang="en-US" altLang="en-US" dirty="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C779117B-0779-6666-F37C-9A98911F8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Basic Responsibilities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EF0F1072-24A8-470E-9F6D-E3AEDEE5F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A8E633E-5117-40BE-9347-E145642AB83E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0FD4180-5D44-441A-A226-3767AEDE97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5870" y="1887538"/>
            <a:ext cx="8229600" cy="4302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complicated topic.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Differs in every country.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International law governed by many multilateral and bilateral agreements.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Only a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broad</a:t>
            </a:r>
            <a:b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provided here.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Consult a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lawyer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specifics.</a:t>
            </a:r>
          </a:p>
        </p:txBody>
      </p:sp>
      <p:sp>
        <p:nvSpPr>
          <p:cNvPr id="8196" name="Text Box 2">
            <a:extLst>
              <a:ext uri="{FF2B5EF4-FFF2-40B4-BE49-F238E27FC236}">
                <a16:creationId xmlns:a16="http://schemas.microsoft.com/office/drawing/2014/main" id="{89C7A054-3BCC-4712-A9F8-708704A19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Intellectual property law</a:t>
            </a:r>
          </a:p>
        </p:txBody>
      </p:sp>
      <p:pic>
        <p:nvPicPr>
          <p:cNvPr id="8197" name="Picture 6" descr="http://info.graphicolor.com/Portals/132767/images/IP%20reform.jpg">
            <a:extLst>
              <a:ext uri="{FF2B5EF4-FFF2-40B4-BE49-F238E27FC236}">
                <a16:creationId xmlns:a16="http://schemas.microsoft.com/office/drawing/2014/main" id="{4D8364BC-93EB-4BA5-AEEC-7494BD099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262" y="3336041"/>
            <a:ext cx="42862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9045AEC3-24F3-4D70-9FCD-FAAF76B8A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870" y="1981200"/>
            <a:ext cx="7772400" cy="4114800"/>
          </a:xfrm>
        </p:spPr>
        <p:txBody>
          <a:bodyPr/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Products and services should benefit, and 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 harm,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customers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who buy them.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Straightforward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utilitarian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obligation.</a:t>
            </a: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02AE7275-164D-4589-8F71-82B3DD492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5397A8F-8946-4F10-8F48-E26B0BB1831E}" type="slidenum">
              <a:rPr lang="en-US" altLang="en-US" sz="10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en-US" altLang="en-US" sz="1000">
              <a:cs typeface="Arial" panose="020B0604020202020204" pitchFamily="34" charset="0"/>
            </a:endParaRPr>
          </a:p>
        </p:txBody>
      </p:sp>
      <p:sp>
        <p:nvSpPr>
          <p:cNvPr id="7173" name="AutoShape 2" descr="Is Altria's Cigarette Price Hike Really the Bullish Sign Analysts Think? |  The Motley Fool">
            <a:extLst>
              <a:ext uri="{FF2B5EF4-FFF2-40B4-BE49-F238E27FC236}">
                <a16:creationId xmlns:a16="http://schemas.microsoft.com/office/drawing/2014/main" id="{8B531AF9-CDA0-4604-818E-6E7F0BB64B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C90AD072-ED0A-AA5C-9658-7521FBD91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Products that Benefit Customers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0172FD01-B1BC-42EA-91F8-FEEF31E9D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870" y="1981200"/>
            <a:ext cx="7772400" cy="4114800"/>
          </a:xfrm>
        </p:spPr>
        <p:txBody>
          <a:bodyPr/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Products and services should benefit, and 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 harm,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customers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who buy them.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Straightforward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utilitarian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obligation.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may seem obvious, but it has been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disputed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Some say business should provide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what people want </a:t>
            </a:r>
            <a:b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rather than try to be paternalistic.</a:t>
            </a:r>
          </a:p>
          <a:p>
            <a:pPr lvl="2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Such as cigarettes, unhealthy fast food.</a:t>
            </a:r>
          </a:p>
          <a:p>
            <a:pPr lvl="2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As long as customers are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fully informed adults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D9E5C4CF-5EDD-49B1-8C0B-901EB97F7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0122CE4-8AAE-4BC1-9C17-AC5C1CC7EDF1}" type="slidenum">
              <a:rPr lang="en-US" altLang="en-US" sz="10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en-US" altLang="en-US" sz="1000">
              <a:cs typeface="Arial" panose="020B0604020202020204" pitchFamily="34" charset="0"/>
            </a:endParaRPr>
          </a:p>
        </p:txBody>
      </p:sp>
      <p:sp>
        <p:nvSpPr>
          <p:cNvPr id="8197" name="AutoShape 2" descr="Is Altria's Cigarette Price Hike Really the Bullish Sign Analysts Think? |  The Motley Fool">
            <a:extLst>
              <a:ext uri="{FF2B5EF4-FFF2-40B4-BE49-F238E27FC236}">
                <a16:creationId xmlns:a16="http://schemas.microsoft.com/office/drawing/2014/main" id="{108A0D6F-2EC0-417D-83B4-C04F959637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pic>
        <p:nvPicPr>
          <p:cNvPr id="8198" name="Picture 3">
            <a:extLst>
              <a:ext uri="{FF2B5EF4-FFF2-40B4-BE49-F238E27FC236}">
                <a16:creationId xmlns:a16="http://schemas.microsoft.com/office/drawing/2014/main" id="{94E3D474-05EE-4DF9-951A-DB1B1D878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4724400"/>
            <a:ext cx="2057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26FE9B82-BA8F-3759-4AFD-03B2F72F7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Products that Benefit Customers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D4607F38-268B-4C04-B4E1-54CF5110C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870" y="1981200"/>
            <a:ext cx="7772400" cy="4114800"/>
          </a:xfrm>
        </p:spPr>
        <p:txBody>
          <a:bodyPr/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Argument: Since customers buy the product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voluntarily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the company is not “responsible” 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ill effects.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 assume they are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fully informed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the risks.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Besides, people should have the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“freedom”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buy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they want.</a:t>
            </a: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4B5076F4-B2FF-401A-AE71-DED5447C3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3DAB36E-555E-40ED-BA50-EF47EE631C34}" type="slidenum">
              <a:rPr lang="en-US" altLang="en-US" sz="10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en-US" altLang="en-US" sz="1000">
              <a:cs typeface="Arial" panose="020B0604020202020204" pitchFamily="34" charset="0"/>
            </a:endParaRPr>
          </a:p>
        </p:txBody>
      </p:sp>
      <p:sp>
        <p:nvSpPr>
          <p:cNvPr id="9221" name="AutoShape 2" descr="Is Altria's Cigarette Price Hike Really the Bullish Sign Analysts Think? |  The Motley Fool">
            <a:extLst>
              <a:ext uri="{FF2B5EF4-FFF2-40B4-BE49-F238E27FC236}">
                <a16:creationId xmlns:a16="http://schemas.microsoft.com/office/drawing/2014/main" id="{C39856D2-68D0-49BB-8223-3D0CBE08A5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pic>
        <p:nvPicPr>
          <p:cNvPr id="9222" name="Picture 4">
            <a:extLst>
              <a:ext uri="{FF2B5EF4-FFF2-40B4-BE49-F238E27FC236}">
                <a16:creationId xmlns:a16="http://schemas.microsoft.com/office/drawing/2014/main" id="{861BA658-1E4A-4BF1-A5A3-FFD9C53AF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643438"/>
            <a:ext cx="3548063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04FD9F81-4483-0889-9A56-E38CD59D1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Products that Benefit Customers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7B3A0A36-47C6-4D3A-9281-74A9F75B4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581" y="1981200"/>
            <a:ext cx="7772400" cy="4114800"/>
          </a:xfrm>
        </p:spPr>
        <p:txBody>
          <a:bodyPr/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conflicts with the utilitarian principle.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is concerned with the utility or disutility that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ultimately results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Even if it depends on the </a:t>
            </a: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free choices 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of others.</a:t>
            </a: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C2B21518-6D3D-4D1A-8FC5-E79CB75DD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FC7C2F9-D255-4664-B010-E6EECA0D39FD}" type="slidenum">
              <a:rPr lang="en-US" altLang="en-US" sz="10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en-US" altLang="en-US" sz="1000">
              <a:cs typeface="Arial" panose="020B0604020202020204" pitchFamily="34" charset="0"/>
            </a:endParaRPr>
          </a:p>
        </p:txBody>
      </p:sp>
      <p:sp>
        <p:nvSpPr>
          <p:cNvPr id="10245" name="AutoShape 2" descr="Is Altria's Cigarette Price Hike Really the Bullish Sign Analysts Think? |  The Motley Fool">
            <a:extLst>
              <a:ext uri="{FF2B5EF4-FFF2-40B4-BE49-F238E27FC236}">
                <a16:creationId xmlns:a16="http://schemas.microsoft.com/office/drawing/2014/main" id="{C73A6DB6-1AF1-4D81-8239-71F287EA6B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pic>
        <p:nvPicPr>
          <p:cNvPr id="10246" name="Picture 2">
            <a:extLst>
              <a:ext uri="{FF2B5EF4-FFF2-40B4-BE49-F238E27FC236}">
                <a16:creationId xmlns:a16="http://schemas.microsoft.com/office/drawing/2014/main" id="{A6FDDD25-21EF-4731-B761-820794B55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3886200"/>
            <a:ext cx="1533525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56CC9A49-5940-CB7C-84F3-4EA1521DE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Products that Benefit Customers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>
            <a:extLst>
              <a:ext uri="{FF2B5EF4-FFF2-40B4-BE49-F238E27FC236}">
                <a16:creationId xmlns:a16="http://schemas.microsoft.com/office/drawing/2014/main" id="{A9206E0E-90EE-4CBD-B247-6BD55BCE8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51275"/>
            <a:ext cx="3049588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>
            <a:extLst>
              <a:ext uri="{FF2B5EF4-FFF2-40B4-BE49-F238E27FC236}">
                <a16:creationId xmlns:a16="http://schemas.microsoft.com/office/drawing/2014/main" id="{C1F6BF49-7A5A-4CE0-8DE1-7D0DA1A57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3528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Content Placeholder 2">
            <a:extLst>
              <a:ext uri="{FF2B5EF4-FFF2-40B4-BE49-F238E27FC236}">
                <a16:creationId xmlns:a16="http://schemas.microsoft.com/office/drawing/2014/main" id="{C6B14301-5C72-421C-82D5-B7F448A32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870" y="1981200"/>
            <a:ext cx="8001000" cy="4114800"/>
          </a:xfrm>
        </p:spPr>
        <p:txBody>
          <a:bodyPr/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Example.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pharmaceutical company has 2 options for product development, equally profitable.  Only 1 can be selected.</a:t>
            </a:r>
          </a:p>
          <a:p>
            <a:pPr lvl="2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anti-viral drug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* that can relieve enormous suffering.</a:t>
            </a:r>
          </a:p>
          <a:p>
            <a:pPr lvl="2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 ground-breaking </a:t>
            </a: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anti-wrinkle cream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270" name="Slide Number Placeholder 3">
            <a:extLst>
              <a:ext uri="{FF2B5EF4-FFF2-40B4-BE49-F238E27FC236}">
                <a16:creationId xmlns:a16="http://schemas.microsoft.com/office/drawing/2014/main" id="{DD4820A6-5D3B-4B58-988F-4C206A84F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96EFA9C-84F5-4A62-86B0-02445783A92C}" type="slidenum">
              <a:rPr lang="en-US" altLang="en-US" sz="10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en-US" altLang="en-US" sz="1000">
              <a:cs typeface="Arial" panose="020B0604020202020204" pitchFamily="34" charset="0"/>
            </a:endParaRPr>
          </a:p>
        </p:txBody>
      </p:sp>
      <p:sp>
        <p:nvSpPr>
          <p:cNvPr id="11271" name="AutoShape 2" descr="Is Altria's Cigarette Price Hike Really the Bullish Sign Analysts Think? |  The Motley Fool">
            <a:extLst>
              <a:ext uri="{FF2B5EF4-FFF2-40B4-BE49-F238E27FC236}">
                <a16:creationId xmlns:a16="http://schemas.microsoft.com/office/drawing/2014/main" id="{C6FC88EC-A2BF-4C2A-9A8C-DF5AB3E6CC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11272" name="TextBox 2">
            <a:extLst>
              <a:ext uri="{FF2B5EF4-FFF2-40B4-BE49-F238E27FC236}">
                <a16:creationId xmlns:a16="http://schemas.microsoft.com/office/drawing/2014/main" id="{4F669998-9563-4396-9FB3-FFD3E16AD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970057"/>
            <a:ext cx="662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*The company has exclusive patent rights, and no other company is interested </a:t>
            </a:r>
            <a:br>
              <a:rPr lang="en-US" altLang="en-US" sz="1400"/>
            </a:br>
            <a:r>
              <a:rPr lang="en-US" altLang="en-US" sz="1400"/>
              <a:t>in buying the rights due to lack of production facilities.</a:t>
            </a:r>
          </a:p>
        </p:txBody>
      </p:sp>
      <p:pic>
        <p:nvPicPr>
          <p:cNvPr id="11273" name="Picture 6">
            <a:extLst>
              <a:ext uri="{FF2B5EF4-FFF2-40B4-BE49-F238E27FC236}">
                <a16:creationId xmlns:a16="http://schemas.microsoft.com/office/drawing/2014/main" id="{566F6F43-F03F-4C30-A90C-D60C2996E1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722688"/>
            <a:ext cx="1249363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A65FFDB9-EB87-5A7B-EEED-2069527AA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Products that Benefit Customers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>
            <a:extLst>
              <a:ext uri="{FF2B5EF4-FFF2-40B4-BE49-F238E27FC236}">
                <a16:creationId xmlns:a16="http://schemas.microsoft.com/office/drawing/2014/main" id="{D78E2B28-1959-4BEE-BEAC-49F8073FB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51275"/>
            <a:ext cx="3049588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>
            <a:extLst>
              <a:ext uri="{FF2B5EF4-FFF2-40B4-BE49-F238E27FC236}">
                <a16:creationId xmlns:a16="http://schemas.microsoft.com/office/drawing/2014/main" id="{0EC8EC8D-6401-490D-9C3A-B7F22E8BD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3528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Content Placeholder 2">
            <a:extLst>
              <a:ext uri="{FF2B5EF4-FFF2-40B4-BE49-F238E27FC236}">
                <a16:creationId xmlns:a16="http://schemas.microsoft.com/office/drawing/2014/main" id="{EA2748EF-329E-4CFF-9D2C-29FCE5837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870" y="1981200"/>
            <a:ext cx="8001000" cy="4114800"/>
          </a:xfrm>
        </p:spPr>
        <p:txBody>
          <a:bodyPr/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Example.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pharmaceutical company has 2 options for product development, equally profitable.  Only 1 can be selected.</a:t>
            </a:r>
          </a:p>
          <a:p>
            <a:pPr lvl="2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anti-viral drug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* that can relieve enormous suffering.</a:t>
            </a:r>
          </a:p>
          <a:p>
            <a:pPr lvl="2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A ground-breaking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anti-wrinkle cream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drug is the utilitarian choice.</a:t>
            </a:r>
          </a:p>
          <a:p>
            <a:pPr lvl="2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Even though its use depends on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free choices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of doctors and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patients to use it.</a:t>
            </a:r>
          </a:p>
          <a:p>
            <a:pPr lvl="2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No reason to deny that the company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is “responsible” for its benefits.</a:t>
            </a:r>
          </a:p>
        </p:txBody>
      </p:sp>
      <p:sp>
        <p:nvSpPr>
          <p:cNvPr id="12294" name="Slide Number Placeholder 3">
            <a:extLst>
              <a:ext uri="{FF2B5EF4-FFF2-40B4-BE49-F238E27FC236}">
                <a16:creationId xmlns:a16="http://schemas.microsoft.com/office/drawing/2014/main" id="{D08C8729-CC03-4E94-AD6C-A76CF2ED3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FB313DB-1104-425A-A379-3F6CC520D1EE}" type="slidenum">
              <a:rPr lang="en-US" altLang="en-US" sz="10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en-US" altLang="en-US" sz="1000">
              <a:cs typeface="Arial" panose="020B0604020202020204" pitchFamily="34" charset="0"/>
            </a:endParaRPr>
          </a:p>
        </p:txBody>
      </p:sp>
      <p:sp>
        <p:nvSpPr>
          <p:cNvPr id="12295" name="AutoShape 2" descr="Is Altria's Cigarette Price Hike Really the Bullish Sign Analysts Think? |  The Motley Fool">
            <a:extLst>
              <a:ext uri="{FF2B5EF4-FFF2-40B4-BE49-F238E27FC236}">
                <a16:creationId xmlns:a16="http://schemas.microsoft.com/office/drawing/2014/main" id="{9D59DB19-7063-4589-B108-F0B3EED848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12296" name="TextBox 2">
            <a:extLst>
              <a:ext uri="{FF2B5EF4-FFF2-40B4-BE49-F238E27FC236}">
                <a16:creationId xmlns:a16="http://schemas.microsoft.com/office/drawing/2014/main" id="{58B296E1-DD91-4411-A1F4-8EC1CC5D6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958768"/>
            <a:ext cx="662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*The company has exclusive patent rights, and no other company is interested </a:t>
            </a:r>
            <a:br>
              <a:rPr lang="en-US" altLang="en-US" sz="1400"/>
            </a:br>
            <a:r>
              <a:rPr lang="en-US" altLang="en-US" sz="1400"/>
              <a:t>in buying the rights due to lack of production facilities.</a:t>
            </a:r>
          </a:p>
        </p:txBody>
      </p:sp>
      <p:pic>
        <p:nvPicPr>
          <p:cNvPr id="12297" name="Picture 6">
            <a:extLst>
              <a:ext uri="{FF2B5EF4-FFF2-40B4-BE49-F238E27FC236}">
                <a16:creationId xmlns:a16="http://schemas.microsoft.com/office/drawing/2014/main" id="{D82EDF65-45B3-462D-8537-5F5DD16596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722688"/>
            <a:ext cx="1249363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7D18921A-E4DF-99F9-4259-C408F7CB8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Products that Benefit Customers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5BD71273-BDFB-45FE-BB3D-9CDCC7390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870" y="1981200"/>
            <a:ext cx="8001000" cy="4114800"/>
          </a:xfrm>
        </p:spPr>
        <p:txBody>
          <a:bodyPr/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Another example.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only shop in town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refuses to sell cigarettes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because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they are unhealthy.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Customers argue that they have a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“right”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buy what they want.</a:t>
            </a:r>
          </a:p>
          <a:p>
            <a:pPr lvl="2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This is only a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claim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, not an argument.</a:t>
            </a: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4813C859-506A-4EA3-81EE-9D76363DF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CE96F99-33D4-47A1-A8B7-216B4A1E3120}" type="slidenum">
              <a:rPr lang="en-US" altLang="en-US" sz="10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en-US" altLang="en-US" sz="1000">
              <a:cs typeface="Arial" panose="020B0604020202020204" pitchFamily="34" charset="0"/>
            </a:endParaRPr>
          </a:p>
        </p:txBody>
      </p:sp>
      <p:sp>
        <p:nvSpPr>
          <p:cNvPr id="13317" name="AutoShape 2" descr="Is Altria's Cigarette Price Hike Really the Bullish Sign Analysts Think? |  The Motley Fool">
            <a:extLst>
              <a:ext uri="{FF2B5EF4-FFF2-40B4-BE49-F238E27FC236}">
                <a16:creationId xmlns:a16="http://schemas.microsoft.com/office/drawing/2014/main" id="{8C72E080-BBEC-4740-8969-2363DEB810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pic>
        <p:nvPicPr>
          <p:cNvPr id="13318" name="Picture 9">
            <a:extLst>
              <a:ext uri="{FF2B5EF4-FFF2-40B4-BE49-F238E27FC236}">
                <a16:creationId xmlns:a16="http://schemas.microsoft.com/office/drawing/2014/main" id="{B2E8A3C6-C190-434C-8F9C-39EAF465A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800600"/>
            <a:ext cx="2312988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E2DBC0C0-58AA-F065-8DEF-68DCE6288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Products that Benefit Customers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A21DBD15-C449-4271-AC59-5B0AFFC2C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001000" cy="4114800"/>
          </a:xfrm>
        </p:spPr>
        <p:txBody>
          <a:bodyPr/>
          <a:lstStyle/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Customers argue that they should have the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“freedom” </a:t>
            </a:r>
            <a:b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 buy what they want.</a:t>
            </a:r>
          </a:p>
          <a:p>
            <a:pPr lvl="2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No one is suggesting that cigarette sales be </a:t>
            </a: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banned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But is the merchant </a:t>
            </a: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violating autonomy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BBA1104E-6764-46F5-AF08-E6706B3E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9CDFED1-242D-4030-A03A-5AFF38E86B71}" type="slidenum">
              <a:rPr lang="en-US" altLang="en-US" sz="10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en-US" altLang="en-US" sz="1000">
              <a:cs typeface="Arial" panose="020B0604020202020204" pitchFamily="34" charset="0"/>
            </a:endParaRPr>
          </a:p>
        </p:txBody>
      </p:sp>
      <p:sp>
        <p:nvSpPr>
          <p:cNvPr id="14341" name="AutoShape 2" descr="Is Altria's Cigarette Price Hike Really the Bullish Sign Analysts Think? |  The Motley Fool">
            <a:extLst>
              <a:ext uri="{FF2B5EF4-FFF2-40B4-BE49-F238E27FC236}">
                <a16:creationId xmlns:a16="http://schemas.microsoft.com/office/drawing/2014/main" id="{82333D32-891B-4292-B917-687873B6EE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pic>
        <p:nvPicPr>
          <p:cNvPr id="14342" name="Picture 5">
            <a:extLst>
              <a:ext uri="{FF2B5EF4-FFF2-40B4-BE49-F238E27FC236}">
                <a16:creationId xmlns:a16="http://schemas.microsoft.com/office/drawing/2014/main" id="{769C7FE0-9CD6-47E5-8B4E-ABA097645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86200"/>
            <a:ext cx="17335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CED7CB02-C403-4864-C1DA-1CFFB9121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Products that Benefit Customers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1A9D7B2C-2C72-4DEC-9A2B-A69F2E4E4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001000" cy="4114800"/>
          </a:xfrm>
        </p:spPr>
        <p:txBody>
          <a:bodyPr>
            <a:normAutofit/>
          </a:bodyPr>
          <a:lstStyle/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Customers argue that they should have the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“freedom”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buy what they want.</a:t>
            </a:r>
          </a:p>
          <a:p>
            <a:pPr lvl="2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No one is suggesting that cigarette sales be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banned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But is the merchant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violating autonomy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1"/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Customers cannot have an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action plan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of being sold cigarettes.</a:t>
            </a:r>
          </a:p>
          <a:p>
            <a:pPr lvl="2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They can only decide to buy cigarettes if they are for sale.</a:t>
            </a:r>
          </a:p>
          <a:p>
            <a:pPr lvl="2"/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No interference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with this action plan.</a:t>
            </a:r>
          </a:p>
          <a:p>
            <a:pPr lvl="2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The autonomy principle doesn’t require a merchant to give customers anything they want, just because they want it.</a:t>
            </a: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467BBC1-6E52-4D66-9FE8-515B5EBD7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DC6A107-71CC-4905-AEA6-D77DF2F1ED57}" type="slidenum">
              <a:rPr lang="en-US" altLang="en-US" sz="10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58</a:t>
            </a:fld>
            <a:endParaRPr lang="en-US" altLang="en-US" sz="1000">
              <a:cs typeface="Arial" panose="020B0604020202020204" pitchFamily="34" charset="0"/>
            </a:endParaRPr>
          </a:p>
        </p:txBody>
      </p:sp>
      <p:sp>
        <p:nvSpPr>
          <p:cNvPr id="15365" name="AutoShape 2" descr="Is Altria's Cigarette Price Hike Really the Bullish Sign Analysts Think? |  The Motley Fool">
            <a:extLst>
              <a:ext uri="{FF2B5EF4-FFF2-40B4-BE49-F238E27FC236}">
                <a16:creationId xmlns:a16="http://schemas.microsoft.com/office/drawing/2014/main" id="{9B37D34C-0FE7-4128-9B48-61ECF44C25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43C10EAB-6C62-F7A2-90F8-C3C05755D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Products that Benefit Customers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DEA41F5F-9DC9-4366-ABCA-141B200B2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001000" cy="4114800"/>
          </a:xfrm>
        </p:spPr>
        <p:txBody>
          <a:bodyPr>
            <a:normAutofit/>
          </a:bodyPr>
          <a:lstStyle/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the shop owner really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obligated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discontinue cigarette sales?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Probably not, for a small shopkeeper.</a:t>
            </a:r>
          </a:p>
          <a:p>
            <a:pPr lvl="2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Health data indicate that cigarette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sales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in general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disutilitarian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lvl="2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But a small shopkeeper can use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futility argument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– customers can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always get their cigarettes elsewhere.</a:t>
            </a:r>
          </a:p>
          <a:p>
            <a:pPr lvl="2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The story is different for a major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chain (e.g. CVS) or manufacturer,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whose decision could affect utility.</a:t>
            </a: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82C53E0A-24AC-4043-BC51-C7C7530DB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579252E-2F69-44D3-ADF2-D1CFD83EE2B3}" type="slidenum">
              <a:rPr lang="en-US" altLang="en-US" sz="10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59</a:t>
            </a:fld>
            <a:endParaRPr lang="en-US" altLang="en-US" sz="1000">
              <a:cs typeface="Arial" panose="020B0604020202020204" pitchFamily="34" charset="0"/>
            </a:endParaRPr>
          </a:p>
        </p:txBody>
      </p:sp>
      <p:sp>
        <p:nvSpPr>
          <p:cNvPr id="16389" name="AutoShape 2" descr="Is Altria's Cigarette Price Hike Really the Bullish Sign Analysts Think? |  The Motley Fool">
            <a:extLst>
              <a:ext uri="{FF2B5EF4-FFF2-40B4-BE49-F238E27FC236}">
                <a16:creationId xmlns:a16="http://schemas.microsoft.com/office/drawing/2014/main" id="{96A43153-9833-4271-8EC1-8A5314320A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pic>
        <p:nvPicPr>
          <p:cNvPr id="16390" name="Picture 2">
            <a:extLst>
              <a:ext uri="{FF2B5EF4-FFF2-40B4-BE49-F238E27FC236}">
                <a16:creationId xmlns:a16="http://schemas.microsoft.com/office/drawing/2014/main" id="{7A2A9EC3-17FD-4985-9B66-B47EF5D9F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814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D1C1E021-187C-724B-6CCA-7F8EBDDDC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Products that Benefit Customers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1B337B5E-F669-48AF-BF36-1EBC08593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377D058-9A34-4DAF-9EDA-6406223896FF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106C782-CD90-43D1-BC0B-33394E3CD7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7320" y="1825625"/>
            <a:ext cx="7886700" cy="435133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primary international treaty is the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TRIPS agreement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Trade-Related Aspects of Intellectual Property Rights.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Added to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GATT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(General Agreement on Tariffs and Trade) at the Uruguay Round, 1994.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Amended at 2001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WTO </a:t>
            </a:r>
            <a:b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Ministerial Conference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Doha.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TRIPS-plus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consists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many bilateral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trade agreements.</a:t>
            </a:r>
          </a:p>
        </p:txBody>
      </p:sp>
      <p:sp>
        <p:nvSpPr>
          <p:cNvPr id="9220" name="Text Box 2">
            <a:extLst>
              <a:ext uri="{FF2B5EF4-FFF2-40B4-BE49-F238E27FC236}">
                <a16:creationId xmlns:a16="http://schemas.microsoft.com/office/drawing/2014/main" id="{DADD1093-4D8B-4BC6-B408-76E4637DC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Intellectual property law</a:t>
            </a:r>
          </a:p>
        </p:txBody>
      </p:sp>
      <p:pic>
        <p:nvPicPr>
          <p:cNvPr id="9221" name="Picture 1">
            <a:extLst>
              <a:ext uri="{FF2B5EF4-FFF2-40B4-BE49-F238E27FC236}">
                <a16:creationId xmlns:a16="http://schemas.microsoft.com/office/drawing/2014/main" id="{7FB92C46-DDA6-4909-8455-C324A5B99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020" y="3709282"/>
            <a:ext cx="41910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950FA773-481A-436A-9FF1-CE75C5162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870" y="1981200"/>
            <a:ext cx="8001000" cy="4114800"/>
          </a:xfrm>
        </p:spPr>
        <p:txBody>
          <a:bodyPr/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Products and services should benefit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society </a:t>
            </a:r>
            <a:b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at large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without harming the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Again, a straightforward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utilitarian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obligation.</a:t>
            </a: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722880B1-F147-4D67-8BD7-47F4BEE95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18CECD-6425-4C48-9C0E-6A7E038EDF4F}" type="slidenum">
              <a:rPr lang="en-US" altLang="en-US" sz="10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60</a:t>
            </a:fld>
            <a:endParaRPr lang="en-US" altLang="en-US" sz="1000">
              <a:cs typeface="Arial" panose="020B0604020202020204" pitchFamily="34" charset="0"/>
            </a:endParaRPr>
          </a:p>
        </p:txBody>
      </p:sp>
      <p:sp>
        <p:nvSpPr>
          <p:cNvPr id="17413" name="AutoShape 2" descr="Is Altria's Cigarette Price Hike Really the Bullish Sign Analysts Think? |  The Motley Fool">
            <a:extLst>
              <a:ext uri="{FF2B5EF4-FFF2-40B4-BE49-F238E27FC236}">
                <a16:creationId xmlns:a16="http://schemas.microsoft.com/office/drawing/2014/main" id="{E06EFAE3-3F8A-4F8B-AA4A-E01A3C86E7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pic>
        <p:nvPicPr>
          <p:cNvPr id="17414" name="Picture 1">
            <a:extLst>
              <a:ext uri="{FF2B5EF4-FFF2-40B4-BE49-F238E27FC236}">
                <a16:creationId xmlns:a16="http://schemas.microsoft.com/office/drawing/2014/main" id="{4C74FDAA-362F-4F7E-B5AC-46E922AF7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57600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E76B8ED1-64A2-23D9-AC25-351E572BC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Products that Benefit Society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2103C1C8-DF95-4F5A-B359-32E3E4844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870" y="1981200"/>
            <a:ext cx="8001000" cy="4114800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pPr lvl="1"/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Mortgage loan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applicants should be properly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vetted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Even when the loan will be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sold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and become part of a mortgage-backed security.</a:t>
            </a:r>
          </a:p>
          <a:p>
            <a:pPr lvl="2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This promotes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financial </a:t>
            </a:r>
            <a:b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stability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But without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redlining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That is, refusing to consider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properties in low-income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areas.</a:t>
            </a:r>
          </a:p>
          <a:p>
            <a:pPr lvl="2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This promotes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social </a:t>
            </a:r>
            <a:b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stability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102600EE-40E2-483F-8256-E52FDE89F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5F608C9-6599-4FBB-B911-7C477F54CC47}" type="slidenum">
              <a:rPr lang="en-US" altLang="en-US" sz="10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61</a:t>
            </a:fld>
            <a:endParaRPr lang="en-US" altLang="en-US" sz="1000">
              <a:cs typeface="Arial" panose="020B0604020202020204" pitchFamily="34" charset="0"/>
            </a:endParaRPr>
          </a:p>
        </p:txBody>
      </p:sp>
      <p:sp>
        <p:nvSpPr>
          <p:cNvPr id="18437" name="AutoShape 2" descr="Is Altria's Cigarette Price Hike Really the Bullish Sign Analysts Think? |  The Motley Fool">
            <a:extLst>
              <a:ext uri="{FF2B5EF4-FFF2-40B4-BE49-F238E27FC236}">
                <a16:creationId xmlns:a16="http://schemas.microsoft.com/office/drawing/2014/main" id="{DF5BEED4-2796-490D-B791-59BD06417D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pic>
        <p:nvPicPr>
          <p:cNvPr id="18438" name="Picture 2">
            <a:extLst>
              <a:ext uri="{FF2B5EF4-FFF2-40B4-BE49-F238E27FC236}">
                <a16:creationId xmlns:a16="http://schemas.microsoft.com/office/drawing/2014/main" id="{B97B8F7E-2A8E-405F-A8EA-6402724D3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352800"/>
            <a:ext cx="34925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3B6823DE-D8D9-0B27-A5B0-CA93648C7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Products that Benefit Society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57629209-29A2-4CBA-9E51-7DDD4FBB4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870" y="1981200"/>
            <a:ext cx="8001000" cy="4114800"/>
          </a:xfrm>
        </p:spPr>
        <p:txBody>
          <a:bodyPr/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has also been questioned.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utilitarian principle demands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too much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It requires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maximum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utility.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example,</a:t>
            </a:r>
          </a:p>
          <a:p>
            <a:pPr lvl="2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It “says” one cannot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ethically sell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balloons </a:t>
            </a:r>
            <a:b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candy bars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Because selling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antibiotics (e.g.)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creates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more utility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6544397F-87F5-4CD4-A1E0-DBDFD4A1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80FC116-1445-4B50-AEAF-3F4BE1D2CF5A}" type="slidenum">
              <a:rPr lang="en-US" altLang="en-US" sz="10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62</a:t>
            </a:fld>
            <a:endParaRPr lang="en-US" altLang="en-US" sz="1000">
              <a:cs typeface="Arial" panose="020B0604020202020204" pitchFamily="34" charset="0"/>
            </a:endParaRPr>
          </a:p>
        </p:txBody>
      </p:sp>
      <p:sp>
        <p:nvSpPr>
          <p:cNvPr id="19461" name="AutoShape 2" descr="Is Altria's Cigarette Price Hike Really the Bullish Sign Analysts Think? |  The Motley Fool">
            <a:extLst>
              <a:ext uri="{FF2B5EF4-FFF2-40B4-BE49-F238E27FC236}">
                <a16:creationId xmlns:a16="http://schemas.microsoft.com/office/drawing/2014/main" id="{03215ADE-B8CF-49F3-9B62-48F4ADC279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pic>
        <p:nvPicPr>
          <p:cNvPr id="19462" name="Picture 3">
            <a:extLst>
              <a:ext uri="{FF2B5EF4-FFF2-40B4-BE49-F238E27FC236}">
                <a16:creationId xmlns:a16="http://schemas.microsoft.com/office/drawing/2014/main" id="{723984B2-CDB5-4D4B-808D-38B37CED8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471" y="3429000"/>
            <a:ext cx="1386064" cy="181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">
            <a:extLst>
              <a:ext uri="{FF2B5EF4-FFF2-40B4-BE49-F238E27FC236}">
                <a16:creationId xmlns:a16="http://schemas.microsoft.com/office/drawing/2014/main" id="{4B493C79-B727-4A21-8D04-DCF16C5B1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764" y="3429000"/>
            <a:ext cx="2410342" cy="160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8A59D43B-0F83-65D5-324B-D6FFF2CCF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Products that Benefit Society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A1FEA45F-B27C-45C9-A3EB-35DB69616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870" y="1981200"/>
            <a:ext cx="8001000" cy="4114800"/>
          </a:xfrm>
        </p:spPr>
        <p:txBody>
          <a:bodyPr/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 so.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utilitarian principle only requires one to consider action plans that are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otherwise ethical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Selling items that maximize utility, simply because they maximize utility, is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not generalizable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The economy would collapse, because nobody would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sell the many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other items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that are necessary to run society, such as screwdrivers and toilet paper.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98D5F4B6-F33E-432E-B9E3-7A70BD58A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4B83ACC-A271-4677-A967-13B3B38532CC}" type="slidenum">
              <a:rPr lang="en-US" altLang="en-US" sz="10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63</a:t>
            </a:fld>
            <a:endParaRPr lang="en-US" altLang="en-US" sz="1000">
              <a:cs typeface="Arial" panose="020B0604020202020204" pitchFamily="34" charset="0"/>
            </a:endParaRPr>
          </a:p>
        </p:txBody>
      </p:sp>
      <p:sp>
        <p:nvSpPr>
          <p:cNvPr id="20485" name="AutoShape 2" descr="Is Altria's Cigarette Price Hike Really the Bullish Sign Analysts Think? |  The Motley Fool">
            <a:extLst>
              <a:ext uri="{FF2B5EF4-FFF2-40B4-BE49-F238E27FC236}">
                <a16:creationId xmlns:a16="http://schemas.microsoft.com/office/drawing/2014/main" id="{1636C755-0922-479C-9765-8DB882E8EF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pic>
        <p:nvPicPr>
          <p:cNvPr id="20486" name="Picture 2">
            <a:extLst>
              <a:ext uri="{FF2B5EF4-FFF2-40B4-BE49-F238E27FC236}">
                <a16:creationId xmlns:a16="http://schemas.microsoft.com/office/drawing/2014/main" id="{10E9BF57-5828-4573-BD74-9A9043AC3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892320"/>
            <a:ext cx="19812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5">
            <a:extLst>
              <a:ext uri="{FF2B5EF4-FFF2-40B4-BE49-F238E27FC236}">
                <a16:creationId xmlns:a16="http://schemas.microsoft.com/office/drawing/2014/main" id="{138F36FF-4C18-423F-BD46-6D9D5B1EB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727220"/>
            <a:ext cx="14382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881101E7-434C-B9BD-433D-C6FE3EA46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Products that Benefit Society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CC281CA8-ABBC-40C7-8246-0455A3277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870" y="1905000"/>
            <a:ext cx="8001000" cy="4114800"/>
          </a:xfrm>
        </p:spPr>
        <p:txBody>
          <a:bodyPr/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Selling balloons for the right reason is 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ethical.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generalizable action plan:</a:t>
            </a:r>
          </a:p>
          <a:p>
            <a:pPr lvl="2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If products and services necessary to run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the economy are widely available, I am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equipped to sell balloons, I see an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opportunity to sell them, and I have a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particular interest in selling balloons, then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I will sell balloons.</a:t>
            </a: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8160F98B-4E38-4A4C-8F1E-52AA99587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07CCB71-63F1-4BAA-9585-3E3F3CD679BF}" type="slidenum">
              <a:rPr lang="en-US" altLang="en-US" sz="10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64</a:t>
            </a:fld>
            <a:endParaRPr lang="en-US" altLang="en-US" sz="1000">
              <a:cs typeface="Arial" panose="020B0604020202020204" pitchFamily="34" charset="0"/>
            </a:endParaRPr>
          </a:p>
        </p:txBody>
      </p:sp>
      <p:sp>
        <p:nvSpPr>
          <p:cNvPr id="21509" name="AutoShape 2" descr="Is Altria's Cigarette Price Hike Really the Bullish Sign Analysts Think? |  The Motley Fool">
            <a:extLst>
              <a:ext uri="{FF2B5EF4-FFF2-40B4-BE49-F238E27FC236}">
                <a16:creationId xmlns:a16="http://schemas.microsoft.com/office/drawing/2014/main" id="{04B62168-E7DD-4DEB-B533-0C9D50835F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pic>
        <p:nvPicPr>
          <p:cNvPr id="21510" name="Picture 3">
            <a:extLst>
              <a:ext uri="{FF2B5EF4-FFF2-40B4-BE49-F238E27FC236}">
                <a16:creationId xmlns:a16="http://schemas.microsoft.com/office/drawing/2014/main" id="{72F057B3-CBEF-443F-80F9-16CC8B44A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543" y="1905000"/>
            <a:ext cx="1398587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2AAF56B9-3C47-C575-A0A3-1A1E48BAC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Products that Benefit Society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A4FE7B8B-9BBA-4C80-B250-AEBFFEA5A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C149322-ABDC-4620-9F4E-4FEDCD11B6DF}" type="slidenum">
              <a:rPr lang="en-US" altLang="en-US" sz="10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65</a:t>
            </a:fld>
            <a:endParaRPr lang="en-US" altLang="en-US" sz="1000">
              <a:cs typeface="Arial" panose="020B0604020202020204" pitchFamily="34" charset="0"/>
            </a:endParaRPr>
          </a:p>
        </p:txBody>
      </p:sp>
      <p:sp>
        <p:nvSpPr>
          <p:cNvPr id="22533" name="AutoShape 2" descr="Is Altria's Cigarette Price Hike Really the Bullish Sign Analysts Think? |  The Motley Fool">
            <a:extLst>
              <a:ext uri="{FF2B5EF4-FFF2-40B4-BE49-F238E27FC236}">
                <a16:creationId xmlns:a16="http://schemas.microsoft.com/office/drawing/2014/main" id="{41C499BE-E7FC-47B8-9BF6-4D5C2762A0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1E3E66-DA90-7E2C-EF0B-5B79C6D53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870" y="1905000"/>
            <a:ext cx="8001000" cy="4114800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Selling balloons for the right reason is 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ethical.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generalizable action plan:</a:t>
            </a:r>
          </a:p>
          <a:p>
            <a:pPr lvl="2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If products and services necessary to run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the economy are widely available, I am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equipped to sell balloons, I see an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opportunity to sell them, and I have a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particular interest in selling balloons, then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I will sell balloons.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is also utilitarian.</a:t>
            </a:r>
          </a:p>
          <a:p>
            <a:pPr lvl="2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If I can rationally believe that I would create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no more utility doing something else.</a:t>
            </a:r>
          </a:p>
          <a:p>
            <a:pPr lvl="2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Or I can use a futility argument – what I don’t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sell, others will sell.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A9FB7B61-22AF-7066-CEBD-B24BDBAD6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Products that Benefit Society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124FA825-7CC3-EDC0-358B-07AD68647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543" y="1905000"/>
            <a:ext cx="1398587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4B78186F-CB94-4510-92BA-AB588B0C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292" y="1981200"/>
            <a:ext cx="8001000" cy="41148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Activities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than selling products or services 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should have a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beneficial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effect.</a:t>
            </a:r>
          </a:p>
          <a:p>
            <a:pPr lvl="2" eaLnBrk="1" hangingPunct="1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Employment, labor relations, advertising, pricing, 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investor relations, finance, resource consumption, 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waste generation, etc. </a:t>
            </a:r>
          </a:p>
          <a:p>
            <a:pPr lvl="2" eaLnBrk="1" hangingPunct="1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We discuss these throughout the course, including 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 module on </a:t>
            </a: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5C594CA0-757A-4C2B-B805-F439C549C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54FA8EF-CB8E-46DE-A647-44B0B80311EC}" type="slidenum">
              <a:rPr lang="en-US" altLang="en-US" sz="10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66</a:t>
            </a:fld>
            <a:endParaRPr lang="en-US" altLang="en-US" sz="1000">
              <a:cs typeface="Arial" panose="020B0604020202020204" pitchFamily="34" charset="0"/>
            </a:endParaRPr>
          </a:p>
        </p:txBody>
      </p:sp>
      <p:sp>
        <p:nvSpPr>
          <p:cNvPr id="23557" name="AutoShape 2" descr="Is Altria's Cigarette Price Hike Really the Bullish Sign Analysts Think? |  The Motley Fool">
            <a:extLst>
              <a:ext uri="{FF2B5EF4-FFF2-40B4-BE49-F238E27FC236}">
                <a16:creationId xmlns:a16="http://schemas.microsoft.com/office/drawing/2014/main" id="{8FDAA1A4-FAE3-4744-AEED-A0D7C6BA37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pic>
        <p:nvPicPr>
          <p:cNvPr id="23558" name="Picture 2">
            <a:extLst>
              <a:ext uri="{FF2B5EF4-FFF2-40B4-BE49-F238E27FC236}">
                <a16:creationId xmlns:a16="http://schemas.microsoft.com/office/drawing/2014/main" id="{000C83E4-D938-4436-B2CA-45A81B756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648200"/>
            <a:ext cx="25146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4905B22B-B6E7-3DED-8511-0A405FB8B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Other Social Impacts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825625"/>
            <a:ext cx="7572670" cy="4351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J. N. Hooker,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Advanced Introduction to Business Ethics, 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dward Elgar (2021) Chapters 5-6.</a:t>
            </a:r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FBC7112-AFBD-476C-A6CF-740949E881C0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67</a:t>
            </a:fld>
            <a:endParaRPr lang="en-US" altLang="en-US" sz="1400"/>
          </a:p>
        </p:txBody>
      </p:sp>
      <p:sp>
        <p:nvSpPr>
          <p:cNvPr id="58373" name="AutoShape 6" descr="http://openclipart.org/people/ben/ben_Jigsaw_Puzzle.svg"/>
          <p:cNvSpPr>
            <a:spLocks noChangeAspect="1" noChangeArrowheads="1"/>
          </p:cNvSpPr>
          <p:nvPr/>
        </p:nvSpPr>
        <p:spPr bwMode="auto">
          <a:xfrm>
            <a:off x="149225" y="-1371600"/>
            <a:ext cx="4210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58374" name="AutoShape 10" descr="http://openclipart.org/people/ben/ben_Jigsaw_Puzzle.svg"/>
          <p:cNvSpPr>
            <a:spLocks noChangeAspect="1" noChangeArrowheads="1"/>
          </p:cNvSpPr>
          <p:nvPr/>
        </p:nvSpPr>
        <p:spPr bwMode="auto">
          <a:xfrm>
            <a:off x="454025" y="-1066800"/>
            <a:ext cx="4210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58375" name="AutoShape 12" descr="http://openclipart.org/people/ben/ben_Jigsaw_Puzzle.svg"/>
          <p:cNvSpPr>
            <a:spLocks noChangeAspect="1" noChangeArrowheads="1"/>
          </p:cNvSpPr>
          <p:nvPr/>
        </p:nvSpPr>
        <p:spPr bwMode="auto">
          <a:xfrm>
            <a:off x="606425" y="-914400"/>
            <a:ext cx="4210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58376" name="AutoShape 14" descr="http://openclipart.org/people/ben/ben_Jigsaw_Puzzle.svg"/>
          <p:cNvSpPr>
            <a:spLocks noChangeAspect="1" noChangeArrowheads="1"/>
          </p:cNvSpPr>
          <p:nvPr/>
        </p:nvSpPr>
        <p:spPr bwMode="auto">
          <a:xfrm>
            <a:off x="758825" y="-762000"/>
            <a:ext cx="4210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58377" name="AutoShape 2" descr="Image result for nutshell"/>
          <p:cNvSpPr>
            <a:spLocks noChangeAspect="1" noChangeArrowheads="1"/>
          </p:cNvSpPr>
          <p:nvPr/>
        </p:nvSpPr>
        <p:spPr bwMode="auto">
          <a:xfrm>
            <a:off x="176213" y="-182563"/>
            <a:ext cx="2125662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952F4F12-60C9-F334-0708-3EDE72222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280" y="20581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Further reading</a:t>
            </a:r>
          </a:p>
        </p:txBody>
      </p:sp>
    </p:spTree>
    <p:extLst>
      <p:ext uri="{BB962C8B-B14F-4D97-AF65-F5344CB8AC3E}">
        <p14:creationId xmlns:p14="http://schemas.microsoft.com/office/powerpoint/2010/main" val="1798492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>
            <a:extLst>
              <a:ext uri="{FF2B5EF4-FFF2-40B4-BE49-F238E27FC236}">
                <a16:creationId xmlns:a16="http://schemas.microsoft.com/office/drawing/2014/main" id="{3FF1F69E-DE6D-409E-9635-99B804161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99A3629-5B92-46BA-947B-F5B14CCF7C58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4D309B0-A7E9-4EE5-9E93-7692474684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7320" y="1825625"/>
            <a:ext cx="7886700" cy="43513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U.S. Constitution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provides for Federal regulation of patents and copyrights.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Administered by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U.S. Patent and </a:t>
            </a:r>
            <a:b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Trademark Office </a:t>
            </a:r>
            <a:b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U.S. Copyright </a:t>
            </a:r>
            <a:b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Office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244" name="Text Box 2">
            <a:extLst>
              <a:ext uri="{FF2B5EF4-FFF2-40B4-BE49-F238E27FC236}">
                <a16:creationId xmlns:a16="http://schemas.microsoft.com/office/drawing/2014/main" id="{005C17FD-C1E2-4288-BB2E-59FDAFF2D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Intellectual property law</a:t>
            </a:r>
          </a:p>
        </p:txBody>
      </p:sp>
      <p:pic>
        <p:nvPicPr>
          <p:cNvPr id="10245" name="Picture 1">
            <a:extLst>
              <a:ext uri="{FF2B5EF4-FFF2-40B4-BE49-F238E27FC236}">
                <a16:creationId xmlns:a16="http://schemas.microsoft.com/office/drawing/2014/main" id="{DFA51291-3B5B-43CB-A380-14FCCFBD0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154" y="3118557"/>
            <a:ext cx="3905955" cy="247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DBCE7F0C-6DA1-4D37-AACA-90A739DCC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1D03DE5-EBF7-426B-99C2-1EDC733C0E1F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A9F7468-8466-4EF3-9E30-D1EBFB7382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7295" y="2555875"/>
            <a:ext cx="8229600" cy="4302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Main types of intellectual property: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Copyright.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Trademark.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Patent.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Trade secret.</a:t>
            </a:r>
          </a:p>
        </p:txBody>
      </p:sp>
      <p:sp>
        <p:nvSpPr>
          <p:cNvPr id="11268" name="Text Box 2">
            <a:extLst>
              <a:ext uri="{FF2B5EF4-FFF2-40B4-BE49-F238E27FC236}">
                <a16:creationId xmlns:a16="http://schemas.microsoft.com/office/drawing/2014/main" id="{4807E197-3860-45F1-B71F-0E0C05C7C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Intellectual property law</a:t>
            </a:r>
          </a:p>
        </p:txBody>
      </p:sp>
      <p:pic>
        <p:nvPicPr>
          <p:cNvPr id="11269" name="Picture 1">
            <a:extLst>
              <a:ext uri="{FF2B5EF4-FFF2-40B4-BE49-F238E27FC236}">
                <a16:creationId xmlns:a16="http://schemas.microsoft.com/office/drawing/2014/main" id="{E74832AF-0DE8-418E-B0C4-4D8A93E4F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489" y="3149600"/>
            <a:ext cx="5557838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>
            <a:extLst>
              <a:ext uri="{FF2B5EF4-FFF2-40B4-BE49-F238E27FC236}">
                <a16:creationId xmlns:a16="http://schemas.microsoft.com/office/drawing/2014/main" id="{F54998AD-F40C-47E0-A7DA-F1EEB763C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93C920C-BC0F-4E27-9894-F7736C54C196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3F7B01E7-B120-4E60-A273-930CF1122D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5870" y="1828800"/>
            <a:ext cx="8229600" cy="48529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 </a:t>
            </a:r>
            <a:r>
              <a:rPr lang="en-US" altLang="en-US" sz="2400" b="1" dirty="0"/>
              <a:t>copyright</a:t>
            </a:r>
            <a:r>
              <a:rPr lang="en-US" altLang="en-US" sz="2400" dirty="0"/>
              <a:t> limits the number of copies others can make </a:t>
            </a:r>
            <a:br>
              <a:rPr lang="en-US" altLang="en-US" sz="2400" dirty="0"/>
            </a:br>
            <a:r>
              <a:rPr lang="en-US" altLang="en-US" sz="2400" dirty="0"/>
              <a:t>of a document or work of art without permission. 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12292" name="Text Box 2">
            <a:extLst>
              <a:ext uri="{FF2B5EF4-FFF2-40B4-BE49-F238E27FC236}">
                <a16:creationId xmlns:a16="http://schemas.microsoft.com/office/drawing/2014/main" id="{B07C8EE7-57DB-4BB3-997C-EACFAA893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Copyright</a:t>
            </a:r>
          </a:p>
        </p:txBody>
      </p:sp>
      <p:pic>
        <p:nvPicPr>
          <p:cNvPr id="12293" name="Picture 1">
            <a:extLst>
              <a:ext uri="{FF2B5EF4-FFF2-40B4-BE49-F238E27FC236}">
                <a16:creationId xmlns:a16="http://schemas.microsoft.com/office/drawing/2014/main" id="{F83BC484-82ED-4455-9E89-B0E518701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743200"/>
            <a:ext cx="4876800" cy="37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3208</TotalTime>
  <Words>3350</Words>
  <Application>Microsoft Office PowerPoint</Application>
  <PresentationFormat>On-screen Show (4:3)</PresentationFormat>
  <Paragraphs>429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2" baseType="lpstr">
      <vt:lpstr>Arial</vt:lpstr>
      <vt:lpstr>Calibri</vt:lpstr>
      <vt:lpstr>Calibri Light</vt:lpstr>
      <vt:lpstr>Wingdings</vt:lpstr>
      <vt:lpstr>theme</vt:lpstr>
      <vt:lpstr>Intellectual Property</vt:lpstr>
      <vt:lpstr>PowerPoint Presentation</vt:lpstr>
      <vt:lpstr>PowerPoint Presentation</vt:lpstr>
      <vt:lpstr>Legal Aspects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Ethical aspects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Hooker</dc:creator>
  <cp:lastModifiedBy>John Hooker</cp:lastModifiedBy>
  <cp:revision>127</cp:revision>
  <dcterms:created xsi:type="dcterms:W3CDTF">2021-09-06T22:05:14Z</dcterms:created>
  <dcterms:modified xsi:type="dcterms:W3CDTF">2024-06-05T00:53:55Z</dcterms:modified>
</cp:coreProperties>
</file>