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62" r:id="rId2"/>
    <p:sldId id="682" r:id="rId3"/>
    <p:sldId id="727" r:id="rId4"/>
    <p:sldId id="740" r:id="rId5"/>
    <p:sldId id="777" r:id="rId6"/>
    <p:sldId id="778" r:id="rId7"/>
    <p:sldId id="780" r:id="rId8"/>
    <p:sldId id="781" r:id="rId9"/>
    <p:sldId id="782" r:id="rId10"/>
    <p:sldId id="783" r:id="rId11"/>
    <p:sldId id="784" r:id="rId12"/>
    <p:sldId id="785" r:id="rId13"/>
    <p:sldId id="787" r:id="rId14"/>
    <p:sldId id="790" r:id="rId15"/>
    <p:sldId id="791" r:id="rId16"/>
    <p:sldId id="793" r:id="rId17"/>
    <p:sldId id="794" r:id="rId18"/>
    <p:sldId id="797" r:id="rId19"/>
    <p:sldId id="798" r:id="rId20"/>
    <p:sldId id="796" r:id="rId21"/>
    <p:sldId id="5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Social Responsibility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DCFFBA8-741A-BC89-21ED-C981D56447E4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/>
              <a:t>Module 12</a:t>
            </a:r>
            <a:endParaRPr lang="en-US" altLang="en-US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5BD71273-BDFB-45FE-BB3D-9CDCC7390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Another example.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only shop in town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refuses to sell cigarettes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unhealthy.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argue that they have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“right”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buy what they want.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is only a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claim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, not an argument.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813C859-506A-4EA3-81EE-9D76363D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E96F99-33D4-47A1-A8B7-216B4A1E3120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3317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8C72E080-BBEC-4740-8969-2363DEB810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3318" name="Picture 9">
            <a:extLst>
              <a:ext uri="{FF2B5EF4-FFF2-40B4-BE49-F238E27FC236}">
                <a16:creationId xmlns:a16="http://schemas.microsoft.com/office/drawing/2014/main" id="{B2E8A3C6-C190-434C-8F9C-39EAF465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0600"/>
            <a:ext cx="23129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2DBC0C0-58AA-F065-8DEF-68DCE6288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A21DBD15-C449-4271-AC59-5B0AFFC2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argue that they should have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“freedom”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buy what they want.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 one is suggesting that cigarette sales be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banned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But is the merchant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violating autonomy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BA1104E-6764-46F5-AF08-E6706B3E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CDFED1-242D-4030-A03A-5AFF38E86B71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4341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82333D32-891B-4292-B917-687873B6EE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769C7FE0-9CD6-47E5-8B4E-ABA097645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CED7CB02-C403-4864-C1DA-1CFFB9121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A9D7B2C-2C72-4DEC-9A2B-A69F2E4E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argue that they should have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“freedom”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buy what they want.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 one is suggesting that cigarette sales be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banned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But is the merchant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violating autonomy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Customers cannot have an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action plan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of being sold cigarettes.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They can only decide to buy cigarettes if they are for sale.</a:t>
            </a:r>
          </a:p>
          <a:p>
            <a:pPr lvl="2"/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 interference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this action plan.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autonomy principle doesn’t require a merchant to give customers anything they want, just because they want it.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467BBC1-6E52-4D66-9FE8-515B5EBD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C6A107-71CC-4905-AEA6-D77DF2F1ED57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5365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9B37D34C-0FE7-4128-9B48-61ECF44C25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3C10EAB-6C62-F7A2-90F8-C3C05755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EA41F5F-9DC9-4366-ABCA-141B200B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shop owner really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obligated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discontinue cigarette sales?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Probably not, for a small shopkeeper.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Health data indicate that cigarette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 general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disutilitarian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But a small shopkeeper can use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futility argument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– customers can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always get their cigarettes elsewhere.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story is different for a major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chain (e.g. CVS) or manufacturer,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whose decision could affect utility.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2C53E0A-24AC-4043-BC51-C7C7530D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79252E-2F69-44D3-ADF2-D1CFD83EE2B3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6389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96A43153-9833-4271-8EC1-8A5314320A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7A2A9EC3-17FD-4985-9B66-B47EF5D9F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D1C1E021-187C-724B-6CCA-7F8EBDDDC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950FA773-481A-436A-9FF1-CE75C516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 and services should benefit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society </a:t>
            </a:r>
            <a:b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 large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without harming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Again, a straightforward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utilitarian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obligation.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22880B1-F147-4D67-8BD7-47F4BEE9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18CECD-6425-4C48-9C0E-6A7E038EDF4F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7413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E06EFAE3-3F8A-4F8B-AA4A-E01A3C86E7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7414" name="Picture 1">
            <a:extLst>
              <a:ext uri="{FF2B5EF4-FFF2-40B4-BE49-F238E27FC236}">
                <a16:creationId xmlns:a16="http://schemas.microsoft.com/office/drawing/2014/main" id="{4C74FDAA-362F-4F7E-B5AC-46E922AF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76B8ED1-64A2-23D9-AC25-351E572BC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103C1C8-DF95-4F5A-B359-32E3E4844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Mortgage loan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applicants should be properly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vetted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Even when the loan will be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sold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and become part of a mortgage-backed security.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promotes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without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redlining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That is, refusing to consider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properties in low-income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promotes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02600EE-40E2-483F-8256-E52FDE89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F608C9-6599-4FBB-B911-7C477F54CC47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8437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DF5BEED4-2796-490D-B791-59BD0641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B97B8F7E-2A8E-405F-A8EA-6402724D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49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3B6823DE-D8D9-0B27-A5B0-CA93648C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7629209-29A2-4CBA-9E51-7DDD4FBB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has also been questioned.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utilitarian principle demands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too much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It requires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utility.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It “says” one cannot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ethically sell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balloons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candy bars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Because selling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antibiotics (e.g.)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creates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more utility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544397F-87F5-4CD4-A1E0-DBDFD4A1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0FC116-1445-4B50-AEAF-3F4BE1D2CF5A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9461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03215ADE-B8CF-49F3-9B62-48F4ADC27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723984B2-CDB5-4D4B-808D-38B37CED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71" y="3429000"/>
            <a:ext cx="1386064" cy="181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>
            <a:extLst>
              <a:ext uri="{FF2B5EF4-FFF2-40B4-BE49-F238E27FC236}">
                <a16:creationId xmlns:a16="http://schemas.microsoft.com/office/drawing/2014/main" id="{4B493C79-B727-4A21-8D04-DCF16C5B1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64" y="3429000"/>
            <a:ext cx="2410342" cy="160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A59D43B-0F83-65D5-324B-D6FFF2CC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1FEA45F-B27C-45C9-A3EB-35DB6961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so.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utilitarian principle only requires one to consider action plans that are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otherwise ethical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Selling items that maximize utility, simply because they maximize utility, is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not generalizable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economy would collapse, because nobody would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sell the many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other items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that are necessary to run society, such as screwdrivers and toilet paper.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8D5F4B6-F33E-432E-B9E3-7A70BD58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B83ACC-A271-4677-A967-13B3B38532CC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0485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1636C755-0922-479C-9765-8DB882E8EF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0486" name="Picture 2">
            <a:extLst>
              <a:ext uri="{FF2B5EF4-FFF2-40B4-BE49-F238E27FC236}">
                <a16:creationId xmlns:a16="http://schemas.microsoft.com/office/drawing/2014/main" id="{10E9BF57-5828-4573-BD74-9A9043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92320"/>
            <a:ext cx="1981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138F36FF-4C18-423F-BD46-6D9D5B1E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7220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81101E7-434C-B9BD-433D-C6FE3EA46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C281CA8-ABBC-40C7-8246-0455A3277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050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balloons for the right reason is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generalizable action plan: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If products and services necessary to run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economy are widely available, I am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equipped to sell balloons, I see an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opportunity to sell them, and I have a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particular interest in selling balloons, then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 will sell balloons.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160F98B-4E38-4A4C-8F1E-52AA9958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7CCB71-63F1-4BAA-9585-3E3F3CD679BF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1509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04B62168-E7DD-4DEB-B533-0C9D50835F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1510" name="Picture 3">
            <a:extLst>
              <a:ext uri="{FF2B5EF4-FFF2-40B4-BE49-F238E27FC236}">
                <a16:creationId xmlns:a16="http://schemas.microsoft.com/office/drawing/2014/main" id="{72F057B3-CBEF-443F-80F9-16CC8B44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43" y="1905000"/>
            <a:ext cx="13985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AAF56B9-3C47-C575-A0A3-1A1E48BA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4FE7B8B-9BBA-4C80-B250-AEBFFEA5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149322-ABDC-4620-9F4E-4FEDCD11B6DF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2533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41C499BE-E7FC-47B8-9BF6-4D5C2762A0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1E3E66-DA90-7E2C-EF0B-5B79C6D5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05000"/>
            <a:ext cx="80010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balloons for the right reason is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generalizable action plan: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If products and services necessary to run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economy are widely available, I am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equipped to sell balloons, I see an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opportunity to sell them, and I have a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particular interest in selling balloons, then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 will sell balloons.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also utilitarian.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If I can rationally believe that I would create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 more utility doing something else.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Or I can use a futility argument – what I don’t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sell, others will sell.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9FB7B61-22AF-7066-CEBD-B24BDBAD6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Society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24FA825-7CC3-EDC0-358B-07AD68647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43" y="1905000"/>
            <a:ext cx="13985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C73F6B4-63EA-4307-B614-1256B77E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2FC147-B61C-4D6D-90BE-F237B7C3AF64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6996F68-5F4B-44F2-AD65-DE2D643D4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corporations are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major source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private capital accumulation,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…and have profound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world,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…and because trans-national corporations can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circumvent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regulation,</a:t>
            </a:r>
          </a:p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must assess their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responsibility to society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EB4CAC5B-B40B-4436-916B-6FA742FAD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7" y="3644900"/>
            <a:ext cx="32607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3712198-477C-3A85-34B7-5A5DFB2D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Why CSR?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B78186F-CB94-4510-92BA-AB588B0C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92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 selling products or services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have 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beneficial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Employment, labor relations, advertising, pricing,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investor relations, finance, resource consumption,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waste generation, etc. 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We discuss these throughout the course, including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module on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C594CA0-757A-4C2B-B805-F439C54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4FA8EF-CB8E-46DE-A647-44B0B80311EC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3557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8FDAA1A4-FAE3-4744-AEED-A0D7C6BA37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3558" name="Picture 2">
            <a:extLst>
              <a:ext uri="{FF2B5EF4-FFF2-40B4-BE49-F238E27FC236}">
                <a16:creationId xmlns:a16="http://schemas.microsoft.com/office/drawing/2014/main" id="{000C83E4-D938-4436-B2CA-45A81B756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514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4905B22B-B6E7-3DED-8511-0A405FB8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Other Social Impacts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57267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J. N. Hooker,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Advanced Introduction to Business Ethics, 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dward Elgar (2021) Chapters 5-6.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52F4F12-60C9-F334-0708-3EDE722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058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9849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1CC39E64-FB66-4D9A-8EE5-08611B16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D096DC-E2C1-4605-8357-D45C77AC2967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F26979-5AF7-4207-8314-33C8AFAD5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3292" y="19812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CSR imposes 3 broad types of obligations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a corporation,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Based primarily on the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utilitarian principle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products &amp; services should benefit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products should benefit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larger society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harming the natural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 activities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have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beneficial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Employment, labor relations, advertising, pricing,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investor relations, finance, resource consumption,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waste generation, etc. </a:t>
            </a:r>
          </a:p>
          <a:p>
            <a:pPr lvl="2" eaLnBrk="1" hangingPunct="1"/>
            <a:endParaRPr lang="en-US" altLang="en-US" sz="2000" dirty="0"/>
          </a:p>
          <a:p>
            <a:pPr eaLnBrk="1" hangingPunct="1"/>
            <a:endParaRPr lang="en-US" alt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779117B-0779-6666-F37C-9A98911F8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Basic Responsibilities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045AEC3-24F3-4D70-9FCD-FAAF76B8A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 and services should benefit, and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harm,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buy them.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Straightforward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obligation.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2AE7275-164D-4589-8F71-82B3DD49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397A8F-8946-4F10-8F48-E26B0BB1831E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7173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8B531AF9-CDA0-4604-818E-6E7F0BB64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90AD072-ED0A-AA5C-9658-7521FBD91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172FD01-B1BC-42EA-91F8-FEEF31E9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 and services should benefit, and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harm,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buy them.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Straightforward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obligation.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may seem obvious, but it has been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disputed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say business should provide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people want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rather than try to be paternalistic.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Such as cigarettes, unhealthy fast food.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 long as customers are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fully informed adults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9E5C4CF-5EDD-49B1-8C0B-901EB97F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122CE4-8AAE-4BC1-9C17-AC5C1CC7EDF1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8197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108A0D6F-2EC0-417D-83B4-C04F95963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94E3D474-05EE-4DF9-951A-DB1B1D878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724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6FE9B82-BA8F-3759-4AFD-03B2F72F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4607F38-268B-4C04-B4E1-54CF5110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Argument: Since customers buy the product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voluntarily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company is not “responsible”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ill effects.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assume they are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fully informed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risks.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Besides, people should have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“freedom”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buy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they want.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B5076F4-B2FF-401A-AE71-DED5447C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DAB36E-555E-40ED-BA50-EF47EE631C34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9221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C39856D2-68D0-49BB-8223-3D0CBE08A5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9222" name="Picture 4">
            <a:extLst>
              <a:ext uri="{FF2B5EF4-FFF2-40B4-BE49-F238E27FC236}">
                <a16:creationId xmlns:a16="http://schemas.microsoft.com/office/drawing/2014/main" id="{861BA658-1E4A-4BF1-A5A3-FFD9C53A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3438"/>
            <a:ext cx="354806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4FD9F81-4483-0889-9A56-E38CD59D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B3A0A36-47C6-4D3A-9281-74A9F75B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81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conflicts with the utilitarian principle.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concerned with the utility or disutility that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ultimately results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Even if it depends on the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free choices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others.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2B21518-6D3D-4D1A-8FC5-E79CB75D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C7C2F9-D255-4664-B010-E6EECA0D39FD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0245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C73A6DB6-1AF1-4D81-8239-71F287EA6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A6FDDD25-21EF-4731-B761-820794B5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886200"/>
            <a:ext cx="15335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6CC9A49-5940-CB7C-84F3-4EA1521D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A9206E0E-90EE-4CBD-B247-6BD55BCE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1275"/>
            <a:ext cx="30495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C1F6BF49-7A5A-4CE0-8DE1-7D0DA1A5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ontent Placeholder 2">
            <a:extLst>
              <a:ext uri="{FF2B5EF4-FFF2-40B4-BE49-F238E27FC236}">
                <a16:creationId xmlns:a16="http://schemas.microsoft.com/office/drawing/2014/main" id="{C6B14301-5C72-421C-82D5-B7F448A3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pharmaceutical company has 2 options for product development, equally profitable.  Only 1 can be selected.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anti-viral drug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* that can relieve enormous suffering.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ground-breaking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anti-wrinkle cream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70" name="Slide Number Placeholder 3">
            <a:extLst>
              <a:ext uri="{FF2B5EF4-FFF2-40B4-BE49-F238E27FC236}">
                <a16:creationId xmlns:a16="http://schemas.microsoft.com/office/drawing/2014/main" id="{DD4820A6-5D3B-4B58-988F-4C206A84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6EFA9C-84F5-4A62-86B0-02445783A92C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1271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C6FC88EC-A2BF-4C2A-9A8C-DF5AB3E6CC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272" name="TextBox 2">
            <a:extLst>
              <a:ext uri="{FF2B5EF4-FFF2-40B4-BE49-F238E27FC236}">
                <a16:creationId xmlns:a16="http://schemas.microsoft.com/office/drawing/2014/main" id="{4F669998-9563-4396-9FB3-FFD3E16A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70057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*The company has exclusive patent rights, and no other company is interested </a:t>
            </a:r>
            <a:br>
              <a:rPr lang="en-US" altLang="en-US" sz="1400"/>
            </a:br>
            <a:r>
              <a:rPr lang="en-US" altLang="en-US" sz="1400"/>
              <a:t>in buying the rights due to lack of production facilities.</a:t>
            </a:r>
          </a:p>
        </p:txBody>
      </p:sp>
      <p:pic>
        <p:nvPicPr>
          <p:cNvPr id="11273" name="Picture 6">
            <a:extLst>
              <a:ext uri="{FF2B5EF4-FFF2-40B4-BE49-F238E27FC236}">
                <a16:creationId xmlns:a16="http://schemas.microsoft.com/office/drawing/2014/main" id="{566F6F43-F03F-4C30-A90C-D60C2996E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722688"/>
            <a:ext cx="12493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65FFDB9-EB87-5A7B-EEED-2069527A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D78E2B28-1959-4BEE-BEAC-49F8073FB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1275"/>
            <a:ext cx="30495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0EC8EC8D-6401-490D-9C3A-B7F22E8BD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ontent Placeholder 2">
            <a:extLst>
              <a:ext uri="{FF2B5EF4-FFF2-40B4-BE49-F238E27FC236}">
                <a16:creationId xmlns:a16="http://schemas.microsoft.com/office/drawing/2014/main" id="{EA2748EF-329E-4CFF-9D2C-29FCE583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7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pharmaceutical company has 2 options for product development, equally profitable.  Only 1 can be selected.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anti-viral drug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* that can relieve enormous suffering.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ground-breaking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anti-wrinkle cream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drug is the utilitarian choice.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Even though its use depends on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free choices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of doctors and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patients to use it.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 reason to deny that the company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is “responsible” for its benefits.</a:t>
            </a:r>
          </a:p>
        </p:txBody>
      </p:sp>
      <p:sp>
        <p:nvSpPr>
          <p:cNvPr id="12294" name="Slide Number Placeholder 3">
            <a:extLst>
              <a:ext uri="{FF2B5EF4-FFF2-40B4-BE49-F238E27FC236}">
                <a16:creationId xmlns:a16="http://schemas.microsoft.com/office/drawing/2014/main" id="{D08C8729-CC03-4E94-AD6C-A76CF2ED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B313DB-1104-425A-A379-3F6CC520D1EE}" type="slidenum">
              <a:rPr lang="en-US" altLang="en-US" sz="10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12295" name="AutoShape 2" descr="Is Altria's Cigarette Price Hike Really the Bullish Sign Analysts Think? |  The Motley Fool">
            <a:extLst>
              <a:ext uri="{FF2B5EF4-FFF2-40B4-BE49-F238E27FC236}">
                <a16:creationId xmlns:a16="http://schemas.microsoft.com/office/drawing/2014/main" id="{9D59DB19-7063-4589-B108-F0B3EED848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2296" name="TextBox 2">
            <a:extLst>
              <a:ext uri="{FF2B5EF4-FFF2-40B4-BE49-F238E27FC236}">
                <a16:creationId xmlns:a16="http://schemas.microsoft.com/office/drawing/2014/main" id="{58B296E1-DD91-4411-A1F4-8EC1CC5D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58768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*The company has exclusive patent rights, and no other company is interested </a:t>
            </a:r>
            <a:br>
              <a:rPr lang="en-US" altLang="en-US" sz="1400"/>
            </a:br>
            <a:r>
              <a:rPr lang="en-US" altLang="en-US" sz="1400"/>
              <a:t>in buying the rights due to lack of production facilities.</a:t>
            </a:r>
          </a:p>
        </p:txBody>
      </p:sp>
      <p:pic>
        <p:nvPicPr>
          <p:cNvPr id="12297" name="Picture 6">
            <a:extLst>
              <a:ext uri="{FF2B5EF4-FFF2-40B4-BE49-F238E27FC236}">
                <a16:creationId xmlns:a16="http://schemas.microsoft.com/office/drawing/2014/main" id="{D82EDF65-45B3-462D-8537-5F5DD1659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722688"/>
            <a:ext cx="12493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7D18921A-E4DF-99F9-4259-C408F7CB8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Products that Benefit Customers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2993</TotalTime>
  <Words>1222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theme</vt:lpstr>
      <vt:lpstr>Corporate Social Responsibility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122</cp:revision>
  <dcterms:created xsi:type="dcterms:W3CDTF">2021-09-06T22:05:14Z</dcterms:created>
  <dcterms:modified xsi:type="dcterms:W3CDTF">2024-06-05T00:53:29Z</dcterms:modified>
</cp:coreProperties>
</file>