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media/image12.bin" ContentType="image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8"/>
  </p:notesMasterIdLst>
  <p:sldIdLst>
    <p:sldId id="262" r:id="rId2"/>
    <p:sldId id="552" r:id="rId3"/>
    <p:sldId id="553" r:id="rId4"/>
    <p:sldId id="633" r:id="rId5"/>
    <p:sldId id="635" r:id="rId6"/>
    <p:sldId id="554" r:id="rId7"/>
    <p:sldId id="636" r:id="rId8"/>
    <p:sldId id="638" r:id="rId9"/>
    <p:sldId id="634" r:id="rId10"/>
    <p:sldId id="637" r:id="rId11"/>
    <p:sldId id="655" r:id="rId12"/>
    <p:sldId id="639" r:id="rId13"/>
    <p:sldId id="640" r:id="rId14"/>
    <p:sldId id="641" r:id="rId15"/>
    <p:sldId id="642" r:id="rId16"/>
    <p:sldId id="643" r:id="rId17"/>
    <p:sldId id="644" r:id="rId18"/>
    <p:sldId id="645" r:id="rId19"/>
    <p:sldId id="656" r:id="rId20"/>
    <p:sldId id="657" r:id="rId21"/>
    <p:sldId id="609" r:id="rId22"/>
    <p:sldId id="647" r:id="rId23"/>
    <p:sldId id="648" r:id="rId24"/>
    <p:sldId id="649" r:id="rId25"/>
    <p:sldId id="650" r:id="rId26"/>
    <p:sldId id="651" r:id="rId27"/>
    <p:sldId id="652" r:id="rId28"/>
    <p:sldId id="653" r:id="rId29"/>
    <p:sldId id="646" r:id="rId30"/>
    <p:sldId id="610" r:id="rId31"/>
    <p:sldId id="611" r:id="rId32"/>
    <p:sldId id="612" r:id="rId33"/>
    <p:sldId id="614" r:id="rId34"/>
    <p:sldId id="615" r:id="rId35"/>
    <p:sldId id="618" r:id="rId36"/>
    <p:sldId id="616" r:id="rId37"/>
    <p:sldId id="617" r:id="rId38"/>
    <p:sldId id="619" r:id="rId39"/>
    <p:sldId id="621" r:id="rId40"/>
    <p:sldId id="622" r:id="rId41"/>
    <p:sldId id="624" r:id="rId42"/>
    <p:sldId id="628" r:id="rId43"/>
    <p:sldId id="625" r:id="rId44"/>
    <p:sldId id="654" r:id="rId45"/>
    <p:sldId id="658" r:id="rId46"/>
    <p:sldId id="560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468" autoAdjust="0"/>
    <p:restoredTop sz="94619" autoAdjust="0"/>
  </p:normalViewPr>
  <p:slideViewPr>
    <p:cSldViewPr snapToGrid="0">
      <p:cViewPr varScale="1">
        <p:scale>
          <a:sx n="85" d="100"/>
          <a:sy n="85" d="100"/>
        </p:scale>
        <p:origin x="108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AC10F-42ED-4B23-B392-D3FB6825BF18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34934-CFF8-4831-9A19-0F45799A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49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324EB-547D-4D21-AE5F-9E61909BDD9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149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A149-2593-4D55-A5AE-173CA4E4BE8F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0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499B7-7043-497A-A967-5C2CC09AD72F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41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7AA9-144F-4482-BDB5-83E2E9520069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4350-C2EE-4D37-A49A-D14FD50141FD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0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A1773-81F0-456A-88A9-8C3FD165F592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6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EB153-F2AD-4C0E-8A50-367E8E5C2849}" type="datetime1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6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AA6B7-09DB-44E7-9536-18C65C1525F7}" type="datetime1">
              <a:rPr lang="en-US" smtClean="0"/>
              <a:t>6/4/2024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4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90BC-4655-4031-84A8-7CCB698ABB90}" type="datetime1">
              <a:rPr lang="en-US" smtClean="0"/>
              <a:t>6/4/2024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21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283D-BC63-4116-8328-B8D6D74CCEF5}" type="datetime1">
              <a:rPr lang="en-US" smtClean="0"/>
              <a:t>6/4/2024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5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DD9E-3017-421B-B787-06DB3B35D74C}" type="datetime1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8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62A3C-9162-4928-AA58-ED2C3649A7EB}" type="datetime1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0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441CC-7A63-4245-8209-FB0F79B7FDEC}" type="datetime1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#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D8537-1B47-4F88-8BF9-AC6640758D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43752B-7260-4BA5-BCCD-7EB21CA2D3C3}"/>
              </a:ext>
            </a:extLst>
          </p:cNvPr>
          <p:cNvSpPr/>
          <p:nvPr userDrawn="1"/>
        </p:nvSpPr>
        <p:spPr>
          <a:xfrm>
            <a:off x="0" y="0"/>
            <a:ext cx="62865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4F051-320C-47E3-BC36-61C73441C4B3}"/>
              </a:ext>
            </a:extLst>
          </p:cNvPr>
          <p:cNvSpPr/>
          <p:nvPr userDrawn="1"/>
        </p:nvSpPr>
        <p:spPr>
          <a:xfrm>
            <a:off x="8521685" y="3"/>
            <a:ext cx="62865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942FBC-3C6D-45A2-B2AD-36541BA1C512}"/>
              </a:ext>
            </a:extLst>
          </p:cNvPr>
          <p:cNvSpPr/>
          <p:nvPr userDrawn="1"/>
        </p:nvSpPr>
        <p:spPr>
          <a:xfrm rot="5400000">
            <a:off x="4408487" y="-3779837"/>
            <a:ext cx="365126" cy="792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CDF66A-99C7-41CC-8A83-3F19DAF4B15C}"/>
              </a:ext>
            </a:extLst>
          </p:cNvPr>
          <p:cNvSpPr/>
          <p:nvPr userDrawn="1"/>
        </p:nvSpPr>
        <p:spPr>
          <a:xfrm rot="5400000">
            <a:off x="4373554" y="2706696"/>
            <a:ext cx="365126" cy="79311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4693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bin"/><Relationship Id="rId2" Type="http://schemas.openxmlformats.org/officeDocument/2006/relationships/hyperlink" Target="https://www.moralmachine.net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ebookcentral.proquest.com/lib/cm/reader.action?docID=5780273&amp;ppg=5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magic">
            <a:extLst>
              <a:ext uri="{FF2B5EF4-FFF2-40B4-BE49-F238E27FC236}">
                <a16:creationId xmlns:a16="http://schemas.microsoft.com/office/drawing/2014/main" id="{1B2BDEEE-9A54-4621-9948-5C6E6CD83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5CA87AC2-F41B-44BC-B2D4-2AD75B7EB841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95742" y="2130425"/>
            <a:ext cx="7772400" cy="14700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Ethics and Technology</a:t>
            </a:r>
            <a:b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1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782D099-7CE2-D231-426A-8796D2D2B887}"/>
              </a:ext>
            </a:extLst>
          </p:cNvPr>
          <p:cNvSpPr txBox="1">
            <a:spLocks noChangeArrowheads="1"/>
          </p:cNvSpPr>
          <p:nvPr/>
        </p:nvSpPr>
        <p:spPr>
          <a:xfrm>
            <a:off x="1351719" y="3876260"/>
            <a:ext cx="6400800" cy="20616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b="1" dirty="0"/>
              <a:t>A Course in Business Ethics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b="1" i="1"/>
              <a:t>Module 11</a:t>
            </a:r>
            <a:endParaRPr lang="en-US" altLang="en-US" b="1" i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600" dirty="0"/>
              <a:t>John Hooker</a:t>
            </a:r>
            <a:br>
              <a:rPr lang="en-US" altLang="en-US" sz="2600" dirty="0"/>
            </a:br>
            <a:r>
              <a:rPr lang="en-US" altLang="en-US" sz="2200" i="1" dirty="0"/>
              <a:t>Carnegie Mellon University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200" dirty="0"/>
              <a:t>May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B028BFB-62F6-488D-8EA5-3940F418338E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9856"/>
            <a:ext cx="8229600" cy="5029200"/>
          </a:xfrm>
        </p:spPr>
        <p:txBody>
          <a:bodyPr/>
          <a:lstStyle/>
          <a:p>
            <a:pPr lvl="1"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 Improve AI so as to satisfy implicit agreement.</a:t>
            </a:r>
          </a:p>
          <a:p>
            <a:pPr lvl="2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Apply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statistical bias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metrics.</a:t>
            </a:r>
          </a:p>
          <a:p>
            <a:pPr lvl="2" eaLnBrk="1" hangingPunct="1"/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Adjust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AI predictions to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get rid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of bias.  This requires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explicitly considering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minority status in the decision.</a:t>
            </a:r>
          </a:p>
          <a:p>
            <a:pPr lvl="2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Most popular approach, 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incentivized by equal 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opportunity laws.</a:t>
            </a:r>
          </a:p>
          <a:p>
            <a:pPr lvl="3"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Scheduled classes </a:t>
            </a:r>
            <a:b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(India), Bumiputera </a:t>
            </a:r>
            <a:b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quotas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(Malaysia), </a:t>
            </a:r>
            <a:b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affirmative action (US),</a:t>
            </a:r>
            <a:b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</p:txBody>
      </p:sp>
      <p:pic>
        <p:nvPicPr>
          <p:cNvPr id="614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3786188"/>
            <a:ext cx="3722687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2"/>
          <p:cNvSpPr txBox="1">
            <a:spLocks noChangeArrowheads="1"/>
          </p:cNvSpPr>
          <p:nvPr/>
        </p:nvSpPr>
        <p:spPr bwMode="auto">
          <a:xfrm>
            <a:off x="867308" y="66445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Bias in AI systems</a:t>
            </a:r>
          </a:p>
        </p:txBody>
      </p:sp>
    </p:spTree>
    <p:extLst>
      <p:ext uri="{BB962C8B-B14F-4D97-AF65-F5344CB8AC3E}">
        <p14:creationId xmlns:p14="http://schemas.microsoft.com/office/powerpoint/2010/main" val="1774177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B028BFB-62F6-488D-8EA5-3940F418338E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5870" y="19812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Statistical bias measures.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Compare statistics based on these metrics in a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protected </a:t>
            </a:r>
            <a:b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group and in the remainder of the population.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Refer to these as “minority” and “majority” groups.</a:t>
            </a:r>
          </a:p>
        </p:txBody>
      </p:sp>
      <p:sp>
        <p:nvSpPr>
          <p:cNvPr id="6149" name="Text Box 2"/>
          <p:cNvSpPr txBox="1">
            <a:spLocks noChangeArrowheads="1"/>
          </p:cNvSpPr>
          <p:nvPr/>
        </p:nvSpPr>
        <p:spPr bwMode="auto">
          <a:xfrm>
            <a:off x="867308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Bias in AI systems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3378200" y="2590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8720" progId="Equation.DSMT4">
                  <p:embed/>
                </p:oleObj>
              </mc:Choice>
              <mc:Fallback>
                <p:oleObj name="Equation" r:id="rId2" imgW="914400" imgH="19872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78200" y="2590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BD79089-1ADF-4CE8-923F-C4C3F00171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462929"/>
              </p:ext>
            </p:extLst>
          </p:nvPr>
        </p:nvGraphicFramePr>
        <p:xfrm>
          <a:off x="615246" y="2789238"/>
          <a:ext cx="792003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516147096"/>
                    </a:ext>
                  </a:extLst>
                </a:gridCol>
                <a:gridCol w="2129623">
                  <a:extLst>
                    <a:ext uri="{9D8B030D-6E8A-4147-A177-3AD203B41FA5}">
                      <a16:colId xmlns:a16="http://schemas.microsoft.com/office/drawing/2014/main" val="3900391237"/>
                    </a:ext>
                  </a:extLst>
                </a:gridCol>
                <a:gridCol w="4876014">
                  <a:extLst>
                    <a:ext uri="{9D8B030D-6E8A-4147-A177-3AD203B41FA5}">
                      <a16:colId xmlns:a16="http://schemas.microsoft.com/office/drawing/2014/main" val="3826042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067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True Positives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Qualified </a:t>
                      </a:r>
                      <a:r>
                        <a:rPr lang="en-US" dirty="0"/>
                        <a:t>individuals who are </a:t>
                      </a:r>
                      <a:r>
                        <a:rPr lang="en-US" b="1" dirty="0"/>
                        <a:t>accepted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995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FP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False Positives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Unqualified </a:t>
                      </a:r>
                      <a:r>
                        <a:rPr lang="en-US" dirty="0"/>
                        <a:t>individuals who are </a:t>
                      </a:r>
                      <a:r>
                        <a:rPr lang="en-US" b="1" dirty="0"/>
                        <a:t>accepted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565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TN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True negatives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Unqualified </a:t>
                      </a:r>
                      <a:r>
                        <a:rPr lang="en-US" dirty="0"/>
                        <a:t>individuals who are </a:t>
                      </a:r>
                      <a:r>
                        <a:rPr lang="en-US" b="1" dirty="0"/>
                        <a:t>rejected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037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/>
                        <a:t>FN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False Negatives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Qualified </a:t>
                      </a:r>
                      <a:r>
                        <a:rPr lang="en-US" dirty="0"/>
                        <a:t>individuals who are </a:t>
                      </a:r>
                      <a:r>
                        <a:rPr lang="en-US" b="1" dirty="0"/>
                        <a:t>rejected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296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3031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B028BFB-62F6-488D-8EA5-3940F418338E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5870" y="19812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Bias metrics.</a:t>
            </a:r>
          </a:p>
          <a:p>
            <a:pPr lvl="1" eaLnBrk="1" hangingPunct="1"/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Demographic parity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eaLnBrk="1" hangingPunct="1"/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The statistic is</a:t>
            </a:r>
          </a:p>
          <a:p>
            <a:pPr marL="914400" lvl="2" indent="0" eaLnBrk="1" hangingPunct="1">
              <a:buNone/>
            </a:pPr>
            <a:endParaRPr lang="en-US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Probability of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accepting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a given person (e.g., for loan)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is the same for the two groups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2" indent="0" eaLnBrk="1" hangingPunct="1">
              <a:buNone/>
            </a:pPr>
            <a:endParaRPr lang="en-US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Very strict:  Rules out selecting a greater fraction of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minority persons even if they are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more qualified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than average.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9" name="Text Box 2"/>
          <p:cNvSpPr txBox="1">
            <a:spLocks noChangeArrowheads="1"/>
          </p:cNvSpPr>
          <p:nvPr/>
        </p:nvSpPr>
        <p:spPr bwMode="auto">
          <a:xfrm>
            <a:off x="867308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Bias in AI systems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3378200" y="2590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78200" y="2590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\documentclass{article}&#10;\usepackage{amsmath}&#10;\pagestyle{empty}&#10;\begin{document}&#10;&#10;$&#10;{\displaystyle&#10;\frac{\mathrm{TP}+\mathrm{FP}}&#10;{\mathrm{TP}+\mathrm{FP}+\mathrm{TN}+\mathrm{FN}}&#10;}&#10;$&#10;&#10;&#10;\end{document}" title="IguanaTex Bitmap Display">
            <a:extLst>
              <a:ext uri="{FF2B5EF4-FFF2-40B4-BE49-F238E27FC236}">
                <a16:creationId xmlns:a16="http://schemas.microsoft.com/office/drawing/2014/main" id="{9F41FABC-714E-4AEF-BC95-898F7BD8120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465" y="2988732"/>
            <a:ext cx="2705655" cy="61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90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B028BFB-62F6-488D-8EA5-3940F418338E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5870" y="1972734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Bias metrics.</a:t>
            </a:r>
          </a:p>
          <a:p>
            <a:pPr lvl="1" eaLnBrk="1" hangingPunct="1"/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Equalized odds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eaLnBrk="1" hangingPunct="1"/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The statistics are                       and  </a:t>
            </a:r>
          </a:p>
          <a:p>
            <a:pPr lvl="2" eaLnBrk="1" hangingPunct="1"/>
            <a:endParaRPr lang="en-US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Probability of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accepting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a given person who is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qualified </a:t>
            </a:r>
            <a:b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is the same in the two groups (“equality of opportunity”).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Probability of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accepting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a given person who is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b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qualified is the same in the two groups.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Can allow few minority persons to be accepted if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relatively few are qualified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due to social and historical factors.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9" name="Text Box 2"/>
          <p:cNvSpPr txBox="1">
            <a:spLocks noChangeArrowheads="1"/>
          </p:cNvSpPr>
          <p:nvPr/>
        </p:nvSpPr>
        <p:spPr bwMode="auto">
          <a:xfrm>
            <a:off x="867308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Bias in AI systems</a:t>
            </a:r>
          </a:p>
        </p:txBody>
      </p:sp>
      <p:pic>
        <p:nvPicPr>
          <p:cNvPr id="3" name="Picture 2" descr="\documentclass{article}&#10;\usepackage{amsmath}&#10;\pagestyle{empty}&#10;\begin{document}&#10;&#10;$&#10;{\displaystyle&#10;\frac{\mathrm{TP}}&#10;{\mathrm{TP}+\mathrm{FN}}&#10;}&#10;$&#10;&#10;&#10;\end{document}" title="IguanaTex Bitmap Display">
            <a:extLst>
              <a:ext uri="{FF2B5EF4-FFF2-40B4-BE49-F238E27FC236}">
                <a16:creationId xmlns:a16="http://schemas.microsoft.com/office/drawing/2014/main" id="{FCC1FB05-2600-49F9-8108-D22D877E5D3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68" y="2844798"/>
            <a:ext cx="1174617" cy="619790"/>
          </a:xfrm>
          <a:prstGeom prst="rect">
            <a:avLst/>
          </a:prstGeom>
        </p:spPr>
      </p:pic>
      <p:pic>
        <p:nvPicPr>
          <p:cNvPr id="9" name="Picture 8" descr="\documentclass{article}&#10;\usepackage{amsmath}&#10;\pagestyle{empty}&#10;\begin{document}&#10;&#10;$&#10;{\displaystyle&#10;\frac{\mathrm{FP}}&#10;{\mathrm{FP}+\mathrm{TN}}&#10;}&#10;$&#10;&#10;&#10;\end{document}" title="IguanaTex Bitmap Display">
            <a:extLst>
              <a:ext uri="{FF2B5EF4-FFF2-40B4-BE49-F238E27FC236}">
                <a16:creationId xmlns:a16="http://schemas.microsoft.com/office/drawing/2014/main" id="{456310CB-2085-4453-9B86-C29EA5504CF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628" y="2841192"/>
            <a:ext cx="1174617" cy="61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29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B028BFB-62F6-488D-8EA5-3940F418338E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5870" y="2012244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Bias metrics.</a:t>
            </a:r>
          </a:p>
          <a:p>
            <a:pPr lvl="1" eaLnBrk="1" hangingPunct="1"/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Predictive rate parity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 eaLnBrk="1" hangingPunct="1"/>
            <a:endParaRPr lang="en-US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The statistic is</a:t>
            </a:r>
          </a:p>
          <a:p>
            <a:pPr lvl="2" eaLnBrk="1" hangingPunct="1"/>
            <a:endParaRPr lang="en-US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Probability that a given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accepted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person is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qualified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same in the two groups.</a:t>
            </a:r>
          </a:p>
          <a:p>
            <a:pPr marL="914400" lvl="2" indent="0" eaLnBrk="1" hangingPunct="1">
              <a:buNone/>
            </a:pPr>
            <a:endParaRPr lang="en-US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Can allow few minority persons to be selected if those few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who are selected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are as likely to be qualified as other selected persons.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9" name="Text Box 2"/>
          <p:cNvSpPr txBox="1">
            <a:spLocks noChangeArrowheads="1"/>
          </p:cNvSpPr>
          <p:nvPr/>
        </p:nvSpPr>
        <p:spPr bwMode="auto">
          <a:xfrm>
            <a:off x="867308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Bias in AI systems</a:t>
            </a:r>
          </a:p>
        </p:txBody>
      </p:sp>
      <p:pic>
        <p:nvPicPr>
          <p:cNvPr id="3" name="Picture 2" descr="\documentclass{article}&#10;\usepackage{amsmath}&#10;\pagestyle{empty}&#10;\begin{document}&#10;&#10;$&#10;{\displaystyle&#10;\frac{\mathrm{TP}}&#10;{\mathrm{TP}+\mathrm{FP}}&#10;}&#10;$&#10;&#10;&#10;\end{document}" title="IguanaTex Bitmap Display">
            <a:extLst>
              <a:ext uri="{FF2B5EF4-FFF2-40B4-BE49-F238E27FC236}">
                <a16:creationId xmlns:a16="http://schemas.microsoft.com/office/drawing/2014/main" id="{EAEFAE9B-E021-450C-B52D-2B13D82351D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2" y="3008487"/>
            <a:ext cx="1155303" cy="61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34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B028BFB-62F6-488D-8EA5-3940F418338E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5870" y="19812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Bias metrics.</a:t>
            </a:r>
          </a:p>
          <a:p>
            <a:pPr lvl="1" eaLnBrk="1" hangingPunct="1"/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Counterfactual fairness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Probability of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accepting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a person in the minority group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would have been the same in an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alternative world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which that person is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majority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Loan example:  Relevant factor is financial responsibility, 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but only minority status and address can be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lvl="2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Acceptance decision must be the same if it were based 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only on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financial responsibility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9" name="Text Box 2"/>
          <p:cNvSpPr txBox="1">
            <a:spLocks noChangeArrowheads="1"/>
          </p:cNvSpPr>
          <p:nvPr/>
        </p:nvSpPr>
        <p:spPr bwMode="auto">
          <a:xfrm>
            <a:off x="867308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Bias in AI systems</a:t>
            </a:r>
          </a:p>
        </p:txBody>
      </p:sp>
    </p:spTree>
    <p:extLst>
      <p:ext uri="{BB962C8B-B14F-4D97-AF65-F5344CB8AC3E}">
        <p14:creationId xmlns:p14="http://schemas.microsoft.com/office/powerpoint/2010/main" val="2693937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B028BFB-62F6-488D-8EA5-3940F418338E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5870" y="19812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Bias metrics.</a:t>
            </a:r>
          </a:p>
          <a:p>
            <a:pPr lvl="1"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Counterfactual fairness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149" name="Text Box 2"/>
          <p:cNvSpPr txBox="1">
            <a:spLocks noChangeArrowheads="1"/>
          </p:cNvSpPr>
          <p:nvPr/>
        </p:nvSpPr>
        <p:spPr bwMode="auto">
          <a:xfrm>
            <a:off x="867308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Bias in AI systems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62200" y="32004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A81315"/>
                </a:solidFill>
              </a:rPr>
              <a:t>Minority</a:t>
            </a:r>
            <a:br>
              <a:rPr lang="en-US" sz="2000" b="1" dirty="0">
                <a:solidFill>
                  <a:srgbClr val="A81315"/>
                </a:solidFill>
              </a:rPr>
            </a:br>
            <a:r>
              <a:rPr lang="en-US" sz="2000" b="1" dirty="0">
                <a:solidFill>
                  <a:srgbClr val="A81315"/>
                </a:solidFill>
              </a:rPr>
              <a:t>status</a:t>
            </a:r>
            <a:br>
              <a:rPr lang="en-US" sz="2000" b="1" dirty="0">
                <a:solidFill>
                  <a:srgbClr val="A81315"/>
                </a:solidFill>
              </a:rPr>
            </a:br>
            <a:r>
              <a:rPr lang="en-US" sz="2000" dirty="0">
                <a:solidFill>
                  <a:srgbClr val="A81315"/>
                </a:solidFill>
              </a:rPr>
              <a:t>(observed)</a:t>
            </a:r>
            <a:endParaRPr lang="en-US" sz="2000" b="1" dirty="0">
              <a:solidFill>
                <a:srgbClr val="A8131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320040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8000"/>
                </a:solidFill>
              </a:rPr>
              <a:t>Financial</a:t>
            </a:r>
            <a:br>
              <a:rPr lang="en-US" sz="2000" b="1" dirty="0">
                <a:solidFill>
                  <a:srgbClr val="008000"/>
                </a:solidFill>
              </a:rPr>
            </a:br>
            <a:r>
              <a:rPr lang="en-US" sz="2000" b="1" dirty="0">
                <a:solidFill>
                  <a:srgbClr val="008000"/>
                </a:solidFill>
              </a:rPr>
              <a:t>responsibility</a:t>
            </a:r>
            <a:br>
              <a:rPr lang="en-US" sz="2000" b="1" dirty="0">
                <a:solidFill>
                  <a:srgbClr val="008000"/>
                </a:solidFill>
              </a:rPr>
            </a:br>
            <a:r>
              <a:rPr lang="en-US" sz="2000" dirty="0">
                <a:solidFill>
                  <a:srgbClr val="008000"/>
                </a:solidFill>
              </a:rPr>
              <a:t>(unobserved)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4851737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A81315"/>
                </a:solidFill>
              </a:rPr>
              <a:t>Low-income</a:t>
            </a:r>
            <a:br>
              <a:rPr lang="en-US" sz="2000" b="1" dirty="0">
                <a:solidFill>
                  <a:srgbClr val="A81315"/>
                </a:solidFill>
              </a:rPr>
            </a:br>
            <a:r>
              <a:rPr lang="en-US" sz="2000" b="1" dirty="0">
                <a:solidFill>
                  <a:srgbClr val="A81315"/>
                </a:solidFill>
              </a:rPr>
              <a:t>neighborhood</a:t>
            </a:r>
            <a:br>
              <a:rPr lang="en-US" sz="2000" b="1" dirty="0">
                <a:solidFill>
                  <a:srgbClr val="A81315"/>
                </a:solidFill>
              </a:rPr>
            </a:br>
            <a:r>
              <a:rPr lang="en-US" sz="2000" dirty="0">
                <a:solidFill>
                  <a:srgbClr val="A81315"/>
                </a:solidFill>
              </a:rPr>
              <a:t>(observed)</a:t>
            </a:r>
            <a:endParaRPr lang="en-US" sz="2000" b="1" dirty="0">
              <a:solidFill>
                <a:srgbClr val="A8131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5156537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Qualified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</a:rPr>
              <a:t>for loan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dirty="0">
                <a:solidFill>
                  <a:srgbClr val="0070C0"/>
                </a:solidFill>
              </a:rPr>
              <a:t>(predicted)</a:t>
            </a:r>
            <a:endParaRPr lang="en-US" sz="2000" b="1" dirty="0">
              <a:solidFill>
                <a:srgbClr val="0070C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3124200" y="4171950"/>
            <a:ext cx="0" cy="711369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5334000" y="4191000"/>
            <a:ext cx="304800" cy="965537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3581401" y="4216063"/>
            <a:ext cx="1295399" cy="635674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781800" y="3354288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Causal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355878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B028BFB-62F6-488D-8EA5-3940F418338E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6149" name="Text Box 2"/>
          <p:cNvSpPr txBox="1">
            <a:spLocks noChangeArrowheads="1"/>
          </p:cNvSpPr>
          <p:nvPr/>
        </p:nvSpPr>
        <p:spPr bwMode="auto">
          <a:xfrm>
            <a:off x="856019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Bias in AI systems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62200" y="32004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A81315"/>
                </a:solidFill>
              </a:rPr>
              <a:t>Minority</a:t>
            </a:r>
            <a:br>
              <a:rPr lang="en-US" sz="2000" b="1" dirty="0">
                <a:solidFill>
                  <a:srgbClr val="A81315"/>
                </a:solidFill>
              </a:rPr>
            </a:br>
            <a:r>
              <a:rPr lang="en-US" sz="2000" b="1" dirty="0">
                <a:solidFill>
                  <a:srgbClr val="A81315"/>
                </a:solidFill>
              </a:rPr>
              <a:t>status</a:t>
            </a:r>
            <a:br>
              <a:rPr lang="en-US" sz="2000" b="1" dirty="0">
                <a:solidFill>
                  <a:srgbClr val="A81315"/>
                </a:solidFill>
              </a:rPr>
            </a:br>
            <a:r>
              <a:rPr lang="en-US" sz="2000" dirty="0">
                <a:solidFill>
                  <a:srgbClr val="A81315"/>
                </a:solidFill>
              </a:rPr>
              <a:t>(observed)</a:t>
            </a:r>
            <a:endParaRPr lang="en-US" sz="2000" b="1" dirty="0">
              <a:solidFill>
                <a:srgbClr val="A8131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320040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8000"/>
                </a:solidFill>
              </a:rPr>
              <a:t>Financial</a:t>
            </a:r>
            <a:br>
              <a:rPr lang="en-US" sz="2000" b="1" dirty="0">
                <a:solidFill>
                  <a:srgbClr val="008000"/>
                </a:solidFill>
              </a:rPr>
            </a:br>
            <a:r>
              <a:rPr lang="en-US" sz="2000" b="1" dirty="0">
                <a:solidFill>
                  <a:srgbClr val="008000"/>
                </a:solidFill>
              </a:rPr>
              <a:t>responsibility</a:t>
            </a:r>
            <a:br>
              <a:rPr lang="en-US" sz="2000" b="1" dirty="0">
                <a:solidFill>
                  <a:srgbClr val="008000"/>
                </a:solidFill>
              </a:rPr>
            </a:br>
            <a:r>
              <a:rPr lang="en-US" sz="2000" dirty="0">
                <a:solidFill>
                  <a:srgbClr val="008000"/>
                </a:solidFill>
              </a:rPr>
              <a:t>(unobserved)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4851737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A81315"/>
                </a:solidFill>
              </a:rPr>
              <a:t>Low-income</a:t>
            </a:r>
            <a:br>
              <a:rPr lang="en-US" sz="2000" b="1" dirty="0">
                <a:solidFill>
                  <a:srgbClr val="A81315"/>
                </a:solidFill>
              </a:rPr>
            </a:br>
            <a:r>
              <a:rPr lang="en-US" sz="2000" b="1" dirty="0">
                <a:solidFill>
                  <a:srgbClr val="A81315"/>
                </a:solidFill>
              </a:rPr>
              <a:t>neighborhood</a:t>
            </a:r>
            <a:br>
              <a:rPr lang="en-US" sz="2000" b="1" dirty="0">
                <a:solidFill>
                  <a:srgbClr val="A81315"/>
                </a:solidFill>
              </a:rPr>
            </a:br>
            <a:r>
              <a:rPr lang="en-US" sz="2000" dirty="0">
                <a:solidFill>
                  <a:srgbClr val="A81315"/>
                </a:solidFill>
              </a:rPr>
              <a:t>(observed)</a:t>
            </a:r>
            <a:endParaRPr lang="en-US" sz="2000" b="1" dirty="0">
              <a:solidFill>
                <a:srgbClr val="A8131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5156537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Qualified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</a:rPr>
              <a:t>for loan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dirty="0">
                <a:solidFill>
                  <a:srgbClr val="0070C0"/>
                </a:solidFill>
              </a:rPr>
              <a:t>(predicted)</a:t>
            </a:r>
            <a:endParaRPr lang="en-US" sz="2000" b="1" dirty="0">
              <a:solidFill>
                <a:srgbClr val="0070C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3124200" y="4171950"/>
            <a:ext cx="0" cy="711369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5334000" y="4191000"/>
            <a:ext cx="304800" cy="965537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3581401" y="4216063"/>
            <a:ext cx="1295399" cy="635674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781800" y="3354288"/>
            <a:ext cx="1828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Causal relationships</a:t>
            </a:r>
          </a:p>
          <a:p>
            <a:pPr algn="ctr"/>
            <a:endParaRPr lang="en-US" sz="2000" i="1" dirty="0"/>
          </a:p>
          <a:p>
            <a:pPr algn="ctr"/>
            <a:r>
              <a:rPr lang="en-US" sz="20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Inference </a:t>
            </a:r>
            <a:br>
              <a:rPr lang="en-US" sz="20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en-US" sz="20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in AI system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603813" y="4171950"/>
            <a:ext cx="1730187" cy="984587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stealth" w="lg" len="lg"/>
          </a:ln>
          <a:effectLst/>
        </p:spPr>
      </p:cxnSp>
      <p:cxnSp>
        <p:nvCxnSpPr>
          <p:cNvPr id="15" name="Straight Arrow Connector 14"/>
          <p:cNvCxnSpPr>
            <a:stCxn id="7" idx="3"/>
          </p:cNvCxnSpPr>
          <p:nvPr/>
        </p:nvCxnSpPr>
        <p:spPr bwMode="auto">
          <a:xfrm>
            <a:off x="4191000" y="5359569"/>
            <a:ext cx="1066800" cy="126831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stealth" w="lg" len="lg"/>
          </a:ln>
          <a:effectLst/>
        </p:spPr>
      </p:cxnSp>
      <p:sp>
        <p:nvSpPr>
          <p:cNvPr id="10" name="Rectangle 3">
            <a:extLst>
              <a:ext uri="{FF2B5EF4-FFF2-40B4-BE49-F238E27FC236}">
                <a16:creationId xmlns:a16="http://schemas.microsoft.com/office/drawing/2014/main" id="{BA5632E5-C182-0D64-220D-50534449D430}"/>
              </a:ext>
            </a:extLst>
          </p:cNvPr>
          <p:cNvSpPr txBox="1">
            <a:spLocks noChangeArrowheads="1"/>
          </p:cNvSpPr>
          <p:nvPr/>
        </p:nvSpPr>
        <p:spPr>
          <a:xfrm>
            <a:off x="795870" y="19812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Bias metrics.</a:t>
            </a:r>
          </a:p>
          <a:p>
            <a:pPr lvl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Counterfactual fairness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441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B028BFB-62F6-488D-8EA5-3940F418338E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6149" name="Text Box 2"/>
          <p:cNvSpPr txBox="1">
            <a:spLocks noChangeArrowheads="1"/>
          </p:cNvSpPr>
          <p:nvPr/>
        </p:nvSpPr>
        <p:spPr bwMode="auto">
          <a:xfrm>
            <a:off x="867308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Bias in AI systems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62200" y="32004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A81315"/>
                </a:solidFill>
              </a:rPr>
              <a:t>Minority</a:t>
            </a:r>
            <a:br>
              <a:rPr lang="en-US" sz="2000" b="1" dirty="0">
                <a:solidFill>
                  <a:srgbClr val="A81315"/>
                </a:solidFill>
              </a:rPr>
            </a:br>
            <a:r>
              <a:rPr lang="en-US" sz="2000" b="1" dirty="0">
                <a:solidFill>
                  <a:srgbClr val="A81315"/>
                </a:solidFill>
              </a:rPr>
              <a:t>status</a:t>
            </a:r>
            <a:br>
              <a:rPr lang="en-US" sz="2000" b="1" dirty="0">
                <a:solidFill>
                  <a:srgbClr val="A81315"/>
                </a:solidFill>
              </a:rPr>
            </a:br>
            <a:r>
              <a:rPr lang="en-US" sz="2000" dirty="0">
                <a:solidFill>
                  <a:srgbClr val="A81315"/>
                </a:solidFill>
              </a:rPr>
              <a:t>(observed)</a:t>
            </a:r>
            <a:endParaRPr lang="en-US" sz="2000" b="1" dirty="0">
              <a:solidFill>
                <a:srgbClr val="A8131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320040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8000"/>
                </a:solidFill>
              </a:rPr>
              <a:t>Financial</a:t>
            </a:r>
            <a:br>
              <a:rPr lang="en-US" sz="2000" b="1" dirty="0">
                <a:solidFill>
                  <a:srgbClr val="008000"/>
                </a:solidFill>
              </a:rPr>
            </a:br>
            <a:r>
              <a:rPr lang="en-US" sz="2000" b="1" dirty="0">
                <a:solidFill>
                  <a:srgbClr val="008000"/>
                </a:solidFill>
              </a:rPr>
              <a:t>responsibility</a:t>
            </a:r>
            <a:br>
              <a:rPr lang="en-US" sz="2000" b="1" dirty="0">
                <a:solidFill>
                  <a:srgbClr val="008000"/>
                </a:solidFill>
              </a:rPr>
            </a:br>
            <a:r>
              <a:rPr lang="en-US" sz="2000" dirty="0">
                <a:solidFill>
                  <a:srgbClr val="008000"/>
                </a:solidFill>
              </a:rPr>
              <a:t>(unobserved)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4851737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A81315"/>
                </a:solidFill>
              </a:rPr>
              <a:t>Low-income</a:t>
            </a:r>
            <a:br>
              <a:rPr lang="en-US" sz="2000" b="1" dirty="0">
                <a:solidFill>
                  <a:srgbClr val="A81315"/>
                </a:solidFill>
              </a:rPr>
            </a:br>
            <a:r>
              <a:rPr lang="en-US" sz="2000" b="1" dirty="0">
                <a:solidFill>
                  <a:srgbClr val="A81315"/>
                </a:solidFill>
              </a:rPr>
              <a:t>neighborhood</a:t>
            </a:r>
            <a:br>
              <a:rPr lang="en-US" sz="2000" b="1" dirty="0">
                <a:solidFill>
                  <a:srgbClr val="A81315"/>
                </a:solidFill>
              </a:rPr>
            </a:br>
            <a:r>
              <a:rPr lang="en-US" sz="2000" dirty="0">
                <a:solidFill>
                  <a:srgbClr val="A81315"/>
                </a:solidFill>
              </a:rPr>
              <a:t>(observed)</a:t>
            </a:r>
            <a:endParaRPr lang="en-US" sz="2000" b="1" dirty="0">
              <a:solidFill>
                <a:srgbClr val="A8131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5156537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Qualified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</a:rPr>
              <a:t>for loan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dirty="0">
                <a:solidFill>
                  <a:srgbClr val="0070C0"/>
                </a:solidFill>
              </a:rPr>
              <a:t>(predicted)</a:t>
            </a:r>
            <a:endParaRPr lang="en-US" sz="2000" b="1" dirty="0">
              <a:solidFill>
                <a:srgbClr val="0070C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3124200" y="4171950"/>
            <a:ext cx="0" cy="711369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5334000" y="4191000"/>
            <a:ext cx="304800" cy="965537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3581401" y="4216063"/>
            <a:ext cx="1295399" cy="635674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781800" y="3354288"/>
            <a:ext cx="1828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Causal relationships</a:t>
            </a:r>
          </a:p>
          <a:p>
            <a:pPr algn="ctr"/>
            <a:endParaRPr lang="en-US" sz="2000" i="1" dirty="0"/>
          </a:p>
          <a:p>
            <a:pPr algn="ctr"/>
            <a:r>
              <a:rPr lang="en-US" sz="20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Inference </a:t>
            </a:r>
            <a:br>
              <a:rPr lang="en-US" sz="20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en-US" sz="20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in AI system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603813" y="4171950"/>
            <a:ext cx="1730187" cy="984587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stealth" w="lg" len="lg"/>
          </a:ln>
          <a:effectLst/>
        </p:spPr>
      </p:cxnSp>
      <p:cxnSp>
        <p:nvCxnSpPr>
          <p:cNvPr id="15" name="Straight Arrow Connector 14"/>
          <p:cNvCxnSpPr>
            <a:stCxn id="7" idx="3"/>
          </p:cNvCxnSpPr>
          <p:nvPr/>
        </p:nvCxnSpPr>
        <p:spPr bwMode="auto">
          <a:xfrm>
            <a:off x="4191000" y="5359569"/>
            <a:ext cx="1066800" cy="126831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stealth" w="lg" len="lg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196154" y="1011704"/>
            <a:ext cx="3171292" cy="19389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Must use </a:t>
            </a:r>
            <a:r>
              <a:rPr lang="en-US" sz="2000" b="1" dirty="0">
                <a:solidFill>
                  <a:srgbClr val="0070C0"/>
                </a:solidFill>
              </a:rPr>
              <a:t>Bayesian inference 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dirty="0">
                <a:solidFill>
                  <a:srgbClr val="0070C0"/>
                </a:solidFill>
              </a:rPr>
              <a:t>in a causal network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dirty="0">
                <a:solidFill>
                  <a:srgbClr val="0070C0"/>
                </a:solidFill>
              </a:rPr>
              <a:t>to deduce financial responsibility –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Hard in practice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B28A51E-C3A3-B9E7-1C24-C774A5EF7824}"/>
              </a:ext>
            </a:extLst>
          </p:cNvPr>
          <p:cNvSpPr txBox="1">
            <a:spLocks noChangeArrowheads="1"/>
          </p:cNvSpPr>
          <p:nvPr/>
        </p:nvSpPr>
        <p:spPr>
          <a:xfrm>
            <a:off x="795870" y="19812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Bias metrics.</a:t>
            </a:r>
          </a:p>
          <a:p>
            <a:pPr lvl="1"/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Counterfactual fairness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509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B028BFB-62F6-488D-8EA5-3940F418338E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5870" y="19812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Ethical analysis – two kinds of “fairness”</a:t>
            </a:r>
          </a:p>
          <a:p>
            <a:pPr lvl="1" eaLnBrk="1" hangingPunct="1"/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Accuracy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Minority persons are accepted based solely on whether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they are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qualified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May be required by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generalization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principle, due to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implied agreement.  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Not necessarily achieved by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demographic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fairness.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Requires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equalized odds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predictive rate parity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9" name="Text Box 2"/>
          <p:cNvSpPr txBox="1">
            <a:spLocks noChangeArrowheads="1"/>
          </p:cNvSpPr>
          <p:nvPr/>
        </p:nvSpPr>
        <p:spPr bwMode="auto">
          <a:xfrm>
            <a:off x="867308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Bias in AI systems</a:t>
            </a:r>
          </a:p>
        </p:txBody>
      </p:sp>
    </p:spTree>
    <p:extLst>
      <p:ext uri="{BB962C8B-B14F-4D97-AF65-F5344CB8AC3E}">
        <p14:creationId xmlns:p14="http://schemas.microsoft.com/office/powerpoint/2010/main" val="3072966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2A5D068-2375-43B3-AC7B-50F875759EDD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5870" y="20574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Bias in AI systems</a:t>
            </a:r>
          </a:p>
          <a:p>
            <a:pPr eaLnBrk="1" hangingPunct="1"/>
            <a:r>
              <a:rPr lang="en-US" altLang="en-US" sz="2400" dirty="0"/>
              <a:t>Value alignment</a:t>
            </a:r>
          </a:p>
          <a:p>
            <a:pPr eaLnBrk="1" hangingPunct="1"/>
            <a:r>
              <a:rPr lang="en-US" altLang="en-US" sz="2400" dirty="0"/>
              <a:t>Technological </a:t>
            </a:r>
            <a:br>
              <a:rPr lang="en-US" altLang="en-US" sz="2400" dirty="0"/>
            </a:br>
            <a:r>
              <a:rPr lang="en-US" altLang="en-US" sz="2400" dirty="0"/>
              <a:t>unemploymen</a:t>
            </a:r>
            <a:r>
              <a:rPr lang="en-US" altLang="en-US" dirty="0"/>
              <a:t>t</a:t>
            </a:r>
          </a:p>
          <a:p>
            <a:pPr eaLnBrk="1" hangingPunct="1"/>
            <a:r>
              <a:rPr lang="en-US" altLang="en-US" sz="2400" dirty="0"/>
              <a:t>Privacy</a:t>
            </a:r>
          </a:p>
        </p:txBody>
      </p:sp>
      <p:pic>
        <p:nvPicPr>
          <p:cNvPr id="4101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503" y="3236259"/>
            <a:ext cx="418465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A1705540-4079-D0E5-E29B-C88E19F56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7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Four Issues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B028BFB-62F6-488D-8EA5-3940F418338E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5870" y="19812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Ethical analysis – two kinds of “fairness”</a:t>
            </a:r>
          </a:p>
          <a:p>
            <a:pPr lvl="1" eaLnBrk="1" hangingPunct="1"/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Compensation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Minority persons are accepted based on whether they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would have been qualified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given equal opportunity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in the past.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May be required by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utilitarian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principle, if consistent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generalizability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(aside from public policy issue,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minority person may have less chance of accurate assessment elsewhere).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Not necessarily achieved by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demographic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fairness,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equalized odds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predictive rate parity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Requires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counterfactual fairness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(properly formulated).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9" name="Text Box 2"/>
          <p:cNvSpPr txBox="1">
            <a:spLocks noChangeArrowheads="1"/>
          </p:cNvSpPr>
          <p:nvPr/>
        </p:nvSpPr>
        <p:spPr bwMode="auto">
          <a:xfrm>
            <a:off x="867308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Bias in AI systems</a:t>
            </a:r>
          </a:p>
        </p:txBody>
      </p:sp>
    </p:spTree>
    <p:extLst>
      <p:ext uri="{BB962C8B-B14F-4D97-AF65-F5344CB8AC3E}">
        <p14:creationId xmlns:p14="http://schemas.microsoft.com/office/powerpoint/2010/main" val="3292769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F97D89D-C597-4D01-8839-105CD2C6E223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015" y="20574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Value alignment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tries to teach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ethics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machines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Align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 machine values with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human values.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Based on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crowd sourcing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871790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Value alignment</a:t>
            </a:r>
          </a:p>
        </p:txBody>
      </p:sp>
      <p:sp>
        <p:nvSpPr>
          <p:cNvPr id="35845" name="AutoShape 2" descr="Image result for industrial robor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69" y="1524000"/>
            <a:ext cx="2502289" cy="37496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5185757" y="5067300"/>
            <a:ext cx="32766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6" charset="-12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F97D89D-C597-4D01-8839-105CD2C6E223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533" y="20574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Value alignment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tries to teach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ethics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machines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Align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” machine values with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human values.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Based on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crowd sourcing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Problem: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“Values” is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ambiguous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What humans value (fact)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What is valuable (ethics)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Value alignment trades on this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ambig</a:t>
            </a:r>
            <a:r>
              <a:rPr lang="en-US" altLang="en-US" sz="2000" dirty="0">
                <a:cs typeface="Arial" panose="020B0604020202020204" pitchFamily="34" charset="0"/>
              </a:rPr>
              <a:t>uity.</a:t>
            </a:r>
          </a:p>
        </p:txBody>
      </p:sp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867308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Value alignment</a:t>
            </a:r>
          </a:p>
        </p:txBody>
      </p:sp>
      <p:sp>
        <p:nvSpPr>
          <p:cNvPr id="35845" name="AutoShape 2" descr="Image result for industrial robor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D07522-40A8-B39D-9F83-59EDA7618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69" y="1524000"/>
            <a:ext cx="2502289" cy="37496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5130798" y="5060241"/>
            <a:ext cx="32766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7990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F97D89D-C597-4D01-8839-105CD2C6E223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533" y="20574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Example:  MIT’s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Moral Machine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Crowd-source 1000s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responses to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trolley-car type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driving dilemmas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Derive ethical rules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self-driving car.  </a:t>
            </a:r>
          </a:p>
        </p:txBody>
      </p:sp>
      <p:sp>
        <p:nvSpPr>
          <p:cNvPr id="35845" name="AutoShape 2" descr="Image result for industrial robor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3" name="Rectangle 2"/>
          <p:cNvSpPr/>
          <p:nvPr/>
        </p:nvSpPr>
        <p:spPr bwMode="auto">
          <a:xfrm>
            <a:off x="5638800" y="5410200"/>
            <a:ext cx="32766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6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195" y="2873791"/>
            <a:ext cx="4650691" cy="2864477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ADB0CAF3-37BA-02EF-5527-44A0734CB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308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Value alignment</a:t>
            </a:r>
          </a:p>
        </p:txBody>
      </p:sp>
    </p:spTree>
    <p:extLst>
      <p:ext uri="{BB962C8B-B14F-4D97-AF65-F5344CB8AC3E}">
        <p14:creationId xmlns:p14="http://schemas.microsoft.com/office/powerpoint/2010/main" val="2789673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F97D89D-C597-4D01-8839-105CD2C6E223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6850" y="20574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Two problems: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type of dilemma rarely if ever occurs in practice.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People don’t have meaningful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“values” for such cases.</a:t>
            </a:r>
          </a:p>
        </p:txBody>
      </p:sp>
      <p:sp>
        <p:nvSpPr>
          <p:cNvPr id="35845" name="AutoShape 2" descr="Image result for industrial robor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3" name="Rectangle 2"/>
          <p:cNvSpPr/>
          <p:nvPr/>
        </p:nvSpPr>
        <p:spPr bwMode="auto">
          <a:xfrm>
            <a:off x="5638800" y="5410200"/>
            <a:ext cx="32766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6" charset="-128"/>
            </a:endParaRPr>
          </a:p>
        </p:txBody>
      </p:sp>
      <p:sp>
        <p:nvSpPr>
          <p:cNvPr id="2" name="AutoShape 2" descr="Religious moral claims and the is-ought problem • Skeptical Sci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Religious moral claims and the is-ought problem • Skeptical Scien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DDF23A8F-38AB-8F76-0680-B4B8238DA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308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Value alignment</a:t>
            </a:r>
          </a:p>
        </p:txBody>
      </p:sp>
    </p:spTree>
    <p:extLst>
      <p:ext uri="{BB962C8B-B14F-4D97-AF65-F5344CB8AC3E}">
        <p14:creationId xmlns:p14="http://schemas.microsoft.com/office/powerpoint/2010/main" val="1395234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F97D89D-C597-4D01-8839-105CD2C6E223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6850" y="20574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Two problems: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type of dilemma rarely if ever occurs in practice.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People don’t have meaningful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“values” for such cases.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commits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naturalistic </a:t>
            </a:r>
            <a:b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fallacy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We can’t infer “values”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from “values.”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We can’t infer what we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ought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to do purely from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facts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We can’t infer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ethical </a:t>
            </a:r>
            <a:b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driving rules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from driving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opinions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845" name="AutoShape 2" descr="Image result for industrial robor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2" name="AutoShape 2" descr="Religious moral claims and the is-ought problem • Skeptical Sci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Religious moral claims and the is-ought problem • Skeptical Scien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149" y="3135140"/>
            <a:ext cx="3276600" cy="3276600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E63FFE89-E07C-669C-6800-FB8520242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308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Value alignment</a:t>
            </a:r>
          </a:p>
        </p:txBody>
      </p:sp>
    </p:spTree>
    <p:extLst>
      <p:ext uri="{BB962C8B-B14F-4D97-AF65-F5344CB8AC3E}">
        <p14:creationId xmlns:p14="http://schemas.microsoft.com/office/powerpoint/2010/main" val="4255514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F97D89D-C597-4D01-8839-105CD2C6E223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290" y="2057400"/>
            <a:ext cx="8229600" cy="4800600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To avoid naturalistic fallacy: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We need an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ethical premise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Such as, “We should drive the way most people think we should drive.”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No such premise seems reasonable.</a:t>
            </a:r>
          </a:p>
          <a:p>
            <a:pPr lvl="2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Designers of Moral Machine had 2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thoughts.</a:t>
            </a:r>
          </a:p>
        </p:txBody>
      </p:sp>
      <p:sp>
        <p:nvSpPr>
          <p:cNvPr id="35845" name="AutoShape 2" descr="Image result for industrial robor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2" name="AutoShape 2" descr="Religious moral claims and the is-ought problem • Skeptical Sci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Religious moral claims and the is-ought problem • Skeptical Scien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8647" y="4282518"/>
            <a:ext cx="7010400" cy="209288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“A word of warning: the preferences we found are not meant to instruct car programmers as to how they </a:t>
            </a:r>
            <a:r>
              <a:rPr lang="en-US" sz="2000" i="1" dirty="0">
                <a:solidFill>
                  <a:srgbClr val="0070C0"/>
                </a:solidFill>
              </a:rPr>
              <a:t>should</a:t>
            </a:r>
            <a:r>
              <a:rPr lang="en-US" sz="2000" dirty="0">
                <a:solidFill>
                  <a:srgbClr val="0070C0"/>
                </a:solidFill>
              </a:rPr>
              <a:t> regulate AVs.... The public can be ill-informed and biased, and some of the preferences we report are troubling.”  </a:t>
            </a:r>
          </a:p>
          <a:p>
            <a:endParaRPr lang="en-US" sz="1800" dirty="0">
              <a:solidFill>
                <a:srgbClr val="A81315"/>
              </a:solidFill>
            </a:endParaRPr>
          </a:p>
          <a:p>
            <a:r>
              <a:rPr lang="en-US" sz="1600" dirty="0"/>
              <a:t>Edmond </a:t>
            </a:r>
            <a:r>
              <a:rPr lang="en-US" sz="1600" dirty="0" err="1"/>
              <a:t>Awad</a:t>
            </a:r>
            <a:r>
              <a:rPr lang="en-US" sz="1600" dirty="0"/>
              <a:t>, “Your (future) car’s moral compass,” </a:t>
            </a:r>
            <a:r>
              <a:rPr lang="en-US" sz="1600" i="1" dirty="0"/>
              <a:t>Behavioral Scientist, </a:t>
            </a:r>
            <a:r>
              <a:rPr lang="en-US" sz="1600" dirty="0"/>
              <a:t>Feb 11, 2019.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B5314A2D-FA81-9F10-A9C0-3524CCAAB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308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Value alignment</a:t>
            </a:r>
          </a:p>
        </p:txBody>
      </p:sp>
    </p:spTree>
    <p:extLst>
      <p:ext uri="{BB962C8B-B14F-4D97-AF65-F5344CB8AC3E}">
        <p14:creationId xmlns:p14="http://schemas.microsoft.com/office/powerpoint/2010/main" val="4059814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F97D89D-C597-4D01-8839-105CD2C6E223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290" y="2057400"/>
            <a:ext cx="8229600" cy="4800600"/>
          </a:xfrm>
        </p:spPr>
        <p:txBody>
          <a:bodyPr/>
          <a:lstStyle/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There is no substitute for ethical principles.</a:t>
            </a:r>
          </a:p>
          <a:p>
            <a:pPr lvl="2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Driving practices and norms are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of course.</a:t>
            </a:r>
          </a:p>
          <a:p>
            <a:pPr lvl="2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But they alone don’t determine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is ethical.</a:t>
            </a:r>
          </a:p>
        </p:txBody>
      </p:sp>
      <p:sp>
        <p:nvSpPr>
          <p:cNvPr id="35845" name="AutoShape 2" descr="Image result for industrial robor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2" name="AutoShape 2" descr="Religious moral claims and the is-ought problem • Skeptical Sci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Religious moral claims and the is-ought problem • Skeptical Scien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DC416A61-3AE5-8BF8-2DAE-13FBC023F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308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Value alignment</a:t>
            </a:r>
          </a:p>
        </p:txBody>
      </p:sp>
    </p:spTree>
    <p:extLst>
      <p:ext uri="{BB962C8B-B14F-4D97-AF65-F5344CB8AC3E}">
        <p14:creationId xmlns:p14="http://schemas.microsoft.com/office/powerpoint/2010/main" val="744498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F97D89D-C597-4D01-8839-105CD2C6E223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290" y="2057400"/>
            <a:ext cx="8229600" cy="4800600"/>
          </a:xfrm>
        </p:spPr>
        <p:txBody>
          <a:bodyPr/>
          <a:lstStyle/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There is no substitute for ethical principles.</a:t>
            </a:r>
          </a:p>
          <a:p>
            <a:pPr lvl="2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Driving practices and norms are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of course.</a:t>
            </a:r>
          </a:p>
          <a:p>
            <a:pPr lvl="2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But they alone don’t determine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is ethical.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Principles can be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incorporated </a:t>
            </a:r>
            <a:b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into AI technology.</a:t>
            </a:r>
          </a:p>
          <a:p>
            <a:pPr lvl="2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example, by using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rule-based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AI – already a trend.</a:t>
            </a:r>
          </a:p>
          <a:p>
            <a:pPr lvl="2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know how to build huge,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complicated rule bases.</a:t>
            </a:r>
          </a:p>
          <a:p>
            <a:pPr lvl="2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Non-self-driving cars are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already regulated by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&gt;100,000 lines of code.</a:t>
            </a:r>
          </a:p>
        </p:txBody>
      </p:sp>
      <p:sp>
        <p:nvSpPr>
          <p:cNvPr id="35845" name="AutoShape 2" descr="Image result for industrial robor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2" name="AutoShape 2" descr="Religious moral claims and the is-ought problem • Skeptical Sci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Religious moral claims and the is-ought problem • Skeptical Scien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488" y="3128363"/>
            <a:ext cx="3203222" cy="2658674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16404EE8-C7DF-D4F5-1372-1B794619D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308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Value alignment</a:t>
            </a:r>
          </a:p>
        </p:txBody>
      </p:sp>
    </p:spTree>
    <p:extLst>
      <p:ext uri="{BB962C8B-B14F-4D97-AF65-F5344CB8AC3E}">
        <p14:creationId xmlns:p14="http://schemas.microsoft.com/office/powerpoint/2010/main" val="1306041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F97D89D-C597-4D01-8839-105CD2C6E223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955" y="20574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Industrial Revolution destroyed countless jobs.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industrial </a:t>
            </a:r>
            <a:b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revolution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 the same?</a:t>
            </a:r>
          </a:p>
        </p:txBody>
      </p:sp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844730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Technological unemployment</a:t>
            </a:r>
          </a:p>
        </p:txBody>
      </p:sp>
      <p:sp>
        <p:nvSpPr>
          <p:cNvPr id="35845" name="AutoShape 2" descr="Image result for industrial robor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pic>
        <p:nvPicPr>
          <p:cNvPr id="3584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281" y="3111500"/>
            <a:ext cx="3589338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467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E90DB7-16A5-4E1D-A2F6-2A2B46F5238F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5870" y="19812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 AI system evaluates mortgage applications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Based on “deep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learning” in a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multilayer neural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network trained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 “big data.”</a:t>
            </a:r>
          </a:p>
        </p:txBody>
      </p:sp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867308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Bias in AI systems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4D685C0-A894-E303-A80D-8D285D909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307" y="2396246"/>
            <a:ext cx="4484688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BE13035-E3A7-4685-9D46-DB99E94ED844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533" y="20574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 opinion:  the economy will adjust, as before.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Luddites were wrong.</a:t>
            </a:r>
          </a:p>
          <a:p>
            <a:pPr lvl="2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They smashed machines, believing that mechanization 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would lead to mass unemployment</a:t>
            </a:r>
          </a:p>
          <a:p>
            <a:pPr lvl="2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But new jobs replaced 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the old ones.</a:t>
            </a:r>
          </a:p>
          <a:p>
            <a:pPr lvl="2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The same will happen in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this century.</a:t>
            </a:r>
          </a:p>
        </p:txBody>
      </p:sp>
      <p:sp>
        <p:nvSpPr>
          <p:cNvPr id="36868" name="Text Box 2"/>
          <p:cNvSpPr txBox="1">
            <a:spLocks noChangeArrowheads="1"/>
          </p:cNvSpPr>
          <p:nvPr/>
        </p:nvSpPr>
        <p:spPr bwMode="auto">
          <a:xfrm>
            <a:off x="867308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Technological unemployment</a:t>
            </a:r>
          </a:p>
        </p:txBody>
      </p:sp>
      <p:sp>
        <p:nvSpPr>
          <p:cNvPr id="36869" name="AutoShape 2" descr="Image result for industrial robor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pic>
        <p:nvPicPr>
          <p:cNvPr id="368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227" y="3511551"/>
            <a:ext cx="409575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A876C4B-1C28-47ED-82E2-3E8F960CDE6F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753" y="2057400"/>
            <a:ext cx="8229600" cy="4800600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…although the “adjustment” brought 150 years of violent strikes and political revolution.</a:t>
            </a:r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867308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Technological unemployment</a:t>
            </a:r>
          </a:p>
        </p:txBody>
      </p:sp>
      <p:sp>
        <p:nvSpPr>
          <p:cNvPr id="37893" name="AutoShape 2" descr="Image result for industrial robor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pic>
        <p:nvPicPr>
          <p:cNvPr id="3789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26" y="2909888"/>
            <a:ext cx="3886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TextBox 5"/>
          <p:cNvSpPr txBox="1">
            <a:spLocks noChangeArrowheads="1"/>
          </p:cNvSpPr>
          <p:nvPr/>
        </p:nvSpPr>
        <p:spPr bwMode="auto">
          <a:xfrm>
            <a:off x="-28224" y="5754688"/>
            <a:ext cx="47291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/>
              <a:t>Destruction in Chicago </a:t>
            </a:r>
            <a:br>
              <a:rPr lang="en-US" altLang="en-US" sz="1600" dirty="0"/>
            </a:br>
            <a:r>
              <a:rPr lang="en-US" altLang="en-US" sz="1600" dirty="0"/>
              <a:t>from Pullman strike, 1894</a:t>
            </a:r>
          </a:p>
        </p:txBody>
      </p:sp>
      <p:pic>
        <p:nvPicPr>
          <p:cNvPr id="3789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414" y="3098800"/>
            <a:ext cx="4324350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TextBox 9"/>
          <p:cNvSpPr txBox="1">
            <a:spLocks noChangeArrowheads="1"/>
          </p:cNvSpPr>
          <p:nvPr/>
        </p:nvSpPr>
        <p:spPr bwMode="auto">
          <a:xfrm>
            <a:off x="4236153" y="5743575"/>
            <a:ext cx="47291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/>
              <a:t>Bolsheviks storming the Winter Palace,</a:t>
            </a:r>
            <a:br>
              <a:rPr lang="en-US" altLang="en-US" sz="1600" dirty="0"/>
            </a:br>
            <a:r>
              <a:rPr lang="en-US" altLang="en-US" sz="1600" dirty="0"/>
              <a:t>St Petersburg (Petrograd) Russia, 1920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D9F39BE-8044-43AA-84AE-842F6DB718A1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533" y="20574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Another opinion: It will be different this time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AI will lead to mass unemployment with no historical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precedent.</a:t>
            </a:r>
          </a:p>
          <a:p>
            <a:pPr lvl="2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Because it replaces human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brains.</a:t>
            </a:r>
          </a:p>
          <a:p>
            <a:pPr lvl="2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Current labor shortage may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only hasten the trend by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incentivizing automation.</a:t>
            </a:r>
          </a:p>
        </p:txBody>
      </p:sp>
      <p:sp>
        <p:nvSpPr>
          <p:cNvPr id="38916" name="Text Box 2"/>
          <p:cNvSpPr txBox="1">
            <a:spLocks noChangeArrowheads="1"/>
          </p:cNvSpPr>
          <p:nvPr/>
        </p:nvSpPr>
        <p:spPr bwMode="auto">
          <a:xfrm>
            <a:off x="731840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Technological unemployment</a:t>
            </a:r>
          </a:p>
        </p:txBody>
      </p:sp>
      <p:sp>
        <p:nvSpPr>
          <p:cNvPr id="38917" name="AutoShape 2" descr="Image result for industrial robor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pic>
        <p:nvPicPr>
          <p:cNvPr id="3891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3033713"/>
            <a:ext cx="3048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AF158EC-CA08-4796-ADE5-2D8DA70938B7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533" y="20574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Robotic manufacturing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human in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sight on many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factory floor.</a:t>
            </a:r>
          </a:p>
          <a:p>
            <a:pPr lvl="2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Main reason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for shrinkage 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of middle class,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not offshoring.</a:t>
            </a:r>
          </a:p>
        </p:txBody>
      </p:sp>
      <p:sp>
        <p:nvSpPr>
          <p:cNvPr id="40965" name="AutoShape 2" descr="Image result for industrial robor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pic>
        <p:nvPicPr>
          <p:cNvPr id="4096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58" y="2638426"/>
            <a:ext cx="5264109" cy="348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BCEE6889-A3AD-1F7D-6A28-843E882D0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40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Technological unemployment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2E3906C-3C0F-4915-9AA1-5A3A0ABAA0B1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533" y="2057400"/>
            <a:ext cx="8229600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Warehousing, retailing are shedding workers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the day.</a:t>
            </a:r>
          </a:p>
        </p:txBody>
      </p:sp>
      <p:sp>
        <p:nvSpPr>
          <p:cNvPr id="41989" name="AutoShape 2" descr="Image result for industrial robor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pic>
        <p:nvPicPr>
          <p:cNvPr id="4199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3276600"/>
            <a:ext cx="32305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3048000"/>
            <a:ext cx="4873625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TextBox 6"/>
          <p:cNvSpPr txBox="1">
            <a:spLocks noChangeArrowheads="1"/>
          </p:cNvSpPr>
          <p:nvPr/>
        </p:nvSpPr>
        <p:spPr bwMode="auto">
          <a:xfrm>
            <a:off x="4038600" y="5791200"/>
            <a:ext cx="457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600" dirty="0"/>
              <a:t>Robots in Amazon fulfillment center</a:t>
            </a:r>
            <a:br>
              <a:rPr lang="en-US" altLang="en-US" sz="1600" dirty="0"/>
            </a:br>
            <a:r>
              <a:rPr lang="en-US" altLang="en-US" sz="1600" dirty="0"/>
              <a:t>200,000 hired so far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F10FB7E3-AC71-5ED9-5DC7-C244B72C7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40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Technological unemployment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DEC669-08BC-40AA-93FC-CFC8B600A4BC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40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533" y="20574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Self-driving vehicles will take over transport.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3.5 million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truck drivers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will be out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work.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happens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&gt; 2 million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Uber &amp; Lyft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drivers in U.S.?</a:t>
            </a:r>
          </a:p>
        </p:txBody>
      </p:sp>
      <p:sp>
        <p:nvSpPr>
          <p:cNvPr id="43013" name="AutoShape 2" descr="Image result for industrial robor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pic>
        <p:nvPicPr>
          <p:cNvPr id="4301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602" y="2699809"/>
            <a:ext cx="4868020" cy="2738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6EF0AC46-5CB2-8F47-CDE6-EE01381FE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40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Technological unemployment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8A90334-0CDA-4C02-8E73-890C902C4B4D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420" y="20574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White-collar tasks to be replaced by deep learning</a:t>
            </a:r>
          </a:p>
          <a:p>
            <a:pPr lvl="1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Loan processing</a:t>
            </a:r>
          </a:p>
          <a:p>
            <a:pPr lvl="1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Stock trading</a:t>
            </a:r>
          </a:p>
          <a:p>
            <a:pPr lvl="1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Investment advice</a:t>
            </a:r>
          </a:p>
          <a:p>
            <a:pPr lvl="1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Credit rating</a:t>
            </a:r>
          </a:p>
          <a:p>
            <a:pPr lvl="1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Online ad placement</a:t>
            </a:r>
          </a:p>
          <a:p>
            <a:pPr lvl="1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Job applicant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</a:p>
          <a:p>
            <a:pPr lvl="1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Parole decisions</a:t>
            </a:r>
          </a:p>
        </p:txBody>
      </p:sp>
      <p:sp>
        <p:nvSpPr>
          <p:cNvPr id="44037" name="AutoShape 2" descr="Image result for industrial robor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pic>
        <p:nvPicPr>
          <p:cNvPr id="4403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370" y="2743200"/>
            <a:ext cx="5096029" cy="286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F78329E4-A7B6-CEA0-8747-49141B49C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40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Technological unemployment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6E1CA9E-CE00-4983-8ABC-77E74BF713E5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40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533" y="2057400"/>
            <a:ext cx="8461375" cy="48006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Medical technicians may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become obsolete.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AI better than humans at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reading medical scans?</a:t>
            </a:r>
          </a:p>
        </p:txBody>
      </p:sp>
      <p:sp>
        <p:nvSpPr>
          <p:cNvPr id="45061" name="AutoShape 2" descr="Image result for industrial robor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pic>
        <p:nvPicPr>
          <p:cNvPr id="4506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2090738"/>
            <a:ext cx="2514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5A625281-E9D3-5A55-0640-5586992C5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40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Technological unemployment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1EFA877-E3A2-47D1-B04E-595085D842AB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4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533" y="2057400"/>
            <a:ext cx="8461375" cy="48006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to do?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need some kind of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wealth redistribution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AI-intensive industry to the general population.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already have this for manufacturing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Manufacturing is extremely labor productive, due to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technology.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The economy redistributes this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wealth in various ways.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But the redistribution mechanism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is failing even for manufacturing.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What will happen when AI takes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over?</a:t>
            </a:r>
          </a:p>
        </p:txBody>
      </p:sp>
      <p:sp>
        <p:nvSpPr>
          <p:cNvPr id="46085" name="AutoShape 2" descr="Image result for industrial robor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pic>
        <p:nvPicPr>
          <p:cNvPr id="4608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112" y="4186238"/>
            <a:ext cx="3048000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9C62C2AA-9FBE-651D-C454-AFCDB6667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40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Technological unemployment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134F071-0D54-470B-8206-49C88FB8365E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533" y="2057400"/>
            <a:ext cx="8461375" cy="48006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 proposal:  Universal basic income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 old idea from the political left and right.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Advocated by staunch libertarians Milton Friedman and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F. A. Hayek in 1960s, as well as Andrew Yang in recent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years.</a:t>
            </a:r>
          </a:p>
        </p:txBody>
      </p:sp>
      <p:sp>
        <p:nvSpPr>
          <p:cNvPr id="47109" name="AutoShape 2" descr="Image result for industrial robor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pic>
        <p:nvPicPr>
          <p:cNvPr id="47110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0"/>
            <a:ext cx="16764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3916363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TextBox 7"/>
          <p:cNvSpPr txBox="1">
            <a:spLocks noChangeArrowheads="1"/>
          </p:cNvSpPr>
          <p:nvPr/>
        </p:nvSpPr>
        <p:spPr bwMode="auto">
          <a:xfrm>
            <a:off x="2286000" y="5867400"/>
            <a:ext cx="3238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dirty="0"/>
              <a:t>F. A. Hayek</a:t>
            </a:r>
            <a:br>
              <a:rPr lang="en-US" altLang="en-US" sz="1600" dirty="0"/>
            </a:br>
            <a:r>
              <a:rPr lang="en-US" altLang="en-US" sz="1600" dirty="0"/>
              <a:t>1899-1992</a:t>
            </a:r>
          </a:p>
        </p:txBody>
      </p:sp>
      <p:sp>
        <p:nvSpPr>
          <p:cNvPr id="47113" name="TextBox 10"/>
          <p:cNvSpPr txBox="1">
            <a:spLocks noChangeArrowheads="1"/>
          </p:cNvSpPr>
          <p:nvPr/>
        </p:nvSpPr>
        <p:spPr bwMode="auto">
          <a:xfrm>
            <a:off x="5160435" y="5715000"/>
            <a:ext cx="3238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dirty="0"/>
              <a:t>Milton Friedman</a:t>
            </a:r>
            <a:br>
              <a:rPr lang="en-US" altLang="en-US" sz="1600" dirty="0"/>
            </a:br>
            <a:r>
              <a:rPr lang="en-US" altLang="en-US" sz="1600" dirty="0"/>
              <a:t>   1912-2006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DACFCC00-FAAC-93C8-79F7-696E0D055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40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Technological unemployment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5870" y="19812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 AI system evaluates mortgage applications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Based on “deep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learning” in a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multilayer neural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network trained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 “big data.”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“Learning” =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finding best fit,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as in regression.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“Deep learning”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= many layers</a:t>
            </a:r>
          </a:p>
          <a:p>
            <a:pPr lvl="2" eaLnBrk="1" hangingPunct="1"/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Overfitting, not magic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E90DB7-16A5-4E1D-A2F6-2A2B46F5238F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867308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Bias in AI systems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AAEB614-F158-BE7E-7CB8-5D0382B1E8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307" y="2396246"/>
            <a:ext cx="4484688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1167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37DF321-FF7D-4E99-B4D8-B9D31BAD6D44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140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533" y="2057400"/>
            <a:ext cx="8461375" cy="48006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 proposal:  Universal basic income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Current examples: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Alaska Permanent fund ($800-2000/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Brazil’s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Bolsa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Familia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(conditioned on school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and vaccination for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children).  Similar plans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in Mexico, Chile,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Honduras, Jamaica,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Malawi, Zambia.  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does business do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the meantime?</a:t>
            </a:r>
          </a:p>
        </p:txBody>
      </p:sp>
      <p:sp>
        <p:nvSpPr>
          <p:cNvPr id="48133" name="AutoShape 2" descr="Image result for industrial robor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pic>
        <p:nvPicPr>
          <p:cNvPr id="4813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885" y="3425825"/>
            <a:ext cx="4230688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B3E5D046-CB34-7C1D-3330-A758EDA3B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40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Technological unemployment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C888F62-1FCF-4B08-A6E0-EC6B6128E63F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n-US" sz="140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533" y="2057400"/>
            <a:ext cx="8461375" cy="48006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Proposal:  Worker ownership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Workers own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perhaps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manage the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workplace.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Famous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Mondragon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Cooperative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in Spain.</a:t>
            </a:r>
          </a:p>
        </p:txBody>
      </p:sp>
      <p:sp>
        <p:nvSpPr>
          <p:cNvPr id="50181" name="AutoShape 2" descr="Image result for industrial robor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pic>
        <p:nvPicPr>
          <p:cNvPr id="5018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182" y="2709333"/>
            <a:ext cx="5341055" cy="353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09AA95CC-2D4C-27F3-D74F-033863788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40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Technological unemployment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273F39-4FF0-4658-AE69-D56B195A84A3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n-US" sz="140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533" y="2057400"/>
            <a:ext cx="8461375" cy="48006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Proposal:  Worker ownership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U.S. examples (ESOPs):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Publix Supermarkets (175,000 employees)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UPS (481,000 employees, partial employee ownership)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Brookshire Brothers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retailing (7000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employees)</a:t>
            </a:r>
          </a:p>
          <a:p>
            <a:pPr lvl="2" eaLnBrk="1" hangingPunct="1"/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Winco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Foods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(18,000 employees)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Robert W. Baird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(3100 employees,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finance)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Recology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(4100 employees, waste management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eaLnBrk="1" hangingPunct="1"/>
            <a:endParaRPr lang="en-US" altLang="en-US" sz="2000" i="1" dirty="0">
              <a:cs typeface="Arial" panose="020B0604020202020204" pitchFamily="34" charset="0"/>
            </a:endParaRPr>
          </a:p>
        </p:txBody>
      </p:sp>
      <p:sp>
        <p:nvSpPr>
          <p:cNvPr id="51205" name="AutoShape 2" descr="Image result for industrial robor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pic>
        <p:nvPicPr>
          <p:cNvPr id="5120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818" y="3722688"/>
            <a:ext cx="4124325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FB6A52D2-F618-09FC-3052-EAE1765FF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40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Technological unemployment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F7009A4-9505-42E0-A2EF-182744345BB4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en-US" sz="140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533" y="2057400"/>
            <a:ext cx="8461375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Proposal:  Worker ownership</a:t>
            </a:r>
            <a:endParaRPr lang="en-US" alt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Pros: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Workers will own AI-based technology and benefit directly.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Democracy in the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workplace.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Benefits of tech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spread within the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firm.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Cons: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How to raise the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capital?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Enough to cover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entire work force?</a:t>
            </a:r>
          </a:p>
        </p:txBody>
      </p:sp>
      <p:sp>
        <p:nvSpPr>
          <p:cNvPr id="52229" name="AutoShape 2" descr="Image result for industrial robor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pic>
        <p:nvPicPr>
          <p:cNvPr id="5223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3392489"/>
            <a:ext cx="525780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EF0DFD67-3A45-6D54-E86B-26DC8CDFF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40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Technological unemployment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F7009A4-9505-42E0-A2EF-182744345BB4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en-US" sz="140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533" y="2057400"/>
            <a:ext cx="8461375" cy="48006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Proposal:  Augmentation</a:t>
            </a:r>
            <a:endParaRPr lang="en-US" alt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Move beyond automation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by using machines to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enhance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human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capabilities rather than </a:t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displace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them.  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Humans work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alongside robots,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train them.</a:t>
            </a:r>
          </a:p>
        </p:txBody>
      </p:sp>
      <p:sp>
        <p:nvSpPr>
          <p:cNvPr id="52229" name="AutoShape 2" descr="Image result for industrial robor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068" y="2695575"/>
            <a:ext cx="44323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E4A83818-66B9-7BC7-4101-D37065154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40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Technological unemployment</a:t>
            </a:r>
          </a:p>
        </p:txBody>
      </p:sp>
    </p:spTree>
    <p:extLst>
      <p:ext uri="{BB962C8B-B14F-4D97-AF65-F5344CB8AC3E}">
        <p14:creationId xmlns:p14="http://schemas.microsoft.com/office/powerpoint/2010/main" val="24263809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F7009A4-9505-42E0-A2EF-182744345BB4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en-US" sz="140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533" y="2057400"/>
            <a:ext cx="8461375" cy="48006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can a firm do?</a:t>
            </a:r>
            <a:endParaRPr lang="en-US" alt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Generalization argument for automation probably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fails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Current worker benefits depend on historical automation, </a:t>
            </a:r>
            <a:b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but by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innovators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rather than employers in general.</a:t>
            </a:r>
            <a:endParaRPr lang="en-US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Try automation with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augmentation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Clearly utilitarian if feasible.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Try delayed automation with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attrition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Benefit to workers may outweigh utilitarian cost of delay.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competition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forces automation and layoffs now, do it.</a:t>
            </a:r>
          </a:p>
          <a:p>
            <a:pPr lvl="2" eaLnBrk="1" hangingPunct="1"/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Far more utilitarian to automate than to go out of business.</a:t>
            </a:r>
          </a:p>
        </p:txBody>
      </p:sp>
      <p:sp>
        <p:nvSpPr>
          <p:cNvPr id="52229" name="AutoShape 2" descr="Image result for industrial robor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D2E8C3B7-97ED-67D6-165E-238D619B9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40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Technological unemployment</a:t>
            </a:r>
          </a:p>
        </p:txBody>
      </p:sp>
    </p:spTree>
    <p:extLst>
      <p:ext uri="{BB962C8B-B14F-4D97-AF65-F5344CB8AC3E}">
        <p14:creationId xmlns:p14="http://schemas.microsoft.com/office/powerpoint/2010/main" val="40299932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825625"/>
            <a:ext cx="7572670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Jonathan Shaw, “Artificial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intelliegnce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and ethics: Ethics and the dawn of decision-making machines,”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Harvard Magazine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(Jan-Feb 2019).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Cathy O'Neil,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Weapons of Math Destruction: How Big Data Increases Inequality and Threatens Democracy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Crown Publishers (2016).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Nick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Bostrum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and Eliezer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Yudkowsky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“The ethics of artificial intelligence,”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K. Frankish, ed.,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The Cambridge Handbook of Artificial Intelligence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(2014) 316-334.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J. N. Hooker and T. W. Kim,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“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Ethical implications of the 4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Industrial Revolution for business and society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Links to an external site,”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D.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Wasileski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J. Weber,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Business and Society 360, v. 3: Business Ethics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Emerald (2019)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35-63.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FBC7112-AFBD-476C-A6CF-740949E881C0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n-US" altLang="en-US" sz="1400"/>
          </a:p>
        </p:txBody>
      </p:sp>
      <p:sp>
        <p:nvSpPr>
          <p:cNvPr id="58373" name="AutoShape 6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149225" y="-13716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8374" name="AutoShape 10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454025" y="-10668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8375" name="AutoShape 12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606425" y="-9144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8376" name="AutoShape 14" descr="http://openclipart.org/people/ben/ben_Jigsaw_Puzzle.svg"/>
          <p:cNvSpPr>
            <a:spLocks noChangeAspect="1" noChangeArrowheads="1"/>
          </p:cNvSpPr>
          <p:nvPr/>
        </p:nvSpPr>
        <p:spPr bwMode="auto">
          <a:xfrm>
            <a:off x="758825" y="-762000"/>
            <a:ext cx="4210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58377" name="AutoShape 2" descr="Image result for nutshell"/>
          <p:cNvSpPr>
            <a:spLocks noChangeAspect="1" noChangeArrowheads="1"/>
          </p:cNvSpPr>
          <p:nvPr/>
        </p:nvSpPr>
        <p:spPr bwMode="auto">
          <a:xfrm>
            <a:off x="176213" y="-182563"/>
            <a:ext cx="2125662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952F4F12-60C9-F334-0708-3EDE72222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280" y="20581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A81315"/>
                </a:solidFill>
                <a:cs typeface="Arial" panose="020B0604020202020204" pitchFamily="34" charset="0"/>
              </a:rPr>
              <a:t>Further reading</a:t>
            </a:r>
          </a:p>
        </p:txBody>
      </p:sp>
    </p:spTree>
    <p:extLst>
      <p:ext uri="{BB962C8B-B14F-4D97-AF65-F5344CB8AC3E}">
        <p14:creationId xmlns:p14="http://schemas.microsoft.com/office/powerpoint/2010/main" val="1798492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B028BFB-62F6-488D-8EA5-3940F418338E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5029200"/>
          </a:xfrm>
        </p:spPr>
        <p:txBody>
          <a:bodyPr/>
          <a:lstStyle/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 application may be rejected because the applicant…</a:t>
            </a:r>
          </a:p>
          <a:p>
            <a:pPr lvl="2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Belongs to a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minority group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despite sound finances.</a:t>
            </a:r>
          </a:p>
          <a:p>
            <a:pPr lvl="2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Because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default rate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is higher for the minority group.</a:t>
            </a:r>
          </a:p>
        </p:txBody>
      </p:sp>
      <p:sp>
        <p:nvSpPr>
          <p:cNvPr id="6149" name="Text Box 2"/>
          <p:cNvSpPr txBox="1">
            <a:spLocks noChangeArrowheads="1"/>
          </p:cNvSpPr>
          <p:nvPr/>
        </p:nvSpPr>
        <p:spPr bwMode="auto">
          <a:xfrm>
            <a:off x="867308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Bias in AI systems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5158FA-4067-D2D2-3431-D56DE82DB1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545" y="3970339"/>
            <a:ext cx="3722687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516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B028BFB-62F6-488D-8EA5-3940F418338E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5029200"/>
          </a:xfrm>
        </p:spPr>
        <p:txBody>
          <a:bodyPr/>
          <a:lstStyle/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 application may be rejected because the applicant…</a:t>
            </a:r>
          </a:p>
          <a:p>
            <a:pPr lvl="2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Belongs to a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minority group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despite sound finances.</a:t>
            </a:r>
          </a:p>
          <a:p>
            <a:pPr lvl="2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Because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default rate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is higher for the minority group.</a:t>
            </a:r>
          </a:p>
          <a:p>
            <a:pPr lvl="1"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Remove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race/ethnic group from data?</a:t>
            </a:r>
          </a:p>
        </p:txBody>
      </p:sp>
      <p:sp>
        <p:nvSpPr>
          <p:cNvPr id="6149" name="Text Box 2"/>
          <p:cNvSpPr txBox="1">
            <a:spLocks noChangeArrowheads="1"/>
          </p:cNvSpPr>
          <p:nvPr/>
        </p:nvSpPr>
        <p:spPr bwMode="auto">
          <a:xfrm>
            <a:off x="867308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Bias in AI systems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D62005BB-781F-06BA-E59A-CADA1C0596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545" y="3970339"/>
            <a:ext cx="3722687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B028BFB-62F6-488D-8EA5-3940F418338E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5029200"/>
          </a:xfrm>
        </p:spPr>
        <p:txBody>
          <a:bodyPr/>
          <a:lstStyle/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 application may be rejected because the applicant…</a:t>
            </a:r>
          </a:p>
          <a:p>
            <a:pPr lvl="2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Belongs to a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minority group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despite sound finances.</a:t>
            </a:r>
          </a:p>
          <a:p>
            <a:pPr lvl="2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Because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default rate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is higher for the minority group.</a:t>
            </a:r>
          </a:p>
          <a:p>
            <a:pPr lvl="1"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Remove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race/ethnic group from data?</a:t>
            </a:r>
          </a:p>
          <a:p>
            <a:pPr lvl="2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Applicant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rejected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due to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address in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low-income</a:t>
            </a:r>
            <a:b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neighborhood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where 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more people are financially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irresponsible.</a:t>
            </a:r>
          </a:p>
          <a:p>
            <a:pPr lvl="2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Members of minority group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more likely to live in a 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low-income neighborhood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due to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social factors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14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545" y="3970339"/>
            <a:ext cx="3722687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2"/>
          <p:cNvSpPr txBox="1">
            <a:spLocks noChangeArrowheads="1"/>
          </p:cNvSpPr>
          <p:nvPr/>
        </p:nvSpPr>
        <p:spPr bwMode="auto">
          <a:xfrm>
            <a:off x="867308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Bias in AI systems</a:t>
            </a:r>
          </a:p>
        </p:txBody>
      </p:sp>
    </p:spTree>
    <p:extLst>
      <p:ext uri="{BB962C8B-B14F-4D97-AF65-F5344CB8AC3E}">
        <p14:creationId xmlns:p14="http://schemas.microsoft.com/office/powerpoint/2010/main" val="1224071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6791140-E3AD-4505-A99F-695732E137DD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5870" y="19812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Similar issue for other machine learning applications: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Parole (minimize recidivism risk)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Interviewing and hiring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College admissions</a:t>
            </a:r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3803650"/>
            <a:ext cx="3300412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2"/>
          <p:cNvSpPr txBox="1">
            <a:spLocks noChangeArrowheads="1"/>
          </p:cNvSpPr>
          <p:nvPr/>
        </p:nvSpPr>
        <p:spPr bwMode="auto">
          <a:xfrm>
            <a:off x="867308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Bias in AI systems</a:t>
            </a:r>
          </a:p>
        </p:txBody>
      </p:sp>
    </p:spTree>
    <p:extLst>
      <p:ext uri="{BB962C8B-B14F-4D97-AF65-F5344CB8AC3E}">
        <p14:creationId xmlns:p14="http://schemas.microsoft.com/office/powerpoint/2010/main" val="3792274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B028BFB-62F6-488D-8EA5-3940F418338E}" type="slidenum">
              <a:rPr lang="en-US" altLang="en-US" sz="1400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5029200"/>
          </a:xfrm>
        </p:spPr>
        <p:txBody>
          <a:bodyPr/>
          <a:lstStyle/>
          <a:p>
            <a:pPr lvl="1" eaLnBrk="1" hangingPunct="1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Option 1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 Get rid of AI.</a:t>
            </a:r>
          </a:p>
          <a:p>
            <a:pPr lvl="2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Even though this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reduces prediction accuracy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Fails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utilitarian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principle unless using AI is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not generalizable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 eaLnBrk="1" hangingPunct="1"/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There is an </a:t>
            </a:r>
            <a:r>
              <a:rPr lang="en-US" alt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implicit agreement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with applicant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to use only financial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criteria.  Violating this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agreement is not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generalizable.</a:t>
            </a:r>
          </a:p>
        </p:txBody>
      </p:sp>
      <p:pic>
        <p:nvPicPr>
          <p:cNvPr id="614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3786188"/>
            <a:ext cx="3722687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2"/>
          <p:cNvSpPr txBox="1">
            <a:spLocks noChangeArrowheads="1"/>
          </p:cNvSpPr>
          <p:nvPr/>
        </p:nvSpPr>
        <p:spPr bwMode="auto">
          <a:xfrm>
            <a:off x="867308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rgbClr val="FBB03F"/>
              </a:buClr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A81315"/>
                </a:solidFill>
                <a:cs typeface="Arial" panose="020B0604020202020204" pitchFamily="34" charset="0"/>
              </a:rPr>
              <a:t>Bias in AI systems</a:t>
            </a:r>
          </a:p>
        </p:txBody>
      </p:sp>
    </p:spTree>
    <p:extLst>
      <p:ext uri="{BB962C8B-B14F-4D97-AF65-F5344CB8AC3E}">
        <p14:creationId xmlns:p14="http://schemas.microsoft.com/office/powerpoint/2010/main" val="39845543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.7169"/>
  <p:tag name="ORIGINALWIDTH" val="1155.605"/>
  <p:tag name="LATEXADDIN" val="\documentclass{article}&#10;\usepackage{amsmath}&#10;\pagestyle{empty}&#10;\begin{document}&#10;&#10;$&#10;{\displaystyle&#10;\frac{\mathrm{TP}+\mathrm{FP}}&#10;{\mathrm{TP}+\mathrm{FP}+\mathrm{TN}+\mathrm{FN}}&#10;}&#10;$&#10;&#10;&#10;\end{document}"/>
  <p:tag name="IGUANATEXSIZE" val="20"/>
  <p:tag name="IGUANATEXCURSOR" val="18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.7169"/>
  <p:tag name="ORIGINALWIDTH" val="501.6873"/>
  <p:tag name="LATEXADDIN" val="\documentclass{article}&#10;\usepackage{amsmath}&#10;\pagestyle{empty}&#10;\begin{document}&#10;&#10;$&#10;{\displaystyle&#10;\frac{\mathrm{TP}}&#10;{\mathrm{TP}+\mathrm{FN}}&#10;}&#10;$&#10;&#10;&#10;\end{document}"/>
  <p:tag name="IGUANATEXSIZE" val="20"/>
  <p:tag name="IGUANATEXCURSOR" val="13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.7169"/>
  <p:tag name="ORIGINALWIDTH" val="501.6873"/>
  <p:tag name="LATEXADDIN" val="\documentclass{article}&#10;\usepackage{amsmath}&#10;\pagestyle{empty}&#10;\begin{document}&#10;&#10;$&#10;{\displaystyle&#10;\frac{\mathrm{FP}}&#10;{\mathrm{FP}+\mathrm{TN}}&#10;}&#10;$&#10;&#10;&#10;\end{document}"/>
  <p:tag name="IGUANATEXSIZE" val="20"/>
  <p:tag name="IGUANATEXCURSOR" val="1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.7169"/>
  <p:tag name="ORIGINALWIDTH" val="493.4384"/>
  <p:tag name="LATEXADDIN" val="\documentclass{article}&#10;\usepackage{amsmath}&#10;\pagestyle{empty}&#10;\begin{document}&#10;&#10;$&#10;{\displaystyle&#10;\frac{\mathrm{TP}}&#10;{\mathrm{TP}+\mathrm{FP}}&#10;}&#10;$&#10;&#10;&#10;\end{document}"/>
  <p:tag name="IGUANATEXSIZE" val="20"/>
  <p:tag name="IGUANATEXCURSOR" val="1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2917</TotalTime>
  <Words>2407</Words>
  <Application>Microsoft Office PowerPoint</Application>
  <PresentationFormat>On-screen Show (4:3)</PresentationFormat>
  <Paragraphs>349</Paragraphs>
  <Slides>46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theme</vt:lpstr>
      <vt:lpstr>Equation</vt:lpstr>
      <vt:lpstr>Ethics and Technology Part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Hooker</dc:creator>
  <cp:lastModifiedBy>John Hooker</cp:lastModifiedBy>
  <cp:revision>114</cp:revision>
  <dcterms:created xsi:type="dcterms:W3CDTF">2021-09-06T22:05:14Z</dcterms:created>
  <dcterms:modified xsi:type="dcterms:W3CDTF">2024-06-05T00:52:56Z</dcterms:modified>
</cp:coreProperties>
</file>