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62" r:id="rId2"/>
    <p:sldId id="546" r:id="rId3"/>
    <p:sldId id="548" r:id="rId4"/>
    <p:sldId id="549" r:id="rId5"/>
    <p:sldId id="568" r:id="rId6"/>
    <p:sldId id="569" r:id="rId7"/>
    <p:sldId id="591" r:id="rId8"/>
    <p:sldId id="570" r:id="rId9"/>
    <p:sldId id="571" r:id="rId10"/>
    <p:sldId id="572" r:id="rId11"/>
    <p:sldId id="592" r:id="rId12"/>
    <p:sldId id="573" r:id="rId13"/>
    <p:sldId id="574" r:id="rId14"/>
    <p:sldId id="593" r:id="rId15"/>
    <p:sldId id="594" r:id="rId16"/>
    <p:sldId id="5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68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C10F-42ED-4B23-B392-D3FB6825BF1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34934-CFF8-4831-9A19-0F45799A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F681519B-1A9E-4E24-838A-34279D1DA6FF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A149-2593-4D55-A5AE-173CA4E4BE8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0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99B7-7043-497A-A967-5C2CC09AD72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AA9-144F-4482-BDB5-83E2E9520069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4350-C2EE-4D37-A49A-D14FD50141FD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773-81F0-456A-88A9-8C3FD165F592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B153-F2AD-4C0E-8A50-367E8E5C2849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A6B7-09DB-44E7-9536-18C65C1525F7}" type="datetime1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90BC-4655-4031-84A8-7CCB698ABB90}" type="datetime1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83D-BC63-4116-8328-B8D6D74CCEF5}" type="datetime1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D9E-3017-421B-B787-06DB3B35D74C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2A3C-9162-4928-AA58-ED2C3649A7EB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41CC-7A63-4245-8209-FB0F79B7FDEC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3752B-7260-4BA5-BCCD-7EB21CA2D3C3}"/>
              </a:ext>
            </a:extLst>
          </p:cNvPr>
          <p:cNvSpPr/>
          <p:nvPr userDrawn="1"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F051-320C-47E3-BC36-61C73441C4B3}"/>
              </a:ext>
            </a:extLst>
          </p:cNvPr>
          <p:cNvSpPr/>
          <p:nvPr userDrawn="1"/>
        </p:nvSpPr>
        <p:spPr>
          <a:xfrm>
            <a:off x="8521685" y="3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942FBC-3C6D-45A2-B2AD-36541BA1C512}"/>
              </a:ext>
            </a:extLst>
          </p:cNvPr>
          <p:cNvSpPr/>
          <p:nvPr userDrawn="1"/>
        </p:nvSpPr>
        <p:spPr>
          <a:xfrm rot="5400000">
            <a:off x="4408487" y="-3779837"/>
            <a:ext cx="365126" cy="792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CDF66A-99C7-41CC-8A83-3F19DAF4B15C}"/>
              </a:ext>
            </a:extLst>
          </p:cNvPr>
          <p:cNvSpPr/>
          <p:nvPr userDrawn="1"/>
        </p:nvSpPr>
        <p:spPr>
          <a:xfrm rot="5400000">
            <a:off x="4373554" y="2706696"/>
            <a:ext cx="365126" cy="7931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4693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mu.idm.oclc.org/login?url=https://ebookcentral.proquest.com/lib/cm/reader.action?docID=1582378&amp;ppg=65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agic">
            <a:extLst>
              <a:ext uri="{FF2B5EF4-FFF2-40B4-BE49-F238E27FC236}">
                <a16:creationId xmlns:a16="http://schemas.microsoft.com/office/drawing/2014/main" id="{1B2BDEEE-9A54-4621-9948-5C6E6CD8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5CA87AC2-F41B-44BC-B2D4-2AD75B7EB84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95742" y="2130425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 Revisited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F7E2753-F37F-3932-9975-0E8BDAA55C60}"/>
              </a:ext>
            </a:extLst>
          </p:cNvPr>
          <p:cNvSpPr txBox="1">
            <a:spLocks noChangeArrowheads="1"/>
          </p:cNvSpPr>
          <p:nvPr/>
        </p:nvSpPr>
        <p:spPr>
          <a:xfrm>
            <a:off x="1351719" y="3876260"/>
            <a:ext cx="6400800" cy="20616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/>
              <a:t>A Course in Business Ethics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i="1"/>
              <a:t>Module 10</a:t>
            </a:r>
            <a:endParaRPr lang="en-US" altLang="en-US" b="1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600" dirty="0"/>
              <a:t>John Hooker</a:t>
            </a:r>
            <a:br>
              <a:rPr lang="en-US" altLang="en-US" sz="2600" dirty="0"/>
            </a:br>
            <a:r>
              <a:rPr lang="en-US" altLang="en-US" sz="2200" i="1" dirty="0"/>
              <a:t>Carnegie Mellon University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200" dirty="0"/>
              <a:t>May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0E0E34-65FF-4F99-8768-04586490A055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7985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Violation of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autonomy?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Exposure to lethal risk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without informed or implied </a:t>
            </a:r>
            <a:b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In the Ford case, failure to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fix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 the defect was violation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of autonomy without implied consent.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Failure to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recall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 exposed customers to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continued </a:t>
            </a:r>
            <a:b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unnecessary risk 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without implied consent.</a:t>
            </a:r>
            <a:endParaRPr lang="en-US" sz="2000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However, Guidant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 the defect.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Failure to recall did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expose patients to continued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unnecessary risk.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If replacement had lower risk, this would be an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autonomy violation. 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endParaRPr lang="en-US" sz="2000" i="1" kern="0" dirty="0"/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797985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Guidant Corporation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0E0E34-65FF-4F99-8768-04586490A055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5870" y="1820863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Violation of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autonomy?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Suppose the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facts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are somewhat different…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The risk of replacement is known to be </a:t>
            </a:r>
            <a:r>
              <a:rPr lang="en-US" b="1" i="1" kern="0" dirty="0"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than risk </a:t>
            </a:r>
            <a:b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of malfunction for </a:t>
            </a:r>
            <a:r>
              <a:rPr lang="en-US" b="1" i="1" kern="0" dirty="0">
                <a:latin typeface="Arial" panose="020B0604020202020204" pitchFamily="34" charset="0"/>
                <a:cs typeface="Arial" panose="020B0604020202020204" pitchFamily="34" charset="0"/>
              </a:rPr>
              <a:t>young </a:t>
            </a: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people.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Then failure to notify young people is a </a:t>
            </a:r>
            <a:r>
              <a:rPr lang="en-US" b="1" i="1" kern="0" dirty="0">
                <a:latin typeface="Arial" panose="020B0604020202020204" pitchFamily="34" charset="0"/>
                <a:cs typeface="Arial" panose="020B0604020202020204" pitchFamily="34" charset="0"/>
              </a:rPr>
              <a:t>violation of </a:t>
            </a:r>
            <a:br>
              <a:rPr lang="en-US" b="1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i="1" kern="0" dirty="0"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, since it increases risk without informed </a:t>
            </a:r>
            <a:b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consent.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Older patients may </a:t>
            </a:r>
            <a:r>
              <a:rPr lang="en-US" b="1" i="1" kern="0" dirty="0">
                <a:latin typeface="Arial" panose="020B0604020202020204" pitchFamily="34" charset="0"/>
                <a:cs typeface="Arial" panose="020B0604020202020204" pitchFamily="34" charset="0"/>
              </a:rPr>
              <a:t>learn </a:t>
            </a: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of the defect and demand </a:t>
            </a:r>
            <a:b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replacement, increasing their risk.  But they give </a:t>
            </a:r>
            <a:b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i="1" kern="0" dirty="0">
                <a:latin typeface="Arial" panose="020B0604020202020204" pitchFamily="34" charset="0"/>
                <a:cs typeface="Arial" panose="020B0604020202020204" pitchFamily="34" charset="0"/>
              </a:rPr>
              <a:t>informed consent </a:t>
            </a: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to the higher risk, &amp; there is no </a:t>
            </a:r>
            <a:b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autonomy violation.</a:t>
            </a:r>
            <a:endParaRPr lang="en-US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Behavior of older patients may result in </a:t>
            </a:r>
            <a:r>
              <a:rPr lang="en-US" b="1" i="1" kern="0" dirty="0">
                <a:latin typeface="Arial" panose="020B0604020202020204" pitchFamily="34" charset="0"/>
                <a:cs typeface="Arial" panose="020B0604020202020204" pitchFamily="34" charset="0"/>
              </a:rPr>
              <a:t>less utility </a:t>
            </a:r>
            <a:br>
              <a:rPr lang="en-US" b="1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than informing no one.  But utility maximization need </a:t>
            </a:r>
            <a:b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only consider options that satisfy other principles </a:t>
            </a:r>
            <a:b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(autonomy).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Guidant Corporation</a:t>
            </a:r>
          </a:p>
        </p:txBody>
      </p:sp>
    </p:spTree>
    <p:extLst>
      <p:ext uri="{BB962C8B-B14F-4D97-AF65-F5344CB8AC3E}">
        <p14:creationId xmlns:p14="http://schemas.microsoft.com/office/powerpoint/2010/main" val="3852967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C5EA5F-7116-464A-A290-9E3AFCEA6794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587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Violation of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generalization principle?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Implied warranty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perhaps not an issue.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Defibrillator was fit for the purpose for which it was sold.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Patients are willing to replace it, even though the risk of replacement is higher than the original risk of failure.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So they presumably would have been willing to receive </a:t>
            </a:r>
            <a:b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the implant in full knowledge of the risk</a:t>
            </a:r>
            <a:r>
              <a:rPr lang="en-US" i="1" kern="0" dirty="0"/>
              <a:t>.</a:t>
            </a:r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78" y="4311650"/>
            <a:ext cx="4649787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Guidant Corporation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52080E-DCC6-4AC6-A766-C7E7EC31007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587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Is it deception?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Deception is causing someone to believe something you </a:t>
            </a:r>
            <a:b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know is false.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Failure to notify doesn’t obviously </a:t>
            </a:r>
            <a:r>
              <a:rPr lang="en-US" b="1" i="1" kern="0" dirty="0"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 patients to believe </a:t>
            </a:r>
            <a:b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the device is safer than it is.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b="1" i="1" kern="0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cause patients to believe that no (significant?) defect </a:t>
            </a:r>
            <a:b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has been discovered.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This may be ungeneralizable if the </a:t>
            </a:r>
            <a:r>
              <a:rPr lang="en-US" b="1" i="1" kern="0" dirty="0">
                <a:latin typeface="Arial" panose="020B0604020202020204" pitchFamily="34" charset="0"/>
                <a:cs typeface="Arial" panose="020B0604020202020204" pitchFamily="34" charset="0"/>
              </a:rPr>
              <a:t>reason for not notifying </a:t>
            </a:r>
            <a:br>
              <a:rPr lang="en-US" b="1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is to cause them to believe this.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But the reason is only to </a:t>
            </a:r>
            <a:r>
              <a:rPr lang="en-US" b="1" i="1" kern="0" dirty="0">
                <a:latin typeface="Arial" panose="020B0604020202020204" pitchFamily="34" charset="0"/>
                <a:cs typeface="Arial" panose="020B0604020202020204" pitchFamily="34" charset="0"/>
              </a:rPr>
              <a:t>reduce risk</a:t>
            </a: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, which may be </a:t>
            </a:r>
            <a:b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kern="0" dirty="0">
                <a:latin typeface="Arial" panose="020B0604020202020204" pitchFamily="34" charset="0"/>
                <a:cs typeface="Arial" panose="020B0604020202020204" pitchFamily="34" charset="0"/>
              </a:rPr>
              <a:t>generalizable (already generalized?).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endParaRPr lang="en-US" kern="0" dirty="0"/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Guidant Corporation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C5EA5F-7116-464A-A290-9E3AFCEA6794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587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Guidant made an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ethical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choice.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It was a hard choice that was hard to defend.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But without analysis, the ethical path is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uncharted </a:t>
            </a:r>
            <a:b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as well as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Given slightly different facts, the choice would have been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unethical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89" y="4311650"/>
            <a:ext cx="4649787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Guidant Corporation</a:t>
            </a:r>
          </a:p>
        </p:txBody>
      </p:sp>
    </p:spTree>
    <p:extLst>
      <p:ext uri="{BB962C8B-B14F-4D97-AF65-F5344CB8AC3E}">
        <p14:creationId xmlns:p14="http://schemas.microsoft.com/office/powerpoint/2010/main" val="85046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9A54A2-CA9B-4850-8DDC-953B7B29EE5A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587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Follow-up.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Guidant later got into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legal trouble.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For failing to notify FDA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of additional problems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with its defibrillator, and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continuing to sell some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defective devices.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FDA also found quality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control problems at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plants.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Guidant sentenced in 2011 to pay $296 million in fines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and forfeiture.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endParaRPr lang="en-US" kern="0" dirty="0"/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4" y="1752600"/>
            <a:ext cx="28289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Guidant Corporation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757267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Dennis A. Gioia, “Pinto fires and personal ethics: A script analysis of missed opportunities,”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Journal of Business Ethics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(1992).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Martin E.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Sandbu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“Dicing with death? A case study of Guidant Corporation's implantable defibrillator business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 In M. W. Hoffman et al.,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Readings and Cases in Corporate Morality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5th ed. (2014).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BC7112-AFBD-476C-A6CF-740949E881C0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58373" name="AutoShape 6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149225" y="-13716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4" name="AutoShape 10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454025" y="-10668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5" name="AutoShape 12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606425" y="-9144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6" name="AutoShape 14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758825" y="-7620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7" name="AutoShape 2" descr="Image result for nutshell"/>
          <p:cNvSpPr>
            <a:spLocks noChangeAspect="1" noChangeArrowheads="1"/>
          </p:cNvSpPr>
          <p:nvPr/>
        </p:nvSpPr>
        <p:spPr bwMode="auto">
          <a:xfrm>
            <a:off x="176213" y="-182563"/>
            <a:ext cx="212566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52F4F12-60C9-F334-0708-3EDE7222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80" y="20581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79849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6CC2C8-8B72-4A89-9FF9-8C3477C24451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587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The cost-benefit analysis was a legitimate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utilitarian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calculation.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Considered net expected utility, measured in monetary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terms.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Not just company cost.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Failure to fix the defect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may well have satisfied the </a:t>
            </a:r>
            <a:b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utilitarian principle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But there are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two other principles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to satisfy!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B90799-0798-4702-BF9F-175F2F945847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587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Failure to fix violates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Ford was rationally constrained to believe that the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defect would cause serious injury or death for at least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one person.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In fact, many people (as assumed by Ford’s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cost/benefit analysis).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violation of </a:t>
            </a:r>
            <a:b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 without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informed consent.</a:t>
            </a: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  <p:pic>
        <p:nvPicPr>
          <p:cNvPr id="6149" name="Picture 2" descr="http://pics.imcdb.org/0ge30/301975-vlcsnap-2011-05-01-20h17m32s13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29908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837D2A-6A72-4993-B119-E2599575EEC2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587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Failure to fix violates </a:t>
            </a: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Why no informed consent?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True,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all car manufacturers 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are rationally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constrained to believe that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people will be </a:t>
            </a:r>
            <a:b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killed in their cars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But customers give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informed consent 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this risk, because they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assume the normal risks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of driving.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A defective gas tank is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not normal and therefore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not a risk assumed by </a:t>
            </a:r>
            <a:b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the customer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  <p:pic>
        <p:nvPicPr>
          <p:cNvPr id="7173" name="Picture 2" descr="http://pics.imcdb.org/0ge30/301975-vlcsnap-2011-05-01-20h17m32s13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29908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B1D7ED-0492-4BFA-B4B3-6E26F9BE1F27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587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Failure to fix may violate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generalization principle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Violation of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implied warranty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There is an implied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agreement 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that the product is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fit for the purpose for which it is sold (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warranty of merchantability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Perhaps a car that can explode in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low-speed collisions is unfit for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driving your kids to school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(for example).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Violation of this agreement,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merely for profit or convenience,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is contrary to generalization principle.</a:t>
            </a: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Ford Pinto</a:t>
            </a:r>
          </a:p>
        </p:txBody>
      </p:sp>
      <p:pic>
        <p:nvPicPr>
          <p:cNvPr id="8197" name="Picture 2" descr="https://files.mtstatic.com/site_8903/10485/0?Expires=1517287776&amp;Signature=gdUomXmazk8A0~EHPomJ0891MezwDYt1iuUUbGRvtIqV~o450zTzyQWzgPNa9WswVo-ME6OoObKss0fZtJmApy6AEw0uS3Y6xZlYZEmqlhz~yYmKh4gtb2FvTtlqm8TKCvf4FqhGi8k27qF6iGAEdmb3GBMT2KrCSQ8beLoJNuc_&amp;Key-Pair-Id=APKAJ5Y6AV4GI7A555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19306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6B388C-B589-4D8E-855C-7FA348FE1CED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73292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Guidant’s decision conforms to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utilitarian principle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It minimized risk for 14,000 patients.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Would have potentially saved 100-200 lives.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If problem had not been broadcast by news media.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endParaRPr lang="en-US" sz="2000" i="1" kern="0" dirty="0"/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endParaRPr lang="en-US" kern="0" dirty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59" y="4038600"/>
            <a:ext cx="2955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773292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Guidant Corporation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32A49B-4DF3-4FF7-BD3E-0C73213E7F4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73292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Guidant’s decision conforms to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utilitarian principle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It minimized risk for 14,000 patients.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Would have potentially saved 100-200 lives.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If problem had not been broadcast by news media.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This is a factual claim. If it is false, the analysis is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different.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Possibly, the risk of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replacement is predictably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lower for some patients,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but for the sake of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argument we assume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otherwise.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endParaRPr lang="en-US" sz="2000" i="1" kern="0" dirty="0"/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endParaRPr lang="en-US" kern="0" dirty="0"/>
          </a:p>
        </p:txBody>
      </p:sp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773292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Guidant Corporation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DBF28EF-213B-1B00-FF88-EE7EF0A7E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59" y="4038600"/>
            <a:ext cx="2955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1E5042-02F8-4DD4-8242-6E2D37B618B7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587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Violation of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autonomy?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Patients have a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to know about their health status?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A right claim is not an argument.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But patients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want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to know.</a:t>
            </a:r>
            <a:endParaRPr lang="en-US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The autonomy principle doesn’t require us to give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people anything they want just because they want it.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endParaRPr lang="en-US" kern="0" dirty="0"/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Guidant Corporation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5C06D3-E46F-4E25-9B03-2CB7ED8BFE6B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587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Violation of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autonomy?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Did Guidant interfere with patient’s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action plan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informed of risk?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This is not an action plan.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An action plan must involve an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action by the agent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Informing the patient is an action taken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b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No interference with action plans.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endParaRPr lang="en-US" kern="0" dirty="0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Guidant Corporation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2390</TotalTime>
  <Words>1057</Words>
  <Application>Microsoft Office PowerPoint</Application>
  <PresentationFormat>On-screen Show (4:3)</PresentationFormat>
  <Paragraphs>112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theme</vt:lpstr>
      <vt:lpstr>Case Studies Revisited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Hooker</dc:creator>
  <cp:lastModifiedBy>John Hooker</cp:lastModifiedBy>
  <cp:revision>101</cp:revision>
  <dcterms:created xsi:type="dcterms:W3CDTF">2021-09-06T22:05:14Z</dcterms:created>
  <dcterms:modified xsi:type="dcterms:W3CDTF">2024-06-05T00:52:31Z</dcterms:modified>
</cp:coreProperties>
</file>