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62" r:id="rId2"/>
    <p:sldId id="582" r:id="rId3"/>
    <p:sldId id="583" r:id="rId4"/>
    <p:sldId id="577" r:id="rId5"/>
    <p:sldId id="584" r:id="rId6"/>
    <p:sldId id="585" r:id="rId7"/>
    <p:sldId id="557" r:id="rId8"/>
    <p:sldId id="559" r:id="rId9"/>
    <p:sldId id="561" r:id="rId10"/>
    <p:sldId id="579" r:id="rId11"/>
    <p:sldId id="586" r:id="rId12"/>
    <p:sldId id="560" r:id="rId13"/>
    <p:sldId id="575" r:id="rId14"/>
    <p:sldId id="587" r:id="rId15"/>
    <p:sldId id="588" r:id="rId16"/>
    <p:sldId id="576" r:id="rId17"/>
    <p:sldId id="581" r:id="rId18"/>
    <p:sldId id="567" r:id="rId19"/>
    <p:sldId id="580" r:id="rId20"/>
    <p:sldId id="589" r:id="rId21"/>
    <p:sldId id="5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C48C219-FAAE-4665-855B-91D90CC445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54078F4-AA38-4077-9C05-851416344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E6DC1FD-97F3-4473-B5D1-D58D8DD9A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5158846-1051-41E7-A069-76C090C3EEB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D78B069-95C5-4538-954D-C9C1A3BCB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70FE212-EDEA-41FD-A7F6-92DFE35BC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5CFBDD7-25B8-4764-93E7-3FE520A06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5F2862A-B7FD-4D68-B9E0-DB62684996F4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286BEFD-084A-4CC6-BE86-50798B769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5B6ADA6-6BFF-4DEA-A6AB-0BD4D4A234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133E7DA-84C6-414D-8292-07DEDFD06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1BA08A-AAF1-4E7E-9EB3-33BC0DD5CE73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32689E1-B572-40E7-8784-F658D7ACA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3E6BBF5-6E81-478E-8704-7280691E4D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BDB8ABE-4392-4EE7-AA59-EB8AE573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34182FA-8A8E-4F58-AD22-1EBFDAE198AC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EC9015C-F3EA-4A45-9AA6-61F746B034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6C6ABAC-91FA-4E37-ADFD-EC0BE4FCDF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30EC7F1-4A29-4CAD-984A-47523F873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7B38F83-6D22-46E9-A6B1-20192A9A43C2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Principle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3FA128A-5F93-A479-9CD5-2E0BDF021E72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9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BF1CACD4-4A6C-474C-AA33-34748DC7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F50C85-64EC-4621-9A85-F5FE988B870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0A87E8-F357-4D02-9B2F-942AD7C0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 must be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rationally constrained to believe </a:t>
            </a:r>
            <a:b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there is a conflict of action plans.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That is, it 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irrational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not to believe this.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If someone falls into a manhole I leave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unprotected while working under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 busy street, this 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violation of autonomy.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It is only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probable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someone will fall in.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My neglect violates the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principle.</a:t>
            </a: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D8E588A7-7E26-45CC-A8DE-D3216AE6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D56153F2-03F7-4677-8340-671DECF87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4" y="3702756"/>
            <a:ext cx="2776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9365407-CA1F-46AF-BC18-CDDB5B8C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846D5-BF76-48FB-9D75-066ACED924D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C0532F6-5674-440C-831D-5E5C8501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 must be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rationally constrained to believe </a:t>
            </a:r>
            <a:b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there is a conflict of action plans.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That is, it 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irrational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not to believe this.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However, suppose I replace the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manhole cover with one that will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collapse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when someone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steps on it (a booby trap).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And it is on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Ave NYC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must believe this will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interfere with someone’s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action plans.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violates autonomy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F35E881C-599D-41B4-BD64-86E26735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6B8C116-24A8-5D06-76B2-3AC55096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4" y="3702756"/>
            <a:ext cx="27765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A572CA0C-C440-4FA2-9799-4E68ECEF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1C6132-A04D-4F44-AF30-4A1EAF20001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05E73C-3224-45F1-B870-B1B489EBD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Suppose my commanding officer orders me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torture a prisoner.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Futility argument: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results are the same if I refuse,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as someone else will obey the orders.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shows that the torture passes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D77FAB65-A600-46AF-9292-B01545F3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567FD348-3368-45B6-91DE-E8380FC1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3657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2">
            <a:extLst>
              <a:ext uri="{FF2B5EF4-FFF2-40B4-BE49-F238E27FC236}">
                <a16:creationId xmlns:a16="http://schemas.microsoft.com/office/drawing/2014/main" id="{55291C91-3850-4197-BF85-01A54FB1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30913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Abu Ghraib Prison, Iraq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D8B5E047-BC8B-428D-88CA-A92D0333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B9A8FD-A881-435C-B0AC-0AB01A005D3D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2021F0-9D76-49A1-AD99-8FC2D9D6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my commanding officer orders me </a:t>
            </a:r>
            <a:b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to torture a prisoner.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Futility argument: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results are the same if I refuse,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as someone else will obey the orders.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shows that the torture passes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utilitarian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test.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Autonomy argument: 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My torture violates autonomy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of the prisoner.</a:t>
            </a: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58A49C61-EE31-40E0-AC3B-D89F7FEB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C17FA1D8-6B88-48D7-8B26-75E8D64D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421FC5-00EE-4AF9-972D-C6DFD4040B9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9E06F1-0EA6-4A21-84E8-2335567F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Coercion does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violate autonomy if there is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informed consent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attend a concert where there are strict rules against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recording the performance.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Yet I record it anyway.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Ushers compel me to leave.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does not violate my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gave informed consent.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My action plan was, “If I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am not kicked out for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doing so, I will record the performance.”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The ushers did not interfere with this action plan.</a:t>
            </a: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0C84030E-59B5-4ACF-8ECB-E0E8FACA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Informed consent</a:t>
            </a: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CA2ADA65-AD72-443B-870A-0BB8B061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26" y="3157539"/>
            <a:ext cx="3466473" cy="230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E9DE4C0-1138-47EC-8E16-EC15CA0B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71BC54-AB1F-4CEC-BEE8-A0904A55B4C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068903-4A09-4F06-ACCE-6920BFB1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Coercion does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violate autonomy if there is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informed consent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My employer tells me I must transfer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another city or be fired.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seems inconsistent with my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 plan.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by taking the job, I implicitly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agreed to abide by the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company’s business decisions.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So my action plan is consistent with the company’s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decision.</a:t>
            </a: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21F04B65-2F3F-467F-9CDE-14EFA913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Informed consent</a:t>
            </a:r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C8DE3660-1BF8-4C4A-BD82-997797350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124200"/>
            <a:ext cx="2916237" cy="17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2336FEF9-9010-4A2E-B8DB-7911EB8D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E342A8-123D-411B-B127-7AE152E93FA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150F23-E3AA-4E0C-AA51-1631AEEB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autonomy principle doesn’t require you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allow people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do anything they want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You can interfere with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unethical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Because unethical action 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not really action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and so there is no interference with an action plan.</a:t>
            </a: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283B14CF-3EEE-40BC-A197-42915802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Limits on autonomy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DFD4C176-DB1F-4F43-9C38-E3FAC2B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9CA438-1743-4710-A9EC-502F6ABBD1A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1A28E65-AE68-4B4D-B7B1-F167DFFF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autonomy principle doesn’t require you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allow people to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do anything they want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You can interfere with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unethical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Because unethical action is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not really action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and so there is no interference with an action plan.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You can defend yourself,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because attacking you is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unethical.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You can keep people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off your property, because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trespassing when forbidden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by owner is illegal and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therefore unethical.  </a:t>
            </a: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1B5F2D57-B157-4849-81B6-4AE22080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Limits on autonomy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52E3B6F0-4312-44F0-A55B-1ADE87A4C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66" y="3947436"/>
            <a:ext cx="3158117" cy="18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5897ECCD-C0CF-49CF-B30C-A4EE5E95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5F5675-2A0E-49E3-A55D-1CAE5392DB2E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1364CB-4679-4709-A788-1F9C3217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than minimal coercion is problematic.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can’t lock you in a closet to prevent you from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cheating on your income tax.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This interferes with many ethical actions.</a:t>
            </a: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D8B61E22-0D00-48BC-8649-C06E29DD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Interference principle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127DB67-F170-47D2-8332-39EBEFC7F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73" y="3589550"/>
            <a:ext cx="3502877" cy="196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3F9B3E08-F975-4913-8031-520CD0C3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E8DA29-151E-4DFE-972B-F463F7CCD45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004C836-A500-47E4-9E4C-59465CD3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 restaurant can ethically refuse to serve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me unless I wear a mask.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does not interfere with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 plan.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cannot have an action plan of being served.  This is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not my decision to make.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can only have an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action plan of eating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 the restaurant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if served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 government mandate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is another issue.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00" i="1" kern="0" dirty="0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02B9B026-034D-41E4-8C07-6F6C4745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Limits on autonomy</a:t>
            </a:r>
          </a:p>
        </p:txBody>
      </p:sp>
      <p:sp>
        <p:nvSpPr>
          <p:cNvPr id="24581" name="AutoShape 7" descr="5 Tips for Wearing a Mask in a Restaurant | Eat This Not That">
            <a:extLst>
              <a:ext uri="{FF2B5EF4-FFF2-40B4-BE49-F238E27FC236}">
                <a16:creationId xmlns:a16="http://schemas.microsoft.com/office/drawing/2014/main" id="{BFBC643E-6845-499F-AE63-37BD7DBC2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8763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4582" name="AutoShape 9" descr="5 Tips for Wearing a Mask in a Restaurant | Eat This Not That">
            <a:extLst>
              <a:ext uri="{FF2B5EF4-FFF2-40B4-BE49-F238E27FC236}">
                <a16:creationId xmlns:a16="http://schemas.microsoft.com/office/drawing/2014/main" id="{644B31EE-E055-4E3F-9AB9-6B8CF98F70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723900"/>
            <a:ext cx="4314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4583" name="Picture 8">
            <a:extLst>
              <a:ext uri="{FF2B5EF4-FFF2-40B4-BE49-F238E27FC236}">
                <a16:creationId xmlns:a16="http://schemas.microsoft.com/office/drawing/2014/main" id="{F7A4657A-A7F3-4B4B-AD32-0AC83C8D720A}"/>
              </a:ext>
            </a:extLst>
          </p:cNvPr>
          <p:cNvSpPr>
            <a:spLocks noChangeAspect="1"/>
          </p:cNvSpPr>
          <p:nvPr/>
        </p:nvSpPr>
        <p:spPr bwMode="auto">
          <a:xfrm>
            <a:off x="4648200" y="3657600"/>
            <a:ext cx="4089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  <p:sp>
        <p:nvSpPr>
          <p:cNvPr id="24584" name="Picture 4">
            <a:extLst>
              <a:ext uri="{FF2B5EF4-FFF2-40B4-BE49-F238E27FC236}">
                <a16:creationId xmlns:a16="http://schemas.microsoft.com/office/drawing/2014/main" id="{5DF197D7-8B6A-43CC-A09D-E537D4E82331}"/>
              </a:ext>
            </a:extLst>
          </p:cNvPr>
          <p:cNvSpPr>
            <a:spLocks noChangeAspect="1"/>
          </p:cNvSpPr>
          <p:nvPr/>
        </p:nvSpPr>
        <p:spPr bwMode="auto">
          <a:xfrm>
            <a:off x="4497388" y="3657600"/>
            <a:ext cx="44180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group of people sitting at a table with food and drinks&#10;&#10;Description automatically generated">
            <a:extLst>
              <a:ext uri="{FF2B5EF4-FFF2-40B4-BE49-F238E27FC236}">
                <a16:creationId xmlns:a16="http://schemas.microsoft.com/office/drawing/2014/main" id="{369BC951-7EB7-4CCF-BBB3-459BB442B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94" y="3688358"/>
            <a:ext cx="3846918" cy="2563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3EEC34F8-B1A1-451A-B89D-F0D9476C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42F4AC-9A0B-4F45-A441-870377EF874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455846A-57CB-4315-B64B-BE1B9AEE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obligation: 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respect autonomy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rules out murder, coercion, slavery, etc.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Why this obligation?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Will explain shortly…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87FCB1D6-F1E5-4014-B7CE-1CF4A6C0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</a:t>
            </a: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344D7E48-55B7-4198-93F2-26F394AA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957638"/>
            <a:ext cx="2641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D68E9EB-1D52-41AB-A9D2-AE907FFA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B26943-8B2E-403B-A5A0-A620173D0F5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3AA5FE-0DAA-4AEB-A8C1-3C68E916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However, a prison guard cannot ethically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refuse to serve me food and water.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True, I cannot have an action plan of being served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food and water.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But deprivation of necessities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interferes with any and all of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my ethical action plans.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It therefore violates autonomy.</a:t>
            </a:r>
          </a:p>
          <a:p>
            <a:pPr marL="471487"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endParaRPr lang="en-US" sz="2200" kern="0" dirty="0"/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00" i="1" kern="0" dirty="0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0CAC99F7-086A-4274-9155-17E09215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Limits on autonomy</a:t>
            </a:r>
          </a:p>
        </p:txBody>
      </p:sp>
      <p:sp>
        <p:nvSpPr>
          <p:cNvPr id="26629" name="AutoShape 7" descr="5 Tips for Wearing a Mask in a Restaurant | Eat This Not That">
            <a:extLst>
              <a:ext uri="{FF2B5EF4-FFF2-40B4-BE49-F238E27FC236}">
                <a16:creationId xmlns:a16="http://schemas.microsoft.com/office/drawing/2014/main" id="{237DC91E-F180-4277-BF41-90FF4C3EC5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8763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6630" name="AutoShape 9" descr="5 Tips for Wearing a Mask in a Restaurant | Eat This Not That">
            <a:extLst>
              <a:ext uri="{FF2B5EF4-FFF2-40B4-BE49-F238E27FC236}">
                <a16:creationId xmlns:a16="http://schemas.microsoft.com/office/drawing/2014/main" id="{6859447D-DD65-4372-9981-FC90BE893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723900"/>
            <a:ext cx="43148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6631" name="Picture 1">
            <a:extLst>
              <a:ext uri="{FF2B5EF4-FFF2-40B4-BE49-F238E27FC236}">
                <a16:creationId xmlns:a16="http://schemas.microsoft.com/office/drawing/2014/main" id="{2A4A7566-6076-495C-B69B-900ED6EDA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86" y="3276600"/>
            <a:ext cx="22669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653BAB48-2F7F-4231-9D8C-BE09A5217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71850"/>
            <a:ext cx="249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697B2658-DEC2-4D2E-8109-04961CB6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F8F8A5-9558-4CC8-95EB-9449D90B7FB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3FD7756-58C0-494C-B990-82954FE9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My boss cannot ethically require me to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contribute to a political party I don’t support.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gave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no informed consent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this.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there 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no violation of autonomy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 cannot have an action plan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of being employed while making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 political contributions.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this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violates generalizability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It is a breach of the employment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agreement, which implicitly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promises that my duties will be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related to the operation of the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business. </a:t>
            </a:r>
          </a:p>
        </p:txBody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A6473A1D-3973-4712-832B-73EEF91C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Limits on autonomy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3F7F8B8-B35D-41C6-84A3-80DD8033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7252CF-C908-4567-AC80-3BBD5D1C79AA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614E65-6797-4E04-A400-8686D74F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0863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Autonomy = self-law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act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autonomously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when I freely make up my own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mind about what to do, based on coherent reasons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give for my decision.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is someone who can act autonomously.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Sometimes called a “moral agent.”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is the exercise of autonomy.</a:t>
            </a:r>
          </a:p>
        </p:txBody>
      </p:sp>
      <p:sp>
        <p:nvSpPr>
          <p:cNvPr id="5124" name="Text Box 2">
            <a:extLst>
              <a:ext uri="{FF2B5EF4-FFF2-40B4-BE49-F238E27FC236}">
                <a16:creationId xmlns:a16="http://schemas.microsoft.com/office/drawing/2014/main" id="{1FF7CAB5-64D3-4B90-935D-B6DC8500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DD66F85-4B30-4F60-914B-0180AF87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B145B1-1325-400E-9845-CC0BFAAED142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69BA34-4AB7-4C8D-AE7E-91AB1C43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19275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Autonomous vs. programmed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 “autonomous car” 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autonomous in this sense.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It is only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…and therefore independent of real-time human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EC4C0C6-8E0C-4D68-B6FD-B16697DB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</a:t>
            </a:r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1C6BD50A-DB68-4365-B4F9-BDA62330E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735388"/>
            <a:ext cx="4432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33ACFC5E-EDAD-49D2-BCC5-F951991E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EF7C07-DA17-4BAE-A3F9-4457DCE79F6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16D0B97-6407-4827-93A3-0F96E6720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8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To make things more precise…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An action has the form of an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the reasons for my action apply, </a:t>
            </a:r>
            <a:r>
              <a:rPr 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do it.</a:t>
            </a:r>
          </a:p>
          <a:p>
            <a:pPr marL="1365250" lvl="2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Example:  “If I want to catch the bus, and the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bus stop is across the street, and no cars are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coming, then cross the street.”</a:t>
            </a:r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112FD2ED-8FAF-4453-815D-F7F0FBF6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Action plans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BC1EFDA6-3175-4E51-9229-DE84800D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6" y="4002088"/>
            <a:ext cx="30099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178795B-15C5-4FEC-9F21-81CAE2CA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0E9864-F989-42F0-9634-571F46739F6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6565CD8-CE09-43A4-B69A-D413F502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Coercion violates my autonomy if it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interferes </a:t>
            </a:r>
            <a:b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with my action plan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start to cross the street to catch a bus,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no cars are </a:t>
            </a:r>
            <a:b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, and you pull me off the street.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interferes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with my action plan.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 violation of autonomy.</a:t>
            </a: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C951F69A-8A76-4C99-8169-0214569A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Coercion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FB01D121-A2B2-4BB4-9350-13D3B845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6" y="4002088"/>
            <a:ext cx="30099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9D89A685-1066-49C0-9D73-F30CAB2B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471193-BAB7-4C08-A6E6-FECEFC86EE5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1B4C80-424A-4D25-B6B2-814A13C1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Coercion does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violate my autonomy if it is 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consistent with my action plan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start to cross the street to catch a bus, and you pull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out of the path of a car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with my action plan.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Not a violation of autonomy.</a:t>
            </a: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C26B6F2-D403-4117-B3B7-3DF33256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Coercion</a:t>
            </a:r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E513C637-F004-44D0-BC96-1AF364B1C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6" y="4002088"/>
            <a:ext cx="30099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6E87A3F2-6B63-4C2A-9F4F-4187C3EA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856A18-CF62-466D-9D38-949B04A1DDD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B1F946-12D6-4BC3-9661-73C65844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An action plan is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unethical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if the agent is </a:t>
            </a:r>
            <a:b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rationally constrained to believe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* that…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interferes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ethical action plans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of some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collection of other agents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without informed or </a:t>
            </a:r>
            <a:b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implied consent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endParaRPr 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eaLnBrk="1" hangingPunct="1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2200" i="1" kern="0" dirty="0">
                <a:latin typeface="Arial" panose="020B0604020202020204" pitchFamily="34" charset="0"/>
                <a:cs typeface="Arial" panose="020B0604020202020204" pitchFamily="34" charset="0"/>
              </a:rPr>
              <a:t>*it is irrational not to believe...</a:t>
            </a: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143FE388-32F1-4053-A620-1E229ACC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BDA53A9C-CD7F-4A78-AF99-53AD57FA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6D7AC9-2D0E-4FB2-8B84-0220CA966C6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C3B9B8E-823F-442F-B990-88FF4497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82086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Let’s say I interfere with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ethical action plan.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 were you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, I would be interfering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my own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 plan, which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makes no sense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But the universality of reason says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that when choosing an action,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it should not matter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 am me or I am you.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So interfering with an ethical</a:t>
            </a:r>
            <a:b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action plan is </a:t>
            </a: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self-contradictory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552B0228-8857-4E66-B38B-1C6EFDF1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Autonomy principle</a:t>
            </a:r>
          </a:p>
        </p:txBody>
      </p:sp>
      <p:pic>
        <p:nvPicPr>
          <p:cNvPr id="11269" name="Picture 2" descr="https://cdn2.iconfinder.com/data/icons/arrows-56/98/14-arrow-together-left-up-2-512.png">
            <a:extLst>
              <a:ext uri="{FF2B5EF4-FFF2-40B4-BE49-F238E27FC236}">
                <a16:creationId xmlns:a16="http://schemas.microsoft.com/office/drawing/2014/main" id="{501C9532-AAB5-4272-ADD0-462181CE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6463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2365</TotalTime>
  <Words>1237</Words>
  <Application>Microsoft Office PowerPoint</Application>
  <PresentationFormat>On-screen Show (4:3)</PresentationFormat>
  <Paragraphs>142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theme</vt:lpstr>
      <vt:lpstr>Autonomy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89</cp:revision>
  <dcterms:created xsi:type="dcterms:W3CDTF">2021-09-06T22:05:14Z</dcterms:created>
  <dcterms:modified xsi:type="dcterms:W3CDTF">2024-06-05T00:52:09Z</dcterms:modified>
</cp:coreProperties>
</file>