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sldIdLst>
    <p:sldId id="262" r:id="rId2"/>
    <p:sldId id="612" r:id="rId3"/>
    <p:sldId id="613" r:id="rId4"/>
    <p:sldId id="614" r:id="rId5"/>
    <p:sldId id="615" r:id="rId6"/>
    <p:sldId id="616" r:id="rId7"/>
    <p:sldId id="617" r:id="rId8"/>
    <p:sldId id="618" r:id="rId9"/>
    <p:sldId id="619" r:id="rId10"/>
    <p:sldId id="620" r:id="rId11"/>
    <p:sldId id="621" r:id="rId12"/>
    <p:sldId id="622" r:id="rId13"/>
    <p:sldId id="623" r:id="rId14"/>
    <p:sldId id="624" r:id="rId15"/>
    <p:sldId id="625" r:id="rId16"/>
    <p:sldId id="626" r:id="rId17"/>
    <p:sldId id="627" r:id="rId18"/>
    <p:sldId id="628" r:id="rId19"/>
    <p:sldId id="629" r:id="rId20"/>
    <p:sldId id="630" r:id="rId21"/>
    <p:sldId id="631" r:id="rId22"/>
    <p:sldId id="632" r:id="rId23"/>
    <p:sldId id="633" r:id="rId24"/>
    <p:sldId id="634" r:id="rId25"/>
    <p:sldId id="635" r:id="rId26"/>
    <p:sldId id="636" r:id="rId27"/>
    <p:sldId id="637" r:id="rId28"/>
    <p:sldId id="638" r:id="rId29"/>
    <p:sldId id="639" r:id="rId30"/>
    <p:sldId id="640" r:id="rId31"/>
    <p:sldId id="641" r:id="rId32"/>
    <p:sldId id="64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68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C10F-42ED-4B23-B392-D3FB6825BF1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34934-CFF8-4831-9A19-0F45799A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A149-2593-4D55-A5AE-173CA4E4BE8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0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99B7-7043-497A-A967-5C2CC09AD72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AA9-144F-4482-BDB5-83E2E9520069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4350-C2EE-4D37-A49A-D14FD50141FD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773-81F0-456A-88A9-8C3FD165F592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B153-F2AD-4C0E-8A50-367E8E5C2849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A6B7-09DB-44E7-9536-18C65C1525F7}" type="datetime1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90BC-4655-4031-84A8-7CCB698ABB90}" type="datetime1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83D-BC63-4116-8328-B8D6D74CCEF5}" type="datetime1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D9E-3017-421B-B787-06DB3B35D74C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2A3C-9162-4928-AA58-ED2C3649A7EB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41CC-7A63-4245-8209-FB0F79B7FDEC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3752B-7260-4BA5-BCCD-7EB21CA2D3C3}"/>
              </a:ext>
            </a:extLst>
          </p:cNvPr>
          <p:cNvSpPr/>
          <p:nvPr userDrawn="1"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F051-320C-47E3-BC36-61C73441C4B3}"/>
              </a:ext>
            </a:extLst>
          </p:cNvPr>
          <p:cNvSpPr/>
          <p:nvPr userDrawn="1"/>
        </p:nvSpPr>
        <p:spPr>
          <a:xfrm>
            <a:off x="8521685" y="3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942FBC-3C6D-45A2-B2AD-36541BA1C512}"/>
              </a:ext>
            </a:extLst>
          </p:cNvPr>
          <p:cNvSpPr/>
          <p:nvPr userDrawn="1"/>
        </p:nvSpPr>
        <p:spPr>
          <a:xfrm rot="5400000">
            <a:off x="4408487" y="-3779837"/>
            <a:ext cx="365126" cy="792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DF66A-99C7-41CC-8A83-3F19DAF4B15C}"/>
              </a:ext>
            </a:extLst>
          </p:cNvPr>
          <p:cNvSpPr/>
          <p:nvPr userDrawn="1"/>
        </p:nvSpPr>
        <p:spPr>
          <a:xfrm rot="5400000">
            <a:off x="4373554" y="2706696"/>
            <a:ext cx="365126" cy="7931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4693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agic">
            <a:extLst>
              <a:ext uri="{FF2B5EF4-FFF2-40B4-BE49-F238E27FC236}">
                <a16:creationId xmlns:a16="http://schemas.microsoft.com/office/drawing/2014/main" id="{1B2BDEEE-9A54-4621-9948-5C6E6CD8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5CA87AC2-F41B-44BC-B2D4-2AD75B7EB84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95742" y="2130425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Everyday Dilemmas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9E35358-F8C5-A974-3DEE-C454B2C8F931}"/>
              </a:ext>
            </a:extLst>
          </p:cNvPr>
          <p:cNvSpPr txBox="1">
            <a:spLocks noChangeArrowheads="1"/>
          </p:cNvSpPr>
          <p:nvPr/>
        </p:nvSpPr>
        <p:spPr>
          <a:xfrm>
            <a:off x="1351719" y="3876260"/>
            <a:ext cx="6400800" cy="2061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/>
              <a:t>A Course in Business Ethics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i="1"/>
              <a:t>Module 8</a:t>
            </a:r>
            <a:endParaRPr lang="en-US" altLang="en-US" b="1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600" dirty="0"/>
              <a:t>John Hooker</a:t>
            </a:r>
            <a:br>
              <a:rPr lang="en-US" altLang="en-US" sz="2600" dirty="0"/>
            </a:br>
            <a:r>
              <a:rPr lang="en-US" altLang="en-US" sz="2200" i="1" dirty="0"/>
              <a:t>Carnegie Mellon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200" dirty="0"/>
              <a:t>May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reasons: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will make me late for an appointment with the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won’t be caught.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rare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circumstance for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EMS workers.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Passes the test.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The ambulance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EFAB456-8BD4-44BC-ACD4-CB5005A79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59" y="3411538"/>
            <a:ext cx="4105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46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too narrow.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wouldn’t I use the siren if I were late for a job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interview, a flight, etc. etc.?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in my rationale distinguishes these cases.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effect,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using the siren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 really want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there on time.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generalizable.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The ambulance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75744C4-A790-46FE-9C2C-D961140B4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733800"/>
            <a:ext cx="3324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35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 insist: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use the siren only in these particular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circumstances.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why?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have to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b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would do.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must have a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  <a:b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singling out these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 circumstances.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have one.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fail the test.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The ambulance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75744C4-A790-46FE-9C2C-D961140B4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733800"/>
            <a:ext cx="3324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63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7717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Utilitarian test.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Screaming through traffic without a patient does not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utility.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risk of an accident outweighs any benefit to me.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different with a patient in the ambulance.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benefit of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medical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outweighs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cost.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fail the test.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The ambulance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E41DED06-CF14-4067-B595-C23A6B7D5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56" y="3429000"/>
            <a:ext cx="38862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14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Scorecard.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test: not applied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The ambulance</a:t>
            </a:r>
          </a:p>
        </p:txBody>
      </p:sp>
      <p:pic>
        <p:nvPicPr>
          <p:cNvPr id="8" name="Picture 6" descr="http://www.alaska-in-pictures.com/data/media/20/emt-and-ambulance_4495.jpg">
            <a:extLst>
              <a:ext uri="{FF2B5EF4-FFF2-40B4-BE49-F238E27FC236}">
                <a16:creationId xmlns:a16="http://schemas.microsoft.com/office/drawing/2014/main" id="{6D752302-48FC-4C88-A976-2DBD6912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548743" cy="227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207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want to buy a new car from a dealership.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trade in my old car.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negotiate a price for the new and old cars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I’m not sure I like the deal.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salesman gives 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lunch voucher, 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can think about it 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lunch.</a:t>
            </a:r>
            <a:endParaRPr lang="en-US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A damaged car</a:t>
            </a:r>
          </a:p>
        </p:txBody>
      </p:sp>
      <p:pic>
        <p:nvPicPr>
          <p:cNvPr id="9" name="Picture 5" descr="nissan-patrol-desert">
            <a:extLst>
              <a:ext uri="{FF2B5EF4-FFF2-40B4-BE49-F238E27FC236}">
                <a16:creationId xmlns:a16="http://schemas.microsoft.com/office/drawing/2014/main" id="{C8AEE958-B06D-4718-80A0-7B58DBC12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284538"/>
            <a:ext cx="3406775" cy="269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57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While driving the old car back from lunch,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a minor accident.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damage is not conspicuous, but the bumper must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replaced..</a:t>
            </a:r>
            <a:endParaRPr lang="en-US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estimate the repair bill at $1000.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A damaged car</a:t>
            </a:r>
          </a:p>
        </p:txBody>
      </p:sp>
      <p:pic>
        <p:nvPicPr>
          <p:cNvPr id="8" name="Picture 4" descr="250px-Japanese_car_accident">
            <a:extLst>
              <a:ext uri="{FF2B5EF4-FFF2-40B4-BE49-F238E27FC236}">
                <a16:creationId xmlns:a16="http://schemas.microsoft.com/office/drawing/2014/main" id="{3FEB6288-3A58-4B9D-9A50-B6673BFD0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6163"/>
            <a:ext cx="28289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92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dealer doesn’t notice any damage.</a:t>
            </a:r>
          </a:p>
          <a:p>
            <a:pPr lvl="1">
              <a:defRPr/>
            </a:pP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price he offered me for my old car was</a:t>
            </a:r>
            <a:b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$1000 below book value.</a:t>
            </a:r>
          </a:p>
          <a:p>
            <a:pPr lvl="1">
              <a:defRPr/>
            </a:pP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I go ahead with the deal…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mentioning 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damage?</a:t>
            </a:r>
            <a:endParaRPr lang="en-US" altLang="en-US" sz="2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A damaged car</a:t>
            </a:r>
          </a:p>
        </p:txBody>
      </p:sp>
      <p:pic>
        <p:nvPicPr>
          <p:cNvPr id="6" name="Picture 4" descr="welcome_253">
            <a:extLst>
              <a:ext uri="{FF2B5EF4-FFF2-40B4-BE49-F238E27FC236}">
                <a16:creationId xmlns:a16="http://schemas.microsoft.com/office/drawing/2014/main" id="{4A332417-C313-4C7A-B3BC-0318C82C6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15" y="3117816"/>
            <a:ext cx="37719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635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Utilitarian test.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utility cost is greater to me than to the dealer.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Partly because the repair cost to me is inflated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failure to mention the damage creates a net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utility.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passes the test.</a:t>
            </a:r>
            <a:endParaRPr lang="en-US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A damaged car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ECD55ED-2671-49B1-B7EE-DF44C49F4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03" y="4281400"/>
            <a:ext cx="3952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36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 sales agreement.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Violating an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greement merely for personal benefit 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generalizable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dealer offered to buy the old car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condition</a:t>
            </a:r>
            <a:b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saw it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 a wrecked 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condition.</a:t>
            </a:r>
            <a:endParaRPr lang="en-US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A damaged car</a:t>
            </a:r>
          </a:p>
        </p:txBody>
      </p:sp>
      <p:pic>
        <p:nvPicPr>
          <p:cNvPr id="8" name="Picture 4" descr="Wreck">
            <a:extLst>
              <a:ext uri="{FF2B5EF4-FFF2-40B4-BE49-F238E27FC236}">
                <a16:creationId xmlns:a16="http://schemas.microsoft.com/office/drawing/2014/main" id="{72B1DC10-BB69-4AC3-8FE1-08829D9A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7" y="3735705"/>
            <a:ext cx="35655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58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airline boards by zones…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expedite boarding</a:t>
            </a:r>
          </a:p>
          <a:p>
            <a:pPr lvl="2">
              <a:defRPr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Early zones are nearer the back and windows.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 the agent isn’t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checking zones.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 I board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this OK?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Boarding the plane</a:t>
            </a:r>
          </a:p>
        </p:txBody>
      </p:sp>
      <p:pic>
        <p:nvPicPr>
          <p:cNvPr id="6" name="Picture 7" descr="http://www.flyertalk.com/the-gate/wp-content/uploads/2011/11/boarding-plane.jpg">
            <a:extLst>
              <a:ext uri="{FF2B5EF4-FFF2-40B4-BE49-F238E27FC236}">
                <a16:creationId xmlns:a16="http://schemas.microsoft.com/office/drawing/2014/main" id="{E58078F2-D7A2-4177-812A-105E818C6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63" y="3200718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378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test.</a:t>
            </a:r>
          </a:p>
          <a:p>
            <a:pPr lvl="1">
              <a:defRPr/>
            </a:pP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might argue: if I had not damaged the car, it would </a:t>
            </a:r>
            <a:b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still suffered minor wear and tear.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would not be the same car as the dealer saw, and 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consistent with the agreement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A damaged car</a:t>
            </a:r>
          </a:p>
        </p:txBody>
      </p:sp>
      <p:pic>
        <p:nvPicPr>
          <p:cNvPr id="8" name="Picture 4" descr="Wreck">
            <a:extLst>
              <a:ext uri="{FF2B5EF4-FFF2-40B4-BE49-F238E27FC236}">
                <a16:creationId xmlns:a16="http://schemas.microsoft.com/office/drawing/2014/main" id="{72B1DC10-BB69-4AC3-8FE1-08829D9A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7" y="3735705"/>
            <a:ext cx="35655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790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might argue: if I had not damaged the car, it would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still suffered minor wear and tear.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would not be the same car as the dealer saw, and 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consistent with the agreement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dealer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expects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 and tear on a lunch trip.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much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part of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deal.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selling a more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seriously damaged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is a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breach of </a:t>
            </a:r>
            <a:b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A damaged car</a:t>
            </a:r>
          </a:p>
        </p:txBody>
      </p:sp>
      <p:pic>
        <p:nvPicPr>
          <p:cNvPr id="8" name="Picture 4" descr="Wreck">
            <a:extLst>
              <a:ext uri="{FF2B5EF4-FFF2-40B4-BE49-F238E27FC236}">
                <a16:creationId xmlns:a16="http://schemas.microsoft.com/office/drawing/2014/main" id="{72B1DC10-BB69-4AC3-8FE1-08829D9A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7" y="3735705"/>
            <a:ext cx="35655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690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8764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“fair” price.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about the book value of the car?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dealer offered me $1000 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book value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 is $1000 (less for him).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we’re even.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A damaged car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628FFE6A-C0B1-4913-9E88-2EED10435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2332003"/>
            <a:ext cx="2322512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532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8764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“fair” price.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about the book value of the car?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dealer offered me $1000 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book value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 is $1000 (less for him).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we’re even.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“fair” mean?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price (fair or not) is part of 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no fraud or deception.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don’t like the price, I can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renegotiate.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A damaged car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628FFE6A-C0B1-4913-9E88-2EED10435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2332003"/>
            <a:ext cx="2322512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050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Scorecard.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test: not applied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to pass all the</a:t>
            </a:r>
            <a:b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A damaged car</a:t>
            </a:r>
          </a:p>
        </p:txBody>
      </p:sp>
      <p:pic>
        <p:nvPicPr>
          <p:cNvPr id="6" name="Picture 5" descr="nissan-patrol-desert">
            <a:extLst>
              <a:ext uri="{FF2B5EF4-FFF2-40B4-BE49-F238E27FC236}">
                <a16:creationId xmlns:a16="http://schemas.microsoft.com/office/drawing/2014/main" id="{3A2939DD-43FD-4D38-BAAD-3A077DF3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37597"/>
            <a:ext cx="33464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687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2619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My boss asked me to accompany him on a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trip to San Francisco.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booked my flight through the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travel service.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asked the agent to charge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trip to my boss’s account.</a:t>
            </a:r>
          </a:p>
          <a:p>
            <a:pPr lvl="1">
              <a:defRPr/>
            </a:pP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agent remarked that a 3</a:t>
            </a:r>
            <a:r>
              <a:rPr lang="en-US" altLang="en-US" sz="2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</a:t>
            </a:r>
            <a:b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going at company expense.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recognized the name of my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boss’s wife (different surname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my boss).</a:t>
            </a:r>
          </a:p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to do?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Boss’s expense account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87A64E2-CEE6-4A6A-8C26-AE61179A6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296479"/>
            <a:ext cx="25146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938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2619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issues: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my boss’s conduct unethical?.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so, should I report it to the company?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Boss’s expense account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013D005-68D5-4E11-8D8B-DF7A67C2C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86" y="3026578"/>
            <a:ext cx="36004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593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2619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my boss’s conduct unethical?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deceived the company.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represented his wife’s expenses as a legitimate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expense.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Deception merely for convenience is not generalizable.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Boss’s expense account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34B4F24-034B-4377-A717-3D377D2A2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19" y="3727867"/>
            <a:ext cx="34925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81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2619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my boss’s conduct unethical?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deceived the company.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represented his wife’s expenses as a legitimate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expense.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Deception merely for convenience is not generalizable.</a:t>
            </a:r>
          </a:p>
          <a:p>
            <a:pPr lvl="1">
              <a:defRPr/>
            </a:pP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broke an agreement </a:t>
            </a:r>
            <a:b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follow company rules.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ungeneralizable.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Boss’s expense account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34B4F24-034B-4377-A717-3D377D2A2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19" y="3727867"/>
            <a:ext cx="34925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61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2619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it OK if I keep quiet about this?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outcome is unclear.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Whistle-blowing cases can be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unclear.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Boss’s expense account</a:t>
            </a:r>
          </a:p>
        </p:txBody>
      </p:sp>
    </p:spTree>
    <p:extLst>
      <p:ext uri="{BB962C8B-B14F-4D97-AF65-F5344CB8AC3E}">
        <p14:creationId xmlns:p14="http://schemas.microsoft.com/office/powerpoint/2010/main" val="308618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test.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My reasons:</a:t>
            </a:r>
          </a:p>
          <a:p>
            <a:pPr lvl="2">
              <a:defRPr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 want to be sure to find space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for my bag.</a:t>
            </a:r>
          </a:p>
          <a:p>
            <a:pPr lvl="2">
              <a:defRPr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Nobody is checking the zones.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doesn’t seem to be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generalizable.</a:t>
            </a:r>
          </a:p>
          <a:p>
            <a:pPr lvl="2">
              <a:defRPr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But exactly why?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Boarding the plane</a:t>
            </a:r>
          </a:p>
        </p:txBody>
      </p:sp>
      <p:pic>
        <p:nvPicPr>
          <p:cNvPr id="6" name="Picture 2" descr="http://www.findairlinecards.com/blog/wp-content/uploads/2009/04/travelpro.jpg">
            <a:extLst>
              <a:ext uri="{FF2B5EF4-FFF2-40B4-BE49-F238E27FC236}">
                <a16:creationId xmlns:a16="http://schemas.microsoft.com/office/drawing/2014/main" id="{F1D0AC49-AC03-4035-9328-30161A46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623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2619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it OK if I keep quiet about this?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outcome is unclear.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Whistle-blowing cases can be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unclear.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Generalizable?</a:t>
            </a:r>
          </a:p>
          <a:p>
            <a:pPr lvl="2"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have oversight responsibilities (I don’t).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if reporting this is part of company code of conduct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 isn’t).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because small irregularities are frequently caught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control mechanisms.  I could still accomplish my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if act is generalized.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Boss’s expense account</a:t>
            </a:r>
          </a:p>
        </p:txBody>
      </p:sp>
    </p:spTree>
    <p:extLst>
      <p:ext uri="{BB962C8B-B14F-4D97-AF65-F5344CB8AC3E}">
        <p14:creationId xmlns:p14="http://schemas.microsoft.com/office/powerpoint/2010/main" val="1562174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Scorecard.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(because outcome unpredictable)</a:t>
            </a: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test: not applied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to keep quiet.</a:t>
            </a:r>
          </a:p>
          <a:p>
            <a:pPr lvl="1">
              <a:defRPr/>
            </a:pP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would also</a:t>
            </a:r>
            <a:b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probably pass the </a:t>
            </a:r>
            <a:b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Boss’s expense account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5C7A398-F4DA-467B-AD08-6E4150C8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5960"/>
            <a:ext cx="360045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240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52619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internal or external.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In-house or public.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Whistle-blowing cases can be 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unclear.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risk to whistle-blower.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may ignore it (e.g., Boeing 737 Max) 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“Anonymous” hot line?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Retaliation possible.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whistle-blower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suffer mental and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health </a:t>
            </a:r>
            <a:b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consequences.</a:t>
            </a:r>
          </a:p>
          <a:p>
            <a:pPr lvl="2">
              <a:defRPr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Roger </a:t>
            </a:r>
            <a:r>
              <a:rPr lang="en-US" alt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Boisjoly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E4EB0-CE4B-4C0D-B597-ADFB74788E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-8905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8131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Whistle blowing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EFA58E1-A747-43F7-80FD-36FC6BE3A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25" y="3972705"/>
            <a:ext cx="3595584" cy="202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86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test, 1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attempt.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Fails, because I wouldn’t want everyone else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large carry-on to do the same.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Too many people would get ahead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me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Wrong.</a:t>
            </a:r>
          </a:p>
          <a:p>
            <a:pPr lvl="2">
              <a:defRPr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It doesn’t matter what I “want.”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Boarding the plane</a:t>
            </a:r>
          </a:p>
        </p:txBody>
      </p:sp>
      <p:pic>
        <p:nvPicPr>
          <p:cNvPr id="6" name="Picture 2" descr="http://www.findairlinecards.com/blog/wp-content/uploads/2009/04/travelpro.jpg">
            <a:extLst>
              <a:ext uri="{FF2B5EF4-FFF2-40B4-BE49-F238E27FC236}">
                <a16:creationId xmlns:a16="http://schemas.microsoft.com/office/drawing/2014/main" id="{F1D0AC49-AC03-4035-9328-30161A46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05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test, 2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attempt.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Fails, because if everybody with a bag tried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board early...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would defeat the purpose of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expediting the boarding process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Wrong.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would defeat the </a:t>
            </a:r>
            <a:r>
              <a:rPr lang="en-US" alt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airline’s </a:t>
            </a: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purpose.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matters is </a:t>
            </a:r>
            <a:r>
              <a:rPr lang="en-US" alt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purpose—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space for my bag.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Boarding the plane</a:t>
            </a:r>
          </a:p>
        </p:txBody>
      </p:sp>
      <p:pic>
        <p:nvPicPr>
          <p:cNvPr id="6" name="Picture 2" descr="http://www.findairlinecards.com/blog/wp-content/uploads/2009/04/travelpro.jpg">
            <a:extLst>
              <a:ext uri="{FF2B5EF4-FFF2-40B4-BE49-F238E27FC236}">
                <a16:creationId xmlns:a16="http://schemas.microsoft.com/office/drawing/2014/main" id="{F1D0AC49-AC03-4035-9328-30161A46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49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test, 3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attempt.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Fails, because if everybody with a bag tried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board early...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Font typeface="Arial" panose="020B0604020202020204" pitchFamily="34" charset="0"/>
              <a:buChar char="–"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no longer be sure to find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for my bag, or…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Font typeface="Arial" panose="020B0604020202020204" pitchFamily="34" charset="0"/>
              <a:buChar char="–"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agents would always check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zones.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Correct.</a:t>
            </a:r>
          </a:p>
          <a:p>
            <a:pPr lvl="2"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Boarding early, for these reasons,</a:t>
            </a:r>
            <a:b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generalizable.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Boarding the plane</a:t>
            </a:r>
          </a:p>
        </p:txBody>
      </p:sp>
      <p:pic>
        <p:nvPicPr>
          <p:cNvPr id="6" name="Picture 2" descr="http://www.findairlinecards.com/blog/wp-content/uploads/2009/04/travelpro.jpg">
            <a:extLst>
              <a:ext uri="{FF2B5EF4-FFF2-40B4-BE49-F238E27FC236}">
                <a16:creationId xmlns:a16="http://schemas.microsoft.com/office/drawing/2014/main" id="{F1D0AC49-AC03-4035-9328-30161A46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7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Utilitarian test.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Boarding out of order marginally slows the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boarding process...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Font typeface="Arial" panose="020B0604020202020204" pitchFamily="34" charset="0"/>
              <a:buChar char="–"/>
            </a:pP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net effect on bag space.</a:t>
            </a:r>
          </a:p>
          <a:p>
            <a:pPr lvl="2" eaLnBrk="1" hangingPunct="1">
              <a:spcBef>
                <a:spcPts val="700"/>
              </a:spcBef>
              <a:buClr>
                <a:srgbClr val="660000"/>
              </a:buClr>
              <a:buFont typeface="Arial" panose="020B0604020202020204" pitchFamily="34" charset="0"/>
              <a:buChar char="–"/>
            </a:pP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</a:t>
            </a: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reduction in utility.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Fails the test.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Boarding the plane</a:t>
            </a:r>
          </a:p>
        </p:txBody>
      </p:sp>
      <p:pic>
        <p:nvPicPr>
          <p:cNvPr id="6" name="Picture 2" descr="http://www.findairlinecards.com/blog/wp-content/uploads/2009/04/travelpro.jpg">
            <a:extLst>
              <a:ext uri="{FF2B5EF4-FFF2-40B4-BE49-F238E27FC236}">
                <a16:creationId xmlns:a16="http://schemas.microsoft.com/office/drawing/2014/main" id="{F1D0AC49-AC03-4035-9328-30161A46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7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Scorecard.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Utilitarian test: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test: not applied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Boarding the plane</a:t>
            </a:r>
          </a:p>
        </p:txBody>
      </p:sp>
      <p:pic>
        <p:nvPicPr>
          <p:cNvPr id="6" name="Picture 2" descr="http://www.findairlinecards.com/blog/wp-content/uploads/2009/04/travelpro.jpg">
            <a:extLst>
              <a:ext uri="{FF2B5EF4-FFF2-40B4-BE49-F238E27FC236}">
                <a16:creationId xmlns:a16="http://schemas.microsoft.com/office/drawing/2014/main" id="{F1D0AC49-AC03-4035-9328-30161A46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89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0201314-F1CD-4018-91CF-98CF10F6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84643"/>
            <a:ext cx="8229600" cy="43021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am an emergency paramedic.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a meeting with my boss.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traffic will make me late.</a:t>
            </a: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use the siren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lights.</a:t>
            </a:r>
          </a:p>
          <a:p>
            <a:pP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Ethical?</a:t>
            </a:r>
          </a:p>
          <a:p>
            <a:pPr lvl="1">
              <a:defRPr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It’s not legal, but let’s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suppose it is.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A99D98B9-9BE6-4C7C-AB71-3FC72A9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FE4EB0-CE4B-4C0D-B597-ADFB74788EF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B5C86C-B8A7-4A0D-AF18-6DEF78F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143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The ambulance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EFAB456-8BD4-44BC-ACD4-CB5005A79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59" y="3411538"/>
            <a:ext cx="4105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26669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2350</TotalTime>
  <Words>1550</Words>
  <Application>Microsoft Office PowerPoint</Application>
  <PresentationFormat>On-screen Show (4:3)</PresentationFormat>
  <Paragraphs>238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theme</vt:lpstr>
      <vt:lpstr>Everyday Dilemmas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Hooker</dc:creator>
  <cp:lastModifiedBy>John Hooker</cp:lastModifiedBy>
  <cp:revision>84</cp:revision>
  <dcterms:created xsi:type="dcterms:W3CDTF">2021-09-06T22:05:14Z</dcterms:created>
  <dcterms:modified xsi:type="dcterms:W3CDTF">2024-06-05T00:51:45Z</dcterms:modified>
</cp:coreProperties>
</file>