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62" r:id="rId2"/>
    <p:sldId id="539" r:id="rId3"/>
    <p:sldId id="533" r:id="rId4"/>
    <p:sldId id="540" r:id="rId5"/>
    <p:sldId id="541" r:id="rId6"/>
    <p:sldId id="542" r:id="rId7"/>
    <p:sldId id="494" r:id="rId8"/>
    <p:sldId id="543" r:id="rId9"/>
    <p:sldId id="544" r:id="rId10"/>
    <p:sldId id="545" r:id="rId11"/>
    <p:sldId id="546" r:id="rId12"/>
    <p:sldId id="547" r:id="rId13"/>
    <p:sldId id="550" r:id="rId14"/>
    <p:sldId id="551" r:id="rId15"/>
    <p:sldId id="5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68" autoAdjust="0"/>
    <p:restoredTop sz="94619" autoAdjust="0"/>
  </p:normalViewPr>
  <p:slideViewPr>
    <p:cSldViewPr snapToGrid="0">
      <p:cViewPr varScale="1">
        <p:scale>
          <a:sx n="85" d="100"/>
          <a:sy n="85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C10F-42ED-4B23-B392-D3FB6825BF1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34934-CFF8-4831-9A19-0F45799A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A149-2593-4D55-A5AE-173CA4E4BE8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0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99B7-7043-497A-A967-5C2CC09AD72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4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7AA9-144F-4482-BDB5-83E2E9520069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4350-C2EE-4D37-A49A-D14FD50141FD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1773-81F0-456A-88A9-8C3FD165F592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B153-F2AD-4C0E-8A50-367E8E5C2849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6B7-09DB-44E7-9536-18C65C1525F7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0BC-4655-4031-84A8-7CCB698ABB90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283D-BC63-4116-8328-B8D6D74CCEF5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DD9E-3017-421B-B787-06DB3B35D74C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2A3C-9162-4928-AA58-ED2C3649A7EB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41CC-7A63-4245-8209-FB0F79B7FDEC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43752B-7260-4BA5-BCCD-7EB21CA2D3C3}"/>
              </a:ext>
            </a:extLst>
          </p:cNvPr>
          <p:cNvSpPr/>
          <p:nvPr userDrawn="1"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24F051-320C-47E3-BC36-61C73441C4B3}"/>
              </a:ext>
            </a:extLst>
          </p:cNvPr>
          <p:cNvSpPr/>
          <p:nvPr userDrawn="1"/>
        </p:nvSpPr>
        <p:spPr>
          <a:xfrm>
            <a:off x="8521685" y="3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942FBC-3C6D-45A2-B2AD-36541BA1C512}"/>
              </a:ext>
            </a:extLst>
          </p:cNvPr>
          <p:cNvSpPr/>
          <p:nvPr userDrawn="1"/>
        </p:nvSpPr>
        <p:spPr>
          <a:xfrm rot="5400000">
            <a:off x="4408487" y="-3779837"/>
            <a:ext cx="365126" cy="792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CDF66A-99C7-41CC-8A83-3F19DAF4B15C}"/>
              </a:ext>
            </a:extLst>
          </p:cNvPr>
          <p:cNvSpPr/>
          <p:nvPr userDrawn="1"/>
        </p:nvSpPr>
        <p:spPr>
          <a:xfrm rot="5400000">
            <a:off x="4373554" y="2706696"/>
            <a:ext cx="365126" cy="7931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69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agic">
            <a:extLst>
              <a:ext uri="{FF2B5EF4-FFF2-40B4-BE49-F238E27FC236}">
                <a16:creationId xmlns:a16="http://schemas.microsoft.com/office/drawing/2014/main" id="{1B2BDEEE-9A54-4621-9948-5C6E6CD83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5CA87AC2-F41B-44BC-B2D4-2AD75B7EB84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95742" y="2130425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Utilitarian Principle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7A4A5DC-E722-DDC4-0DD0-038531B8602B}"/>
              </a:ext>
            </a:extLst>
          </p:cNvPr>
          <p:cNvSpPr txBox="1">
            <a:spLocks noChangeArrowheads="1"/>
          </p:cNvSpPr>
          <p:nvPr/>
        </p:nvSpPr>
        <p:spPr>
          <a:xfrm>
            <a:off x="1351719" y="3876260"/>
            <a:ext cx="6400800" cy="2061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dirty="0"/>
              <a:t>A Course in Business Ethics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i="1"/>
              <a:t>Module 7</a:t>
            </a:r>
            <a:endParaRPr lang="en-US" altLang="en-US" b="1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600" dirty="0"/>
              <a:t>John Hooker</a:t>
            </a:r>
            <a:br>
              <a:rPr lang="en-US" altLang="en-US" sz="2600" dirty="0"/>
            </a:br>
            <a:r>
              <a:rPr lang="en-US" altLang="en-US" sz="2200" i="1" dirty="0"/>
              <a:t>Carnegie Mellon University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200" dirty="0"/>
              <a:t>May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0201314-F1CD-4018-91CF-98CF10F62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act is ethical only if I can rationally believe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 other act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more net expected utility*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satisfies other ethical principles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defRPr/>
            </a:pPr>
            <a:endParaRPr lang="en-US" altLang="en-US" dirty="0">
              <a:cs typeface="Arial" panose="020B0604020202020204" pitchFamily="34" charset="0"/>
            </a:endParaRPr>
          </a:p>
          <a:p>
            <a:pPr lvl="1">
              <a:defRPr/>
            </a:pPr>
            <a:endParaRPr lang="en-US" altLang="en-US" dirty="0">
              <a:cs typeface="Arial" panose="020B0604020202020204" pitchFamily="34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*counting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everyone’s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utility.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A99D98B9-9BE6-4C7C-AB71-3FC72A9B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FE4EB0-CE4B-4C0D-B597-ADFB74788EF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294CAD29-71D3-438F-952E-376C8A74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Utilitarian principle</a:t>
            </a:r>
          </a:p>
        </p:txBody>
      </p:sp>
      <p:pic>
        <p:nvPicPr>
          <p:cNvPr id="12293" name="Picture 4">
            <a:extLst>
              <a:ext uri="{FF2B5EF4-FFF2-40B4-BE49-F238E27FC236}">
                <a16:creationId xmlns:a16="http://schemas.microsoft.com/office/drawing/2014/main" id="{2C1B985C-F5DD-4D49-9E13-962007CB5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56025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968B1C54-2E72-48B3-BCB1-8292AB6A7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 consider only actions that satisfy other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ethical principles?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Because behavior that doesn’t satisfy other ethical principles is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action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so is not a freely chosen option.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 utility can never “override”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other principles.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E4BC1129-B67E-4405-941B-7A1C6DEF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AA57F2-72BA-4B3A-BFFE-8665DD824C9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CC3ED595-6233-41BA-9B7E-D68F794A2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Utilitarian principle</a:t>
            </a:r>
          </a:p>
        </p:txBody>
      </p:sp>
      <p:pic>
        <p:nvPicPr>
          <p:cNvPr id="13317" name="Picture 4">
            <a:extLst>
              <a:ext uri="{FF2B5EF4-FFF2-40B4-BE49-F238E27FC236}">
                <a16:creationId xmlns:a16="http://schemas.microsoft.com/office/drawing/2014/main" id="{08955A84-C92C-463C-8EA3-EE528D782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56025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383351C5-AB89-4B69-B263-564C3CB50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justify 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an end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justify a means.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only it can do so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only if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means satisfies the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generalization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autonomy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principles.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disutility of the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doesn’t offset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utility of the end.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40931731-E9BA-4A4D-A6FE-0BDB1D67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E1C323-9E1A-4012-9506-5333915FE57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C957FD18-F1D7-46C3-8A86-3111EB1E7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Utilitarian principle</a:t>
            </a:r>
          </a:p>
        </p:txBody>
      </p:sp>
      <p:pic>
        <p:nvPicPr>
          <p:cNvPr id="14341" name="Picture 2">
            <a:extLst>
              <a:ext uri="{FF2B5EF4-FFF2-40B4-BE49-F238E27FC236}">
                <a16:creationId xmlns:a16="http://schemas.microsoft.com/office/drawing/2014/main" id="{55942AD9-D60A-4C22-B895-C27099373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909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FE059095-1A47-49CF-98EC-8F3DECCE0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if it’s hard to predict the outcome of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decision?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am not required to have a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crystal ball.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need only make a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rational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determination, given the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there is no way to tell, the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utilitarian principle is satisfied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default.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9C32516B-507C-4D65-A642-12BDEE64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90993C-472E-4F92-BA49-4A4CC7DBC86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C86C498D-B903-4132-AE3D-6EDBEFA7E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Measuring utility</a:t>
            </a:r>
          </a:p>
        </p:txBody>
      </p:sp>
      <p:pic>
        <p:nvPicPr>
          <p:cNvPr id="17413" name="Picture 1">
            <a:extLst>
              <a:ext uri="{FF2B5EF4-FFF2-40B4-BE49-F238E27FC236}">
                <a16:creationId xmlns:a16="http://schemas.microsoft.com/office/drawing/2014/main" id="{0F72A527-7CEB-4290-9871-A2FDE6BDB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73363"/>
            <a:ext cx="235267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3354CA95-7410-41A2-A8DA-B1AB7C7DA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I must make a reasonable effort to research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issue.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same effort I would invest in decisions that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affect me.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 example, it is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irrational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to buy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real estate without checking into it.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optimal tradeoff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research and need to act.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This is “satisficing,” a concept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introduced by Herbert Simon.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Don’t waste time researching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minor decisions.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532FF5F3-8D9F-4B54-8611-A6F4B151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8FF4ED-0219-4514-839A-4518DD2EFB0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FD94A9F3-1FCF-4788-8F47-7A3C69967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Measuring utility</a:t>
            </a:r>
          </a:p>
        </p:txBody>
      </p:sp>
      <p:pic>
        <p:nvPicPr>
          <p:cNvPr id="18437" name="Picture 1">
            <a:extLst>
              <a:ext uri="{FF2B5EF4-FFF2-40B4-BE49-F238E27FC236}">
                <a16:creationId xmlns:a16="http://schemas.microsoft.com/office/drawing/2014/main" id="{B640E5F4-A2C9-4B25-B163-A19546B9F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464" y="3417888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57267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J. N. Hooker, </a:t>
            </a:r>
            <a:r>
              <a:rPr lang="en-US" sz="1600" i="1" dirty="0"/>
              <a:t>Taking Ethics Seriously</a:t>
            </a:r>
            <a:r>
              <a:rPr lang="en-US" sz="1600" dirty="0"/>
              <a:t>, Taylor &amp; Francis (2018), Chapter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J. N. Hooker, </a:t>
            </a:r>
            <a:r>
              <a:rPr lang="en-US" sz="1600" i="1" dirty="0"/>
              <a:t>Advanced Introduction to Business Ethics, </a:t>
            </a:r>
            <a:r>
              <a:rPr lang="en-US" sz="1600" dirty="0"/>
              <a:t>Edward Elgar (2021), Chapter 3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BC7112-AFBD-476C-A6CF-740949E881C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58373" name="AutoShape 6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149225" y="-13716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4" name="AutoShape 10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454025" y="-10668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5" name="AutoShape 12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606425" y="-9144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6" name="AutoShape 14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758825" y="-7620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7" name="AutoShape 2" descr="Image result for nutshell"/>
          <p:cNvSpPr>
            <a:spLocks noChangeAspect="1" noChangeArrowheads="1"/>
          </p:cNvSpPr>
          <p:nvPr/>
        </p:nvSpPr>
        <p:spPr bwMode="auto">
          <a:xfrm>
            <a:off x="176213" y="-182563"/>
            <a:ext cx="212566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52F4F12-60C9-F334-0708-3EDE72222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0" y="20581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79849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D2C0677-6C11-46D2-A384-919E8B8C2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utilitarian principle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based on the idea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one should try to make things better.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as Jeremy Bentham put it, one’s actions should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maximize utility 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 is, create the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greatest good for the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greatest number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“On the principle of utility” (1780)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4C79BB13-5BF6-4E6D-9BF9-379E390B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7408A-335A-446F-8249-13F998E25C0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AFCFAF75-7EBA-46B3-B08E-80ABA94CF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Importance of utility</a:t>
            </a:r>
          </a:p>
        </p:txBody>
      </p:sp>
      <p:pic>
        <p:nvPicPr>
          <p:cNvPr id="4101" name="Picture 1">
            <a:extLst>
              <a:ext uri="{FF2B5EF4-FFF2-40B4-BE49-F238E27FC236}">
                <a16:creationId xmlns:a16="http://schemas.microsoft.com/office/drawing/2014/main" id="{F0205BF8-026F-4093-A29F-2F013471E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3732920"/>
            <a:ext cx="1908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">
            <a:extLst>
              <a:ext uri="{FF2B5EF4-FFF2-40B4-BE49-F238E27FC236}">
                <a16:creationId xmlns:a16="http://schemas.microsoft.com/office/drawing/2014/main" id="{C716FD2C-B439-440C-ABF4-B348C2FE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5749045"/>
            <a:ext cx="3665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cs typeface="Arial" panose="020B0604020202020204" pitchFamily="34" charset="0"/>
              </a:rPr>
              <a:t>Jeremy Bentham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cs typeface="Arial" panose="020B0604020202020204" pitchFamily="34" charset="0"/>
              </a:rPr>
              <a:t>Father of utilitarianism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BF4D8B7-0004-408A-AF9E-F1781E88F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utilitarian principle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based on the idea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one should try to make things better.</a:t>
            </a:r>
          </a:p>
          <a:p>
            <a:pPr lvl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as Jeremy Bentham put it, one’s actions should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maximize utility </a:t>
            </a:r>
          </a:p>
          <a:p>
            <a:pPr lvl="2">
              <a:defRPr/>
            </a:pP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 is, create the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greatest good for the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greatest number.</a:t>
            </a:r>
            <a:endParaRPr lang="en-US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altLang="en-US" sz="2000" i="1" dirty="0">
                <a:cs typeface="Arial" panose="020B0604020202020204" pitchFamily="34" charset="0"/>
              </a:rPr>
              <a:t>For example, Bentham believed that </a:t>
            </a:r>
            <a:br>
              <a:rPr lang="en-US" altLang="en-US" sz="2000" i="1" dirty="0">
                <a:cs typeface="Arial" panose="020B0604020202020204" pitchFamily="34" charset="0"/>
              </a:rPr>
            </a:br>
            <a:r>
              <a:rPr lang="en-US" altLang="en-US" sz="2000" i="1" dirty="0">
                <a:cs typeface="Arial" panose="020B0604020202020204" pitchFamily="34" charset="0"/>
              </a:rPr>
              <a:t>criminal penalties should be designed</a:t>
            </a:r>
            <a:br>
              <a:rPr lang="en-US" altLang="en-US" sz="2000" i="1" dirty="0">
                <a:cs typeface="Arial" panose="020B0604020202020204" pitchFamily="34" charset="0"/>
              </a:rPr>
            </a:br>
            <a:r>
              <a:rPr lang="en-US" altLang="en-US" sz="2000" i="1" dirty="0">
                <a:cs typeface="Arial" panose="020B0604020202020204" pitchFamily="34" charset="0"/>
              </a:rPr>
              <a:t>to reduce crime rather than exact</a:t>
            </a:r>
            <a:br>
              <a:rPr lang="en-US" altLang="en-US" sz="2000" i="1" dirty="0">
                <a:cs typeface="Arial" panose="020B0604020202020204" pitchFamily="34" charset="0"/>
              </a:rPr>
            </a:br>
            <a:r>
              <a:rPr lang="en-US" altLang="en-US" sz="2000" i="1" dirty="0">
                <a:cs typeface="Arial" panose="020B0604020202020204" pitchFamily="34" charset="0"/>
              </a:rPr>
              <a:t>retribution.  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286FA394-C18A-477B-B9CE-AF710A5C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CB8B1F-4CED-40E1-8065-AA14C6CB182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9B7A96EB-8342-4CCE-9719-BB68349B5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Importance of utility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D53BB1-8518-3A2B-FA4D-F13C5A48B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3732920"/>
            <a:ext cx="1908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50D0424A-68BE-219C-EB61-74B35B60A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5749045"/>
            <a:ext cx="3665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cs typeface="Arial" panose="020B0604020202020204" pitchFamily="34" charset="0"/>
              </a:rPr>
              <a:t>Jeremy Bentham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cs typeface="Arial" panose="020B0604020202020204" pitchFamily="34" charset="0"/>
              </a:rPr>
              <a:t>Father of utilitarianism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9000FF67-F32A-43BB-B111-60B23EA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D24A54-EA83-4645-A743-706E72BC878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BE5BF3E-A001-4BDF-8D03-53C6E7CB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3600" b="1">
              <a:solidFill>
                <a:srgbClr val="A81315"/>
              </a:solidFill>
              <a:cs typeface="Arial" panose="020B0604020202020204" pitchFamily="34" charset="0"/>
            </a:endParaRPr>
          </a:p>
        </p:txBody>
      </p:sp>
      <p:pic>
        <p:nvPicPr>
          <p:cNvPr id="6148" name="Picture 1">
            <a:extLst>
              <a:ext uri="{FF2B5EF4-FFF2-40B4-BE49-F238E27FC236}">
                <a16:creationId xmlns:a16="http://schemas.microsoft.com/office/drawing/2014/main" id="{3E13B8FE-09DC-4105-BAE1-87A0EB946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2419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>
            <a:extLst>
              <a:ext uri="{FF2B5EF4-FFF2-40B4-BE49-F238E27FC236}">
                <a16:creationId xmlns:a16="http://schemas.microsoft.com/office/drawing/2014/main" id="{6681869E-35F0-4BE2-A7DC-3281C035F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953000"/>
            <a:ext cx="571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Bentham’s skeleton dressed in his clothes, with wax head, </a:t>
            </a:r>
            <a:br>
              <a:rPr lang="en-US" altLang="en-US" sz="1600" dirty="0"/>
            </a:br>
            <a:r>
              <a:rPr lang="en-US" altLang="en-US" sz="1600" dirty="0"/>
              <a:t>in student center of University College London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EBED7B34-0A6D-4DFE-9201-164BB3425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suppose I listen to loud TV in my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hotel room at 2 am.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Keeping other guests awake.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Why is this unethical?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Let’s say it doesn’t violate hotel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rules.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So it satisfies the generalization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F964461E-4846-4E10-9A23-6508E3D8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D23C3A-AE13-4755-8000-04B08D5962B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9081986B-917A-428C-A300-5A156096A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Importance of utility</a:t>
            </a:r>
          </a:p>
        </p:txBody>
      </p:sp>
      <p:pic>
        <p:nvPicPr>
          <p:cNvPr id="7173" name="Picture 10">
            <a:extLst>
              <a:ext uri="{FF2B5EF4-FFF2-40B4-BE49-F238E27FC236}">
                <a16:creationId xmlns:a16="http://schemas.microsoft.com/office/drawing/2014/main" id="{688BCD8B-0393-4767-84DB-3AD26F0CC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245" y="2688079"/>
            <a:ext cx="2260777" cy="2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79B16D5-DD12-43FE-8DF7-F20550BB0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suppose I listen to loud TV in my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hotel room at 2 am.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Keeping other guests awake.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Why is this unethical?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Let’s say it doesn’t violate hotel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rules.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So it satisfies the generalization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Problem: it reduces net utility.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Maybe it makes me a little happier.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it substantially reduces utility of other guests.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A54C84EE-C15D-4A73-BDAC-C6B87D87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456A37-DD64-45CC-95D8-C7BC1320596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DD8A6769-EC3B-47A5-B521-EC75F1473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Importance of utility</a:t>
            </a:r>
          </a:p>
        </p:txBody>
      </p:sp>
      <p:pic>
        <p:nvPicPr>
          <p:cNvPr id="2" name="Picture 10">
            <a:extLst>
              <a:ext uri="{FF2B5EF4-FFF2-40B4-BE49-F238E27FC236}">
                <a16:creationId xmlns:a16="http://schemas.microsoft.com/office/drawing/2014/main" id="{684431ED-569F-992A-C5D7-18D704324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245" y="2688079"/>
            <a:ext cx="2260777" cy="2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866385D4-35E3-4304-90EB-ECEF1790E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2" y="195421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 1: An action is often a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means to an end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may want to achieve some goal.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Maybe your ultimate goal is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happiness.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This was Bentham’s suggestion.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Whatever it is, let’s call it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It’s what you regard as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inherently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valuable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 as the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which your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actions are a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FE68E7D-6C78-40D8-9FFC-C39475B3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21BD95-2806-4F62-BDB2-4D5A1C18382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F0EF3E77-AEDA-490F-9725-5C73CAD0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Basic argument</a:t>
            </a:r>
          </a:p>
        </p:txBody>
      </p:sp>
      <p:pic>
        <p:nvPicPr>
          <p:cNvPr id="9221" name="Picture 1">
            <a:extLst>
              <a:ext uri="{FF2B5EF4-FFF2-40B4-BE49-F238E27FC236}">
                <a16:creationId xmlns:a16="http://schemas.microsoft.com/office/drawing/2014/main" id="{3A83408D-6128-450F-8581-9CDDC282E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688" y="3219566"/>
            <a:ext cx="1938338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76EBEDA-DE30-4071-B06C-DBBE2A639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 2:  If I regard something as inherently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valuable...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must regard it as inherently valuable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anyone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(not just me).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…due to the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universality of reason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dirty="0"/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71EBA4C2-DE0B-4882-8529-A3731912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348DBE-D80E-4F35-B3A4-9A8031A3D31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4CC3BE85-9F6C-451B-97FF-7D53153A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Basic argument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EAFE92-717E-97F9-CB1F-805D46B4D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688" y="3219566"/>
            <a:ext cx="1938338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59DA1C52-D3E7-4D4C-B730-F8397D992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 3:  My actions should take everyone’s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happiness as seriously as my own.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Bentham thought this means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maximizing total net utility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This is adequate for most purposes.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will go with it for now</a:t>
            </a:r>
            <a:r>
              <a:rPr lang="en-US" altLang="en-US" sz="2000" i="1" dirty="0">
                <a:cs typeface="Arial" panose="020B0604020202020204" pitchFamily="34" charset="0"/>
              </a:rPr>
              <a:t>.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/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3A30479B-91A3-454E-84A7-38A5C0AD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8B51A0-9646-4526-B6A7-70A66E5E768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32CE5F2B-C851-4DAF-B587-FB0A17C3C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Basic argument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6DD5E4-5FE1-1273-4DE2-90B43EB7B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688" y="3219566"/>
            <a:ext cx="1938338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758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theme</vt:lpstr>
      <vt:lpstr>Utilitarian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Hooker</dc:creator>
  <cp:lastModifiedBy>John Hooker</cp:lastModifiedBy>
  <cp:revision>70</cp:revision>
  <dcterms:created xsi:type="dcterms:W3CDTF">2021-09-06T22:05:14Z</dcterms:created>
  <dcterms:modified xsi:type="dcterms:W3CDTF">2024-06-05T00:51:21Z</dcterms:modified>
</cp:coreProperties>
</file>