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7"/>
  </p:notesMasterIdLst>
  <p:sldIdLst>
    <p:sldId id="262" r:id="rId2"/>
    <p:sldId id="539" r:id="rId3"/>
    <p:sldId id="533" r:id="rId4"/>
    <p:sldId id="540" r:id="rId5"/>
    <p:sldId id="541" r:id="rId6"/>
    <p:sldId id="542" r:id="rId7"/>
    <p:sldId id="494" r:id="rId8"/>
    <p:sldId id="543" r:id="rId9"/>
    <p:sldId id="544" r:id="rId10"/>
    <p:sldId id="545" r:id="rId11"/>
    <p:sldId id="546" r:id="rId12"/>
    <p:sldId id="547" r:id="rId13"/>
    <p:sldId id="550" r:id="rId14"/>
    <p:sldId id="551" r:id="rId15"/>
    <p:sldId id="56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468" autoAdjust="0"/>
    <p:restoredTop sz="94619" autoAdjust="0"/>
  </p:normalViewPr>
  <p:slideViewPr>
    <p:cSldViewPr snapToGrid="0">
      <p:cViewPr varScale="1">
        <p:scale>
          <a:sx n="85" d="100"/>
          <a:sy n="85" d="100"/>
        </p:scale>
        <p:origin x="108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FAC10F-42ED-4B23-B392-D3FB6825BF18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734934-CFF8-4831-9A19-0F45799A3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49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4A149-2593-4D55-A5AE-173CA4E4BE8F}" type="datetime1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8537-1B47-4F88-8BF9-AC6640758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06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499B7-7043-497A-A967-5C2CC09AD72F}" type="datetime1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8537-1B47-4F88-8BF9-AC6640758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641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D7AA9-144F-4482-BDB5-83E2E9520069}" type="datetime1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8537-1B47-4F88-8BF9-AC6640758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45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4350-C2EE-4D37-A49A-D14FD50141FD}" type="datetime1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8537-1B47-4F88-8BF9-AC6640758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102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1773-81F0-456A-88A9-8C3FD165F592}" type="datetime1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8537-1B47-4F88-8BF9-AC6640758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167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EB153-F2AD-4C0E-8A50-367E8E5C2849}" type="datetime1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8537-1B47-4F88-8BF9-AC6640758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161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AA6B7-09DB-44E7-9536-18C65C1525F7}" type="datetime1">
              <a:rPr lang="en-US" smtClean="0"/>
              <a:t>6/4/2024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8537-1B47-4F88-8BF9-AC6640758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148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90BC-4655-4031-84A8-7CCB698ABB90}" type="datetime1">
              <a:rPr lang="en-US" smtClean="0"/>
              <a:t>6/4/2024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8537-1B47-4F88-8BF9-AC6640758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221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5283D-BC63-4116-8328-B8D6D74CCEF5}" type="datetime1">
              <a:rPr lang="en-US" smtClean="0"/>
              <a:t>6/4/2024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8537-1B47-4F88-8BF9-AC6640758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850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5DD9E-3017-421B-B787-06DB3B35D74C}" type="datetime1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8537-1B47-4F88-8BF9-AC6640758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884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2A3C-9162-4928-AA58-ED2C3649A7EB}" type="datetime1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8537-1B47-4F88-8BF9-AC6640758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203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441CC-7A63-4245-8209-FB0F79B7FDEC}" type="datetime1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#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D8537-1B47-4F88-8BF9-AC6640758D8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43752B-7260-4BA5-BCCD-7EB21CA2D3C3}"/>
              </a:ext>
            </a:extLst>
          </p:cNvPr>
          <p:cNvSpPr/>
          <p:nvPr userDrawn="1"/>
        </p:nvSpPr>
        <p:spPr>
          <a:xfrm>
            <a:off x="0" y="0"/>
            <a:ext cx="628650" cy="685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B24F051-320C-47E3-BC36-61C73441C4B3}"/>
              </a:ext>
            </a:extLst>
          </p:cNvPr>
          <p:cNvSpPr/>
          <p:nvPr userDrawn="1"/>
        </p:nvSpPr>
        <p:spPr>
          <a:xfrm>
            <a:off x="8521685" y="3"/>
            <a:ext cx="628650" cy="685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9942FBC-3C6D-45A2-B2AD-36541BA1C512}"/>
              </a:ext>
            </a:extLst>
          </p:cNvPr>
          <p:cNvSpPr/>
          <p:nvPr userDrawn="1"/>
        </p:nvSpPr>
        <p:spPr>
          <a:xfrm rot="5400000">
            <a:off x="4408487" y="-3779837"/>
            <a:ext cx="365126" cy="7924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CDF66A-99C7-41CC-8A83-3F19DAF4B15C}"/>
              </a:ext>
            </a:extLst>
          </p:cNvPr>
          <p:cNvSpPr/>
          <p:nvPr userDrawn="1"/>
        </p:nvSpPr>
        <p:spPr>
          <a:xfrm rot="5400000">
            <a:off x="4373554" y="2706696"/>
            <a:ext cx="365126" cy="793113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946934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magic">
            <a:extLst>
              <a:ext uri="{FF2B5EF4-FFF2-40B4-BE49-F238E27FC236}">
                <a16:creationId xmlns:a16="http://schemas.microsoft.com/office/drawing/2014/main" id="{1B2BDEEE-9A54-4621-9948-5C6E6CD831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0" cy="12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2">
            <a:extLst>
              <a:ext uri="{FF2B5EF4-FFF2-40B4-BE49-F238E27FC236}">
                <a16:creationId xmlns:a16="http://schemas.microsoft.com/office/drawing/2014/main" id="{5CA87AC2-F41B-44BC-B2D4-2AD75B7EB841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95742" y="2130425"/>
            <a:ext cx="7772400" cy="147002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Utilitarian Principle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37A4A5DC-E722-DDC4-0DD0-038531B8602B}"/>
              </a:ext>
            </a:extLst>
          </p:cNvPr>
          <p:cNvSpPr txBox="1">
            <a:spLocks noChangeArrowheads="1"/>
          </p:cNvSpPr>
          <p:nvPr/>
        </p:nvSpPr>
        <p:spPr>
          <a:xfrm>
            <a:off x="1351719" y="3876260"/>
            <a:ext cx="6400800" cy="206169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altLang="en-US" b="1" dirty="0"/>
              <a:t>A Course in Business Ethics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en-US" b="1" i="1"/>
              <a:t>Module 7</a:t>
            </a:r>
            <a:endParaRPr lang="en-US" altLang="en-US" b="1" i="1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en-US" sz="2600" dirty="0"/>
              <a:t>John Hooker</a:t>
            </a:r>
            <a:br>
              <a:rPr lang="en-US" altLang="en-US" sz="2600" dirty="0"/>
            </a:br>
            <a:r>
              <a:rPr lang="en-US" altLang="en-US" sz="2200" i="1" dirty="0"/>
              <a:t>Carnegie Mellon University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en-US" sz="2200" dirty="0"/>
              <a:t>May 2022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>
            <a:extLst>
              <a:ext uri="{FF2B5EF4-FFF2-40B4-BE49-F238E27FC236}">
                <a16:creationId xmlns:a16="http://schemas.microsoft.com/office/drawing/2014/main" id="{00201314-F1CD-4018-91CF-98CF10F621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73263"/>
            <a:ext cx="8229600" cy="4302125"/>
          </a:xfrm>
        </p:spPr>
        <p:txBody>
          <a:bodyPr/>
          <a:lstStyle/>
          <a:p>
            <a:pPr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 act is ethical only if I can rationally believe </a:t>
            </a:r>
            <a:b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that </a:t>
            </a: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no other act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lvl="1"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creates 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more net expected utility*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lvl="1"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satisfies other ethical principles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>
              <a:defRPr/>
            </a:pPr>
            <a:endParaRPr lang="en-US" altLang="en-US" dirty="0">
              <a:cs typeface="Arial" panose="020B0604020202020204" pitchFamily="34" charset="0"/>
            </a:endParaRPr>
          </a:p>
          <a:p>
            <a:pPr lvl="1">
              <a:defRPr/>
            </a:pPr>
            <a:endParaRPr lang="en-US" altLang="en-US" dirty="0">
              <a:cs typeface="Arial" panose="020B0604020202020204" pitchFamily="34" charset="0"/>
            </a:endParaRPr>
          </a:p>
          <a:p>
            <a:pPr marL="457200" lvl="1" indent="0">
              <a:buFontTx/>
              <a:buNone/>
              <a:defRPr/>
            </a:pP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*counting </a:t>
            </a:r>
            <a:r>
              <a:rPr lang="en-US" alt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everyone’s</a:t>
            </a: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utility.</a:t>
            </a:r>
          </a:p>
        </p:txBody>
      </p:sp>
      <p:sp>
        <p:nvSpPr>
          <p:cNvPr id="12291" name="Slide Number Placeholder 5">
            <a:extLst>
              <a:ext uri="{FF2B5EF4-FFF2-40B4-BE49-F238E27FC236}">
                <a16:creationId xmlns:a16="http://schemas.microsoft.com/office/drawing/2014/main" id="{A99D98B9-9BE6-4C7C-AB71-3FC72A9B7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0FE4EB0-CE4B-4C0D-B597-ADFB74788EF8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12292" name="Text Box 2">
            <a:extLst>
              <a:ext uri="{FF2B5EF4-FFF2-40B4-BE49-F238E27FC236}">
                <a16:creationId xmlns:a16="http://schemas.microsoft.com/office/drawing/2014/main" id="{294CAD29-71D3-438F-952E-376C8A74E8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Utilitarian principle</a:t>
            </a:r>
          </a:p>
        </p:txBody>
      </p:sp>
      <p:pic>
        <p:nvPicPr>
          <p:cNvPr id="12293" name="Picture 4">
            <a:extLst>
              <a:ext uri="{FF2B5EF4-FFF2-40B4-BE49-F238E27FC236}">
                <a16:creationId xmlns:a16="http://schemas.microsoft.com/office/drawing/2014/main" id="{2C1B985C-F5DD-4D49-9E13-962007CB51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756025"/>
            <a:ext cx="23622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id="{968B1C54-2E72-48B3-BCB1-8292AB6A77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73263"/>
            <a:ext cx="8229600" cy="4302125"/>
          </a:xfrm>
        </p:spPr>
        <p:txBody>
          <a:bodyPr/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Why consider only actions that satisfy other </a:t>
            </a:r>
            <a:b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ethical principles?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Because behavior that doesn’t satisfy other ethical principles is 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not action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And so is not a freely chosen option.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So utility can never “override”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other principles.</a:t>
            </a:r>
          </a:p>
        </p:txBody>
      </p:sp>
      <p:sp>
        <p:nvSpPr>
          <p:cNvPr id="13315" name="Slide Number Placeholder 5">
            <a:extLst>
              <a:ext uri="{FF2B5EF4-FFF2-40B4-BE49-F238E27FC236}">
                <a16:creationId xmlns:a16="http://schemas.microsoft.com/office/drawing/2014/main" id="{E4BC1129-B67E-4405-941B-7A1C6DEFB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9AA57F2-72BA-4B3A-BFFE-8665DD824C98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13316" name="Text Box 2">
            <a:extLst>
              <a:ext uri="{FF2B5EF4-FFF2-40B4-BE49-F238E27FC236}">
                <a16:creationId xmlns:a16="http://schemas.microsoft.com/office/drawing/2014/main" id="{CC3ED595-6233-41BA-9B7E-D68F794A26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Utilitarian principle</a:t>
            </a:r>
          </a:p>
        </p:txBody>
      </p:sp>
      <p:pic>
        <p:nvPicPr>
          <p:cNvPr id="13317" name="Picture 4">
            <a:extLst>
              <a:ext uri="{FF2B5EF4-FFF2-40B4-BE49-F238E27FC236}">
                <a16:creationId xmlns:a16="http://schemas.microsoft.com/office/drawing/2014/main" id="{08955A84-C92C-463C-8EA3-EE528D7827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756025"/>
            <a:ext cx="23622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>
            <a:extLst>
              <a:ext uri="{FF2B5EF4-FFF2-40B4-BE49-F238E27FC236}">
                <a16:creationId xmlns:a16="http://schemas.microsoft.com/office/drawing/2014/main" id="{383351C5-AB89-4B69-B263-564C3CB508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25500" y="1973263"/>
            <a:ext cx="8229600" cy="4302125"/>
          </a:xfrm>
        </p:spPr>
        <p:txBody>
          <a:bodyPr/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Does the </a:t>
            </a: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end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justify the </a:t>
            </a: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means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Only an end 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can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justify a means.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But only it can do so 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only if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The means satisfies the </a:t>
            </a:r>
            <a:r>
              <a:rPr lang="en-US" alt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generalization </a:t>
            </a: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b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autonomy </a:t>
            </a: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principles.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The disutility of the </a:t>
            </a:r>
            <a:b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means </a:t>
            </a:r>
            <a:r>
              <a:rPr lang="en-US" alt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doesn’t offset </a:t>
            </a:r>
            <a:b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the utility of the end.</a:t>
            </a:r>
          </a:p>
        </p:txBody>
      </p:sp>
      <p:sp>
        <p:nvSpPr>
          <p:cNvPr id="14339" name="Slide Number Placeholder 5">
            <a:extLst>
              <a:ext uri="{FF2B5EF4-FFF2-40B4-BE49-F238E27FC236}">
                <a16:creationId xmlns:a16="http://schemas.microsoft.com/office/drawing/2014/main" id="{40931731-E9BA-4A4D-A6FE-0BDB1D678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1E1C323-9E1A-4012-9506-5333915FE57D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14340" name="Text Box 2">
            <a:extLst>
              <a:ext uri="{FF2B5EF4-FFF2-40B4-BE49-F238E27FC236}">
                <a16:creationId xmlns:a16="http://schemas.microsoft.com/office/drawing/2014/main" id="{C957FD18-F1D7-46C3-8A86-3111EB1E7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693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Utilitarian principle</a:t>
            </a:r>
          </a:p>
        </p:txBody>
      </p:sp>
      <p:pic>
        <p:nvPicPr>
          <p:cNvPr id="14341" name="Picture 2">
            <a:extLst>
              <a:ext uri="{FF2B5EF4-FFF2-40B4-BE49-F238E27FC236}">
                <a16:creationId xmlns:a16="http://schemas.microsoft.com/office/drawing/2014/main" id="{55942AD9-D60A-4C22-B895-C270993731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790950"/>
            <a:ext cx="3276600" cy="245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FE059095-1A47-49CF-98EC-8F3DECCE04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73263"/>
            <a:ext cx="8229600" cy="4302125"/>
          </a:xfrm>
        </p:spPr>
        <p:txBody>
          <a:bodyPr/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What if it’s hard to predict the outcome of </a:t>
            </a:r>
            <a:b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decision?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 am not required to have a 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crystal ball.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 need only make a 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rational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determination, given the 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evidence.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If there is no way to tell, the 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utilitarian principle is satisfied 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by default.</a:t>
            </a:r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9C32516B-507C-4D65-A642-12BDEE64B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E90993C-472E-4F92-BA49-4A4CC7DBC866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17412" name="Text Box 2">
            <a:extLst>
              <a:ext uri="{FF2B5EF4-FFF2-40B4-BE49-F238E27FC236}">
                <a16:creationId xmlns:a16="http://schemas.microsoft.com/office/drawing/2014/main" id="{C86C498D-B903-4132-AE3D-6EDBEFA7E8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Measuring utility</a:t>
            </a:r>
          </a:p>
        </p:txBody>
      </p:sp>
      <p:pic>
        <p:nvPicPr>
          <p:cNvPr id="17413" name="Picture 1">
            <a:extLst>
              <a:ext uri="{FF2B5EF4-FFF2-40B4-BE49-F238E27FC236}">
                <a16:creationId xmlns:a16="http://schemas.microsoft.com/office/drawing/2014/main" id="{0F72A527-7CEB-4290-9871-A2FDE6BDB3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773363"/>
            <a:ext cx="2352675" cy="317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3354CA95-7410-41A2-A8DA-B1AB7C7DA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73263"/>
            <a:ext cx="8229600" cy="4302125"/>
          </a:xfrm>
        </p:spPr>
        <p:txBody>
          <a:bodyPr>
            <a:normAutofit/>
          </a:bodyPr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But I must make a reasonable effort to research </a:t>
            </a:r>
            <a:b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issue.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same effort I would invest in decisions that 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affect me.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For example, it is </a:t>
            </a:r>
            <a:r>
              <a:rPr lang="en-US" alt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irrational</a:t>
            </a: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to buy </a:t>
            </a:r>
            <a:b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real estate without checking into it.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Find 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optimal tradeoff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between 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research and need to act.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This is “satisficing,” a concept </a:t>
            </a:r>
            <a:b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introduced by Herbert Simon.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Don’t waste time researching </a:t>
            </a:r>
            <a:b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minor decisions.</a:t>
            </a:r>
          </a:p>
        </p:txBody>
      </p:sp>
      <p:sp>
        <p:nvSpPr>
          <p:cNvPr id="18435" name="Slide Number Placeholder 5">
            <a:extLst>
              <a:ext uri="{FF2B5EF4-FFF2-40B4-BE49-F238E27FC236}">
                <a16:creationId xmlns:a16="http://schemas.microsoft.com/office/drawing/2014/main" id="{532FF5F3-8D9F-4B54-8611-A6F4B1510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98FF4ED-0219-4514-839A-4518DD2EFB0A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18436" name="Text Box 2">
            <a:extLst>
              <a:ext uri="{FF2B5EF4-FFF2-40B4-BE49-F238E27FC236}">
                <a16:creationId xmlns:a16="http://schemas.microsoft.com/office/drawing/2014/main" id="{FD94A9F3-1FCF-4788-8F47-7A3C699670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Measuring utility</a:t>
            </a:r>
          </a:p>
        </p:txBody>
      </p:sp>
      <p:pic>
        <p:nvPicPr>
          <p:cNvPr id="18437" name="Picture 1">
            <a:extLst>
              <a:ext uri="{FF2B5EF4-FFF2-40B4-BE49-F238E27FC236}">
                <a16:creationId xmlns:a16="http://schemas.microsoft.com/office/drawing/2014/main" id="{B640E5F4-A2C9-4B25-B163-A19546B9F4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8464" y="3417888"/>
            <a:ext cx="19050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1825625"/>
            <a:ext cx="7572670" cy="435133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J. N. Hooker, </a:t>
            </a:r>
            <a:r>
              <a:rPr lang="en-US" sz="1600" i="1" dirty="0"/>
              <a:t>Taking Ethics Seriously</a:t>
            </a:r>
            <a:r>
              <a:rPr lang="en-US" sz="1600" dirty="0"/>
              <a:t>, Taylor &amp; Francis (2018), Chapter 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J. N. Hooker, </a:t>
            </a:r>
            <a:r>
              <a:rPr lang="en-US" sz="1600" i="1" dirty="0"/>
              <a:t>Advanced Introduction to Business Ethics, </a:t>
            </a:r>
            <a:r>
              <a:rPr lang="en-US" sz="1600" dirty="0"/>
              <a:t>Edward Elgar (2021), Chapter 3</a:t>
            </a:r>
          </a:p>
        </p:txBody>
      </p:sp>
      <p:sp>
        <p:nvSpPr>
          <p:cNvPr id="583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FBC7112-AFBD-476C-A6CF-740949E881C0}" type="slidenum">
              <a:rPr lang="en-US" altLang="en-US" sz="1400" smtClean="0"/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58373" name="AutoShape 6" descr="http://openclipart.org/people/ben/ben_Jigsaw_Puzzle.svg"/>
          <p:cNvSpPr>
            <a:spLocks noChangeAspect="1" noChangeArrowheads="1"/>
          </p:cNvSpPr>
          <p:nvPr/>
        </p:nvSpPr>
        <p:spPr bwMode="auto">
          <a:xfrm>
            <a:off x="149225" y="-1371600"/>
            <a:ext cx="421005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58374" name="AutoShape 10" descr="http://openclipart.org/people/ben/ben_Jigsaw_Puzzle.svg"/>
          <p:cNvSpPr>
            <a:spLocks noChangeAspect="1" noChangeArrowheads="1"/>
          </p:cNvSpPr>
          <p:nvPr/>
        </p:nvSpPr>
        <p:spPr bwMode="auto">
          <a:xfrm>
            <a:off x="454025" y="-1066800"/>
            <a:ext cx="421005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58375" name="AutoShape 12" descr="http://openclipart.org/people/ben/ben_Jigsaw_Puzzle.svg"/>
          <p:cNvSpPr>
            <a:spLocks noChangeAspect="1" noChangeArrowheads="1"/>
          </p:cNvSpPr>
          <p:nvPr/>
        </p:nvSpPr>
        <p:spPr bwMode="auto">
          <a:xfrm>
            <a:off x="606425" y="-914400"/>
            <a:ext cx="421005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58376" name="AutoShape 14" descr="http://openclipart.org/people/ben/ben_Jigsaw_Puzzle.svg"/>
          <p:cNvSpPr>
            <a:spLocks noChangeAspect="1" noChangeArrowheads="1"/>
          </p:cNvSpPr>
          <p:nvPr/>
        </p:nvSpPr>
        <p:spPr bwMode="auto">
          <a:xfrm>
            <a:off x="758825" y="-762000"/>
            <a:ext cx="421005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58377" name="AutoShape 2" descr="Image result for nutshell"/>
          <p:cNvSpPr>
            <a:spLocks noChangeAspect="1" noChangeArrowheads="1"/>
          </p:cNvSpPr>
          <p:nvPr/>
        </p:nvSpPr>
        <p:spPr bwMode="auto">
          <a:xfrm>
            <a:off x="176213" y="-182563"/>
            <a:ext cx="2125662" cy="212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952F4F12-60C9-F334-0708-3EDE72222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4280" y="205819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b="1" dirty="0">
                <a:solidFill>
                  <a:srgbClr val="A81315"/>
                </a:solidFill>
                <a:cs typeface="Arial" panose="020B0604020202020204" pitchFamily="34" charset="0"/>
              </a:rPr>
              <a:t>Further reading</a:t>
            </a:r>
          </a:p>
        </p:txBody>
      </p:sp>
    </p:spTree>
    <p:extLst>
      <p:ext uri="{BB962C8B-B14F-4D97-AF65-F5344CB8AC3E}">
        <p14:creationId xmlns:p14="http://schemas.microsoft.com/office/powerpoint/2010/main" val="1798492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9D2C0677-6C11-46D2-A384-919E8B8C29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73263"/>
            <a:ext cx="8229600" cy="4302125"/>
          </a:xfrm>
        </p:spPr>
        <p:txBody>
          <a:bodyPr/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utilitarian principle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is based on the idea </a:t>
            </a:r>
            <a:b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that one should try to make things better.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Or as Jeremy Bentham put it, one’s actions should 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maximize utility 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That is, create the </a:t>
            </a:r>
            <a:r>
              <a:rPr lang="en-US" alt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greatest good for the </a:t>
            </a:r>
            <a:br>
              <a:rPr lang="en-US" alt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greatest number</a:t>
            </a:r>
            <a:b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“On the principle of utility” (1780)</a:t>
            </a:r>
          </a:p>
        </p:txBody>
      </p:sp>
      <p:sp>
        <p:nvSpPr>
          <p:cNvPr id="4099" name="Slide Number Placeholder 5">
            <a:extLst>
              <a:ext uri="{FF2B5EF4-FFF2-40B4-BE49-F238E27FC236}">
                <a16:creationId xmlns:a16="http://schemas.microsoft.com/office/drawing/2014/main" id="{4C79BB13-5BF6-4E6D-9BF9-379E390BD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BA7408A-335A-446F-8249-13F998E25C0A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4100" name="Text Box 2">
            <a:extLst>
              <a:ext uri="{FF2B5EF4-FFF2-40B4-BE49-F238E27FC236}">
                <a16:creationId xmlns:a16="http://schemas.microsoft.com/office/drawing/2014/main" id="{AFCFAF75-7EBA-46B3-B08E-80ABA94CFC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b="1" dirty="0">
                <a:solidFill>
                  <a:srgbClr val="A81315"/>
                </a:solidFill>
                <a:cs typeface="Arial" panose="020B0604020202020204" pitchFamily="34" charset="0"/>
              </a:rPr>
              <a:t>Importance of utility</a:t>
            </a:r>
          </a:p>
        </p:txBody>
      </p:sp>
      <p:pic>
        <p:nvPicPr>
          <p:cNvPr id="4101" name="Picture 1">
            <a:extLst>
              <a:ext uri="{FF2B5EF4-FFF2-40B4-BE49-F238E27FC236}">
                <a16:creationId xmlns:a16="http://schemas.microsoft.com/office/drawing/2014/main" id="{F0205BF8-026F-4093-A29F-2F013471E2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625" y="3732920"/>
            <a:ext cx="190817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TextBox 1">
            <a:extLst>
              <a:ext uri="{FF2B5EF4-FFF2-40B4-BE49-F238E27FC236}">
                <a16:creationId xmlns:a16="http://schemas.microsoft.com/office/drawing/2014/main" id="{C716FD2C-B439-440C-ABF4-B348C2FE25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6200" y="5749045"/>
            <a:ext cx="366553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cs typeface="Arial" panose="020B0604020202020204" pitchFamily="34" charset="0"/>
              </a:rPr>
              <a:t>Jeremy Bentham</a:t>
            </a:r>
          </a:p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cs typeface="Arial" panose="020B0604020202020204" pitchFamily="34" charset="0"/>
              </a:rPr>
              <a:t>Father of utilitarianism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5BF4D8B7-0004-408A-AF9E-F1781E88F4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25500" y="1973263"/>
            <a:ext cx="8229600" cy="4302125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utilitarian principle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is based on the idea </a:t>
            </a: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that one should try to make things better.</a:t>
            </a:r>
          </a:p>
          <a:p>
            <a:pPr lvl="1"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Or as Jeremy Bentham put it, one’s actions should 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maximize utility </a:t>
            </a:r>
          </a:p>
          <a:p>
            <a:pPr lvl="2">
              <a:defRPr/>
            </a:pP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That is, create the </a:t>
            </a:r>
            <a:r>
              <a:rPr lang="en-US" alt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greatest good for the </a:t>
            </a:r>
            <a:br>
              <a:rPr lang="en-US" alt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greatest number.</a:t>
            </a:r>
            <a:endParaRPr lang="en-US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defRPr/>
            </a:pPr>
            <a:r>
              <a:rPr lang="en-US" altLang="en-US" sz="2000" i="1" dirty="0">
                <a:cs typeface="Arial" panose="020B0604020202020204" pitchFamily="34" charset="0"/>
              </a:rPr>
              <a:t>For example, Bentham believed that </a:t>
            </a:r>
            <a:br>
              <a:rPr lang="en-US" altLang="en-US" sz="2000" i="1" dirty="0">
                <a:cs typeface="Arial" panose="020B0604020202020204" pitchFamily="34" charset="0"/>
              </a:rPr>
            </a:br>
            <a:r>
              <a:rPr lang="en-US" altLang="en-US" sz="2000" i="1" dirty="0">
                <a:cs typeface="Arial" panose="020B0604020202020204" pitchFamily="34" charset="0"/>
              </a:rPr>
              <a:t>criminal penalties should be designed</a:t>
            </a:r>
            <a:br>
              <a:rPr lang="en-US" altLang="en-US" sz="2000" i="1" dirty="0">
                <a:cs typeface="Arial" panose="020B0604020202020204" pitchFamily="34" charset="0"/>
              </a:rPr>
            </a:br>
            <a:r>
              <a:rPr lang="en-US" altLang="en-US" sz="2000" i="1" dirty="0">
                <a:cs typeface="Arial" panose="020B0604020202020204" pitchFamily="34" charset="0"/>
              </a:rPr>
              <a:t>to reduce crime rather than exact</a:t>
            </a:r>
            <a:br>
              <a:rPr lang="en-US" altLang="en-US" sz="2000" i="1" dirty="0">
                <a:cs typeface="Arial" panose="020B0604020202020204" pitchFamily="34" charset="0"/>
              </a:rPr>
            </a:br>
            <a:r>
              <a:rPr lang="en-US" altLang="en-US" sz="2000" i="1" dirty="0">
                <a:cs typeface="Arial" panose="020B0604020202020204" pitchFamily="34" charset="0"/>
              </a:rPr>
              <a:t>retribution.  </a:t>
            </a:r>
          </a:p>
          <a:p>
            <a:pPr marL="457200" lvl="1" indent="0">
              <a:buFontTx/>
              <a:buNone/>
              <a:defRPr/>
            </a:pPr>
            <a:endParaRPr lang="en-US" altLang="en-US" sz="2400" dirty="0">
              <a:cs typeface="Arial" panose="020B0604020202020204" pitchFamily="34" charset="0"/>
            </a:endParaRPr>
          </a:p>
        </p:txBody>
      </p:sp>
      <p:sp>
        <p:nvSpPr>
          <p:cNvPr id="5123" name="Slide Number Placeholder 5">
            <a:extLst>
              <a:ext uri="{FF2B5EF4-FFF2-40B4-BE49-F238E27FC236}">
                <a16:creationId xmlns:a16="http://schemas.microsoft.com/office/drawing/2014/main" id="{286FA394-C18A-477B-B9CE-AF710A5C0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BCB8B1F-4CED-40E1-8065-AA14C6CB1826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5124" name="Text Box 2">
            <a:extLst>
              <a:ext uri="{FF2B5EF4-FFF2-40B4-BE49-F238E27FC236}">
                <a16:creationId xmlns:a16="http://schemas.microsoft.com/office/drawing/2014/main" id="{9B7A96EB-8342-4CCE-9719-BB68349B53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693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b="1" dirty="0">
                <a:solidFill>
                  <a:srgbClr val="A81315"/>
                </a:solidFill>
                <a:cs typeface="Arial" panose="020B0604020202020204" pitchFamily="34" charset="0"/>
              </a:rPr>
              <a:t>Importance of utility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9D53BB1-8518-3A2B-FA4D-F13C5A48BE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625" y="3732920"/>
            <a:ext cx="190817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1">
            <a:extLst>
              <a:ext uri="{FF2B5EF4-FFF2-40B4-BE49-F238E27FC236}">
                <a16:creationId xmlns:a16="http://schemas.microsoft.com/office/drawing/2014/main" id="{50D0424A-68BE-219C-EB61-74B35B60AE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6200" y="5749045"/>
            <a:ext cx="366553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cs typeface="Arial" panose="020B0604020202020204" pitchFamily="34" charset="0"/>
              </a:rPr>
              <a:t>Jeremy Bentham</a:t>
            </a:r>
          </a:p>
          <a:p>
            <a:pPr algn="r"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cs typeface="Arial" panose="020B0604020202020204" pitchFamily="34" charset="0"/>
              </a:rPr>
              <a:t>Father of utilitarianism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>
            <a:extLst>
              <a:ext uri="{FF2B5EF4-FFF2-40B4-BE49-F238E27FC236}">
                <a16:creationId xmlns:a16="http://schemas.microsoft.com/office/drawing/2014/main" id="{9000FF67-F32A-43BB-B111-60B23EAA8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8D24A54-EA83-4645-A743-706E72BC878D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9BE5BF3E-A001-4BDF-8D03-53C6E7CBD6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63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3600" b="1">
              <a:solidFill>
                <a:srgbClr val="A81315"/>
              </a:solidFill>
              <a:cs typeface="Arial" panose="020B0604020202020204" pitchFamily="34" charset="0"/>
            </a:endParaRPr>
          </a:p>
        </p:txBody>
      </p:sp>
      <p:pic>
        <p:nvPicPr>
          <p:cNvPr id="6148" name="Picture 1">
            <a:extLst>
              <a:ext uri="{FF2B5EF4-FFF2-40B4-BE49-F238E27FC236}">
                <a16:creationId xmlns:a16="http://schemas.microsoft.com/office/drawing/2014/main" id="{3E13B8FE-09DC-4105-BAE1-87A0EB9465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600200"/>
            <a:ext cx="5241925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Box 2">
            <a:extLst>
              <a:ext uri="{FF2B5EF4-FFF2-40B4-BE49-F238E27FC236}">
                <a16:creationId xmlns:a16="http://schemas.microsoft.com/office/drawing/2014/main" id="{6681869E-35F0-4BE2-A7DC-3281C035F0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953000"/>
            <a:ext cx="5715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600" dirty="0"/>
              <a:t>Bentham’s skeleton dressed in his clothes, with wax head, </a:t>
            </a:r>
            <a:br>
              <a:rPr lang="en-US" altLang="en-US" sz="1600" dirty="0"/>
            </a:br>
            <a:r>
              <a:rPr lang="en-US" altLang="en-US" sz="1600" dirty="0"/>
              <a:t>in student center of University College London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EBED7B34-0A6D-4DFE-9201-164BB3425C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25500" y="1973263"/>
            <a:ext cx="8229600" cy="4302125"/>
          </a:xfrm>
        </p:spPr>
        <p:txBody>
          <a:bodyPr/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For example, suppose I listen to loud TV in my </a:t>
            </a:r>
            <a:b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hotel room at 2 am.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Keeping other guests awake.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Why is this unethical?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Let’s say it doesn’t violate hotel </a:t>
            </a:r>
            <a:b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rules.</a:t>
            </a:r>
          </a:p>
          <a:p>
            <a:pPr lvl="2"/>
            <a:r>
              <a:rPr lang="en-US" alt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So it satisfies the generalization </a:t>
            </a:r>
            <a:br>
              <a:rPr lang="en-US" alt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principle</a:t>
            </a: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7171" name="Slide Number Placeholder 5">
            <a:extLst>
              <a:ext uri="{FF2B5EF4-FFF2-40B4-BE49-F238E27FC236}">
                <a16:creationId xmlns:a16="http://schemas.microsoft.com/office/drawing/2014/main" id="{F964461E-4846-4E10-9A23-6508E3D81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1D23C3A-AE13-4755-8000-04B08D5962B6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7172" name="Text Box 2">
            <a:extLst>
              <a:ext uri="{FF2B5EF4-FFF2-40B4-BE49-F238E27FC236}">
                <a16:creationId xmlns:a16="http://schemas.microsoft.com/office/drawing/2014/main" id="{9081986B-917A-428C-A300-5A156096A8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1700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b="1" dirty="0">
                <a:solidFill>
                  <a:srgbClr val="A81315"/>
                </a:solidFill>
                <a:cs typeface="Arial" panose="020B0604020202020204" pitchFamily="34" charset="0"/>
              </a:rPr>
              <a:t>Importance of utility</a:t>
            </a:r>
          </a:p>
        </p:txBody>
      </p:sp>
      <p:pic>
        <p:nvPicPr>
          <p:cNvPr id="7173" name="Picture 10">
            <a:extLst>
              <a:ext uri="{FF2B5EF4-FFF2-40B4-BE49-F238E27FC236}">
                <a16:creationId xmlns:a16="http://schemas.microsoft.com/office/drawing/2014/main" id="{688BCD8B-0393-4767-84DB-3AD26F0CCA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6245" y="2688079"/>
            <a:ext cx="2260777" cy="22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:a16="http://schemas.microsoft.com/office/drawing/2014/main" id="{C79B16D5-DD12-43FE-8DF7-F20550BB01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73263"/>
            <a:ext cx="8229600" cy="4302125"/>
          </a:xfrm>
        </p:spPr>
        <p:txBody>
          <a:bodyPr/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For example, suppose I listen to loud TV in my </a:t>
            </a:r>
            <a:b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hotel room at 2 am.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Keeping other guests awake.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Why is this unethical?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Let’s say it doesn’t violate hotel </a:t>
            </a:r>
            <a:b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rules.</a:t>
            </a:r>
          </a:p>
          <a:p>
            <a:pPr lvl="2"/>
            <a:r>
              <a:rPr lang="en-US" alt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So it satisfies the generalization </a:t>
            </a:r>
            <a:br>
              <a:rPr lang="en-US" alt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principle</a:t>
            </a: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Problem: it reduces net utility.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Maybe it makes me a little happier.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But it substantially reduces utility of other guests.</a:t>
            </a:r>
          </a:p>
          <a:p>
            <a:pPr lvl="1"/>
            <a:endParaRPr lang="en-US" altLang="en-US" sz="2400" dirty="0">
              <a:cs typeface="Arial" panose="020B0604020202020204" pitchFamily="34" charset="0"/>
            </a:endParaRPr>
          </a:p>
        </p:txBody>
      </p:sp>
      <p:sp>
        <p:nvSpPr>
          <p:cNvPr id="8195" name="Slide Number Placeholder 5">
            <a:extLst>
              <a:ext uri="{FF2B5EF4-FFF2-40B4-BE49-F238E27FC236}">
                <a16:creationId xmlns:a16="http://schemas.microsoft.com/office/drawing/2014/main" id="{A54C84EE-C15D-4A73-BDAC-C6B87D872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A456A37-DD64-45CC-95D8-C7BC1320596B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8196" name="Text Box 2">
            <a:extLst>
              <a:ext uri="{FF2B5EF4-FFF2-40B4-BE49-F238E27FC236}">
                <a16:creationId xmlns:a16="http://schemas.microsoft.com/office/drawing/2014/main" id="{DD8A6769-EC3B-47A5-B521-EC75F1473D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Importance of utility</a:t>
            </a:r>
          </a:p>
        </p:txBody>
      </p:sp>
      <p:pic>
        <p:nvPicPr>
          <p:cNvPr id="2" name="Picture 10">
            <a:extLst>
              <a:ext uri="{FF2B5EF4-FFF2-40B4-BE49-F238E27FC236}">
                <a16:creationId xmlns:a16="http://schemas.microsoft.com/office/drawing/2014/main" id="{684431ED-569F-992A-C5D7-18D704324D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6245" y="2688079"/>
            <a:ext cx="2260777" cy="22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866385D4-35E3-4304-90EB-ECEF1790E1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42962" y="1954213"/>
            <a:ext cx="8229600" cy="4302125"/>
          </a:xfrm>
        </p:spPr>
        <p:txBody>
          <a:bodyPr/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Step 1: An action is often a </a:t>
            </a: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means to an end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You may want to achieve some goal.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Maybe your ultimate goal is 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happiness.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This was Bentham’s suggestion.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Whatever it is, let’s call it 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utility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It’s what you regard as </a:t>
            </a:r>
            <a:r>
              <a:rPr lang="en-US" alt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inherently</a:t>
            </a:r>
            <a:br>
              <a:rPr lang="en-US" alt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valuable</a:t>
            </a: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, as the </a:t>
            </a:r>
            <a:r>
              <a:rPr lang="en-US" alt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end </a:t>
            </a: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to which your</a:t>
            </a:r>
            <a:b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actions are a </a:t>
            </a:r>
            <a:r>
              <a:rPr lang="en-US" alt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means</a:t>
            </a: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4FE68E7D-6C78-40D8-9FFC-C39475B3E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C21BD95-2806-4F62-BDB2-4D5A1C18382D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9220" name="Text Box 2">
            <a:extLst>
              <a:ext uri="{FF2B5EF4-FFF2-40B4-BE49-F238E27FC236}">
                <a16:creationId xmlns:a16="http://schemas.microsoft.com/office/drawing/2014/main" id="{F0EF3E77-AEDA-490F-9725-5C73CAD0A6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Basic argument</a:t>
            </a:r>
          </a:p>
        </p:txBody>
      </p:sp>
      <p:pic>
        <p:nvPicPr>
          <p:cNvPr id="9221" name="Picture 1">
            <a:extLst>
              <a:ext uri="{FF2B5EF4-FFF2-40B4-BE49-F238E27FC236}">
                <a16:creationId xmlns:a16="http://schemas.microsoft.com/office/drawing/2014/main" id="{3A83408D-6128-450F-8581-9CDDC282E6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6688" y="3219566"/>
            <a:ext cx="1938338" cy="263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>
            <a:extLst>
              <a:ext uri="{FF2B5EF4-FFF2-40B4-BE49-F238E27FC236}">
                <a16:creationId xmlns:a16="http://schemas.microsoft.com/office/drawing/2014/main" id="{076EBEDA-DE30-4071-B06C-DBBE2A6398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73263"/>
            <a:ext cx="8229600" cy="4302125"/>
          </a:xfrm>
        </p:spPr>
        <p:txBody>
          <a:bodyPr/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Step 2:  If I regard something as inherently </a:t>
            </a:r>
            <a:b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valuable...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 must regard it as inherently valuable 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anyone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(not just me).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…due to the 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universality of reason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altLang="en-US" dirty="0"/>
          </a:p>
        </p:txBody>
      </p:sp>
      <p:sp>
        <p:nvSpPr>
          <p:cNvPr id="10243" name="Slide Number Placeholder 5">
            <a:extLst>
              <a:ext uri="{FF2B5EF4-FFF2-40B4-BE49-F238E27FC236}">
                <a16:creationId xmlns:a16="http://schemas.microsoft.com/office/drawing/2014/main" id="{71EBA4C2-DE0B-4882-8529-A3731912C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F348DBE-D80E-4F35-B3A4-9A8031A3D319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10244" name="Text Box 2">
            <a:extLst>
              <a:ext uri="{FF2B5EF4-FFF2-40B4-BE49-F238E27FC236}">
                <a16:creationId xmlns:a16="http://schemas.microsoft.com/office/drawing/2014/main" id="{4CC3BE85-9F6C-451B-97FF-7D53153A8A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Basic argument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EAFE92-717E-97F9-CB1F-805D46B4D6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6688" y="3219566"/>
            <a:ext cx="1938338" cy="263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>
            <a:extLst>
              <a:ext uri="{FF2B5EF4-FFF2-40B4-BE49-F238E27FC236}">
                <a16:creationId xmlns:a16="http://schemas.microsoft.com/office/drawing/2014/main" id="{59DA1C52-D3E7-4D4C-B730-F8397D992C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73263"/>
            <a:ext cx="8229600" cy="4302125"/>
          </a:xfrm>
        </p:spPr>
        <p:txBody>
          <a:bodyPr/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Step 3:  My actions should take everyone’s </a:t>
            </a:r>
            <a:b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happiness as seriously as my own.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Bentham thought this means 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maximizing total net utility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This is adequate for most purposes.</a:t>
            </a:r>
          </a:p>
          <a:p>
            <a:pPr lvl="2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We will go with it for now</a:t>
            </a:r>
            <a:r>
              <a:rPr lang="en-US" altLang="en-US" sz="2000" i="1" dirty="0">
                <a:cs typeface="Arial" panose="020B0604020202020204" pitchFamily="34" charset="0"/>
              </a:rPr>
              <a:t>.</a:t>
            </a:r>
            <a:endParaRPr lang="en-US" altLang="en-US" dirty="0">
              <a:cs typeface="Arial" panose="020B0604020202020204" pitchFamily="34" charset="0"/>
            </a:endParaRPr>
          </a:p>
          <a:p>
            <a:endParaRPr lang="en-US" altLang="en-US" dirty="0"/>
          </a:p>
        </p:txBody>
      </p:sp>
      <p:sp>
        <p:nvSpPr>
          <p:cNvPr id="11267" name="Slide Number Placeholder 5">
            <a:extLst>
              <a:ext uri="{FF2B5EF4-FFF2-40B4-BE49-F238E27FC236}">
                <a16:creationId xmlns:a16="http://schemas.microsoft.com/office/drawing/2014/main" id="{3A30479B-91A3-454E-84A7-38A5C0AD5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B8B51A0-9646-4526-B6A7-70A66E5E7687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1268" name="Text Box 2">
            <a:extLst>
              <a:ext uri="{FF2B5EF4-FFF2-40B4-BE49-F238E27FC236}">
                <a16:creationId xmlns:a16="http://schemas.microsoft.com/office/drawing/2014/main" id="{32CE5F2B-C851-4DAF-B587-FB0A17C3CD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8" y="685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FBB03F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A81315"/>
                </a:solidFill>
                <a:cs typeface="Arial" panose="020B0604020202020204" pitchFamily="34" charset="0"/>
              </a:rPr>
              <a:t>Basic argument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06DD5E4-5FE1-1273-4DE2-90B43EB7BD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6688" y="3219566"/>
            <a:ext cx="1938338" cy="263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2078</TotalTime>
  <Words>758</Words>
  <Application>Microsoft Office PowerPoint</Application>
  <PresentationFormat>On-screen Show (4:3)</PresentationFormat>
  <Paragraphs>97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theme</vt:lpstr>
      <vt:lpstr>Utilitarian Principle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Hooker</dc:creator>
  <cp:lastModifiedBy>John Hooker</cp:lastModifiedBy>
  <cp:revision>70</cp:revision>
  <dcterms:created xsi:type="dcterms:W3CDTF">2021-09-06T22:05:14Z</dcterms:created>
  <dcterms:modified xsi:type="dcterms:W3CDTF">2024-06-05T00:51:21Z</dcterms:modified>
</cp:coreProperties>
</file>