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3"/>
  </p:notesMasterIdLst>
  <p:sldIdLst>
    <p:sldId id="262" r:id="rId2"/>
    <p:sldId id="493" r:id="rId3"/>
    <p:sldId id="562" r:id="rId4"/>
    <p:sldId id="532" r:id="rId5"/>
    <p:sldId id="516" r:id="rId6"/>
    <p:sldId id="495" r:id="rId7"/>
    <p:sldId id="563" r:id="rId8"/>
    <p:sldId id="564" r:id="rId9"/>
    <p:sldId id="603" r:id="rId10"/>
    <p:sldId id="604" r:id="rId11"/>
    <p:sldId id="601" r:id="rId12"/>
    <p:sldId id="496" r:id="rId13"/>
    <p:sldId id="497" r:id="rId14"/>
    <p:sldId id="498" r:id="rId15"/>
    <p:sldId id="499" r:id="rId16"/>
    <p:sldId id="500" r:id="rId17"/>
    <p:sldId id="501" r:id="rId18"/>
    <p:sldId id="502" r:id="rId19"/>
    <p:sldId id="503" r:id="rId20"/>
    <p:sldId id="504" r:id="rId21"/>
    <p:sldId id="605" r:id="rId22"/>
    <p:sldId id="523" r:id="rId23"/>
    <p:sldId id="606" r:id="rId24"/>
    <p:sldId id="607" r:id="rId25"/>
    <p:sldId id="608" r:id="rId26"/>
    <p:sldId id="507" r:id="rId27"/>
    <p:sldId id="508" r:id="rId28"/>
    <p:sldId id="534" r:id="rId29"/>
    <p:sldId id="535" r:id="rId30"/>
    <p:sldId id="536" r:id="rId31"/>
    <p:sldId id="537" r:id="rId32"/>
    <p:sldId id="509" r:id="rId33"/>
    <p:sldId id="609" r:id="rId34"/>
    <p:sldId id="610" r:id="rId35"/>
    <p:sldId id="512" r:id="rId36"/>
    <p:sldId id="527" r:id="rId37"/>
    <p:sldId id="531" r:id="rId38"/>
    <p:sldId id="611" r:id="rId39"/>
    <p:sldId id="530" r:id="rId40"/>
    <p:sldId id="529" r:id="rId41"/>
    <p:sldId id="560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468" autoAdjust="0"/>
    <p:restoredTop sz="94619" autoAdjust="0"/>
  </p:normalViewPr>
  <p:slideViewPr>
    <p:cSldViewPr snapToGrid="0">
      <p:cViewPr varScale="1">
        <p:scale>
          <a:sx n="85" d="100"/>
          <a:sy n="85" d="100"/>
        </p:scale>
        <p:origin x="10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AC10F-42ED-4B23-B392-D3FB6825BF18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34934-CFF8-4831-9A19-0F45799A3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49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CB48F24E-1381-4F82-AB3A-753E0D7CC3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DD1806B7-291D-465A-AA28-650D02FFEE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8AE07AE7-54F4-4972-B7A2-468FA2EAEA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9B5E574-A903-4B09-8D90-916170C75FA1}" type="slidenum">
              <a:rPr lang="en-US" altLang="en-US" sz="1200"/>
              <a:pPr/>
              <a:t>21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367841A6-48C3-4E8B-8AA1-111FED588A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E103149B-0610-4911-A19D-2B74217405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823B1516-9B6C-49CE-A754-A13C0B8E48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8DEFDEC5-9CD5-48BB-80F8-96F4514D2ECD}" type="slidenum">
              <a:rPr lang="en-US" altLang="en-US" sz="1200"/>
              <a:pPr/>
              <a:t>35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399B53EA-05B0-4985-B5E1-4E06FF4F325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702C5689-A244-4D84-A211-8CA18C487F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0202A79D-08C0-4307-9B9D-B601A46051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678DF4C3-CC76-4878-A34E-1A54FE813C7D}" type="slidenum">
              <a:rPr lang="en-US" altLang="en-US" sz="1200"/>
              <a:pPr/>
              <a:t>36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46086795-F1F2-4698-BC5A-577789561BD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EE674C44-1978-4E7F-BA32-47AAB0A7F8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27958AAA-C287-470C-A31F-5A49824A08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1D22A29-07A9-4FA6-AFB0-A278F576EB16}" type="slidenum">
              <a:rPr lang="en-US" altLang="en-US" sz="1200"/>
              <a:pPr/>
              <a:t>37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05DDB543-543F-4012-911F-C12CC31A5B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B8EFEAA2-EAF6-495D-BE1F-5E3B7F7A4C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3E9E1E11-CCCF-4232-BACB-AC36E1A8F0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E2F183D5-A611-412A-B02B-FAED8265026A}" type="slidenum">
              <a:rPr lang="en-US" altLang="en-US" sz="1200"/>
              <a:pPr/>
              <a:t>38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87830F76-146A-43EA-99DC-95F06E99628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558D86A4-FDDB-4CB3-95ED-23539DE6FF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28296C49-9447-4A0D-8703-DCFE2A836B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05CFE1E7-BF1B-46A2-A964-F5DA36D2AD28}" type="slidenum">
              <a:rPr lang="en-US" altLang="en-US" sz="1200"/>
              <a:pPr/>
              <a:t>39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01E2F2DB-1A4C-0ABC-EFA5-A3FA1ACC542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337D5BEE-9139-5E25-D6C1-8DC609AF2F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41CE2556-039E-06CB-9F7C-FBD0367474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D0F767EF-86B2-4FD4-AA44-2BEBDF797BF6}" type="slidenum">
              <a:rPr lang="en-US" altLang="en-US" sz="1200" smtClean="0"/>
              <a:pPr/>
              <a:t>40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46F470FD-B9AE-4A04-B4F8-C9A39EA613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3F00C964-FCE3-4859-BAB7-5C16B6DC8C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B485D865-5FFB-4D62-94B8-5B94D95C86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DFE77436-6257-45F2-AA06-4CE968AF6F7F}" type="slidenum">
              <a:rPr lang="en-US" altLang="en-US" sz="1200"/>
              <a:pPr/>
              <a:t>27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7055F349-632A-4794-8840-7DDFBCFC418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131371E4-A555-4978-B154-51B11EFD34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0974C446-66C3-4A42-A1A3-E8F59A5BBF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B253F19C-351F-4A4A-AC62-A105BCB077ED}" type="slidenum">
              <a:rPr lang="en-US" altLang="en-US" sz="1200"/>
              <a:pPr/>
              <a:t>28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087559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5658E8F0-D56A-47EF-BF35-F4F618AAA4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BDB14DB9-3EE4-4EE5-959D-75D3BEF606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1D55A517-2A14-4682-94C7-403F78B78D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BF28C71C-7B4C-490D-98D3-08194E2DAB3E}" type="slidenum">
              <a:rPr lang="en-US" altLang="en-US" sz="1200"/>
              <a:pPr/>
              <a:t>29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125485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4FBBCD3E-167A-4286-A5A4-8669A38187B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1E744FCC-3A23-4CA5-AFB7-4DC9A84D53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585AB02B-1404-4348-9CD0-6010B22D52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FDC36D32-EDD1-4107-96DB-0F76D66959F5}" type="slidenum">
              <a:rPr lang="en-US" altLang="en-US" sz="1200"/>
              <a:pPr/>
              <a:t>30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7F6ADF3B-EE2B-43F0-B7F6-2F7E12D78E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B3B78D14-68EB-490D-A684-75B4381E3A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F06F68F3-AFC7-4E38-9D67-F3D698AC10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30C8BA33-FEC1-4ECD-B838-431C5AABA30A}" type="slidenum">
              <a:rPr lang="en-US" altLang="en-US" sz="1200"/>
              <a:pPr/>
              <a:t>31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1FEBB751-DB91-488D-A837-EC8C7C0934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F71ABC8C-23F3-4997-8EF2-954E066706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2443CF47-FF6B-4965-B748-DFA0AE3322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DE877FB5-2A8A-40F1-8A0A-3AB34C9328F4}" type="slidenum">
              <a:rPr lang="en-US" altLang="en-US" sz="1200"/>
              <a:pPr/>
              <a:t>32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F812C9F2-257A-4822-9A27-1107427F841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ED6A6537-B4A2-49F2-B813-9E899B57FC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F3C9DAA7-6A28-487F-99EF-A2B114B502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035C3D06-CEBE-4AA5-BF26-F0AA94388F2C}" type="slidenum">
              <a:rPr lang="en-US" altLang="en-US" sz="1200"/>
              <a:pPr/>
              <a:t>33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769C33D1-5EE2-4E17-8935-2727E826B9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8038D9B2-A88C-4879-AAF5-1A95B1AEBB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22290392-F36D-47B9-A00C-B7EF4CDCE3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293A603D-4DDF-4D1E-A609-98413DB8DA6D}" type="slidenum">
              <a:rPr lang="en-US" altLang="en-US" sz="1200"/>
              <a:pPr/>
              <a:t>34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A149-2593-4D55-A5AE-173CA4E4BE8F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06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99B7-7043-497A-A967-5C2CC09AD72F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4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7AA9-144F-4482-BDB5-83E2E9520069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5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4350-C2EE-4D37-A49A-D14FD50141FD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02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1773-81F0-456A-88A9-8C3FD165F592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6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B153-F2AD-4C0E-8A50-367E8E5C2849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6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A6B7-09DB-44E7-9536-18C65C1525F7}" type="datetime1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14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90BC-4655-4031-84A8-7CCB698ABB90}" type="datetime1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21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283D-BC63-4116-8328-B8D6D74CCEF5}" type="datetime1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5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DD9E-3017-421B-B787-06DB3B35D74C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8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2A3C-9162-4928-AA58-ED2C3649A7EB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0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441CC-7A63-4245-8209-FB0F79B7FDEC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#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43752B-7260-4BA5-BCCD-7EB21CA2D3C3}"/>
              </a:ext>
            </a:extLst>
          </p:cNvPr>
          <p:cNvSpPr/>
          <p:nvPr userDrawn="1"/>
        </p:nvSpPr>
        <p:spPr>
          <a:xfrm>
            <a:off x="0" y="0"/>
            <a:ext cx="62865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24F051-320C-47E3-BC36-61C73441C4B3}"/>
              </a:ext>
            </a:extLst>
          </p:cNvPr>
          <p:cNvSpPr/>
          <p:nvPr userDrawn="1"/>
        </p:nvSpPr>
        <p:spPr>
          <a:xfrm>
            <a:off x="8521685" y="3"/>
            <a:ext cx="62865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942FBC-3C6D-45A2-B2AD-36541BA1C512}"/>
              </a:ext>
            </a:extLst>
          </p:cNvPr>
          <p:cNvSpPr/>
          <p:nvPr userDrawn="1"/>
        </p:nvSpPr>
        <p:spPr>
          <a:xfrm rot="5400000">
            <a:off x="4408487" y="-3779837"/>
            <a:ext cx="365126" cy="792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CDF66A-99C7-41CC-8A83-3F19DAF4B15C}"/>
              </a:ext>
            </a:extLst>
          </p:cNvPr>
          <p:cNvSpPr/>
          <p:nvPr userDrawn="1"/>
        </p:nvSpPr>
        <p:spPr>
          <a:xfrm rot="5400000">
            <a:off x="4373554" y="2706696"/>
            <a:ext cx="365126" cy="79311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94693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magic">
            <a:extLst>
              <a:ext uri="{FF2B5EF4-FFF2-40B4-BE49-F238E27FC236}">
                <a16:creationId xmlns:a16="http://schemas.microsoft.com/office/drawing/2014/main" id="{1B2BDEEE-9A54-4621-9948-5C6E6CD83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>
            <a:extLst>
              <a:ext uri="{FF2B5EF4-FFF2-40B4-BE49-F238E27FC236}">
                <a16:creationId xmlns:a16="http://schemas.microsoft.com/office/drawing/2014/main" id="{5CA87AC2-F41B-44BC-B2D4-2AD75B7EB841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95742" y="2130425"/>
            <a:ext cx="7772400" cy="14700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Generalization Principle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11BA5DC-1064-BF2A-8810-620D7D2683B3}"/>
              </a:ext>
            </a:extLst>
          </p:cNvPr>
          <p:cNvSpPr txBox="1">
            <a:spLocks noChangeArrowheads="1"/>
          </p:cNvSpPr>
          <p:nvPr/>
        </p:nvSpPr>
        <p:spPr>
          <a:xfrm>
            <a:off x="1351719" y="3876260"/>
            <a:ext cx="6400800" cy="20616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b="1" dirty="0"/>
              <a:t>A Course in Business Ethics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b="1" i="1"/>
              <a:t>Module 6</a:t>
            </a:r>
            <a:endParaRPr lang="en-US" altLang="en-US" b="1" i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600" dirty="0"/>
              <a:t>John Hooker</a:t>
            </a:r>
            <a:br>
              <a:rPr lang="en-US" altLang="en-US" sz="2600" dirty="0"/>
            </a:br>
            <a:r>
              <a:rPr lang="en-US" altLang="en-US" sz="2200" i="1" dirty="0"/>
              <a:t>Carnegie Mellon University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200" dirty="0"/>
              <a:t>May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12308A6A-8E5A-4099-9F03-D91EC05DED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Maybe I don’t agree with universality of reason.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Why can’t I say, “My arguments show that cheating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unethical, but others are free to believe something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else.”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They are, but I am saying they would be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wrong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That’s what it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means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to believe that cheating is </a:t>
            </a:r>
            <a:b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unethical.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6B3ED9ED-B30A-4C3C-8B62-89BF4226A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F3376E1-CBE4-4656-917A-81BC4F560608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2292" name="Text Box 2">
            <a:extLst>
              <a:ext uri="{FF2B5EF4-FFF2-40B4-BE49-F238E27FC236}">
                <a16:creationId xmlns:a16="http://schemas.microsoft.com/office/drawing/2014/main" id="{F0C6495A-FC6E-47C8-B542-74A3CC7CD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Generalization principle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12308A6A-8E5A-4099-9F03-D91EC05DED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Maybe I don’t agree with universality of reason.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Why can’t I say, “My arguments show that cheating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unethical, but others are free to believe something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else.”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They are, but I am saying they would be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wrong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That’s what it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means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to believe that cheating is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unethical.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Suppose I say, “My calculations show that 7 + 8 = 15,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but others are free to believe that 7 + 8 is something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else.”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They are, but I am saying they would be wrong.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That’s what it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means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to believe that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7 + 8 = 15.</a:t>
            </a: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6B3ED9ED-B30A-4C3C-8B62-89BF4226A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F3376E1-CBE4-4656-917A-81BC4F560608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2292" name="Text Box 2">
            <a:extLst>
              <a:ext uri="{FF2B5EF4-FFF2-40B4-BE49-F238E27FC236}">
                <a16:creationId xmlns:a16="http://schemas.microsoft.com/office/drawing/2014/main" id="{F0C6495A-FC6E-47C8-B542-74A3CC7CD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Generalization principle</a:t>
            </a:r>
          </a:p>
        </p:txBody>
      </p:sp>
    </p:spTree>
    <p:extLst>
      <p:ext uri="{BB962C8B-B14F-4D97-AF65-F5344CB8AC3E}">
        <p14:creationId xmlns:p14="http://schemas.microsoft.com/office/powerpoint/2010/main" val="2793191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D6E1EB0B-9655-4FC1-A3DD-DA23869875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Suppose I steal a watch from a shop.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 have 2 reasons: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 want a new watch.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 won’t get caught.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Security at the shop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is lax.</a:t>
            </a: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F0F58097-2410-48DB-A329-4C2FA6FB2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5F8FADA-251A-4921-AA64-F26273CDDC0A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3316" name="Text Box 2">
            <a:extLst>
              <a:ext uri="{FF2B5EF4-FFF2-40B4-BE49-F238E27FC236}">
                <a16:creationId xmlns:a16="http://schemas.microsoft.com/office/drawing/2014/main" id="{C5430875-1F99-4114-86FD-D3ED4E388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Generalization principle</a:t>
            </a:r>
          </a:p>
        </p:txBody>
      </p:sp>
      <p:pic>
        <p:nvPicPr>
          <p:cNvPr id="13317" name="Picture 4">
            <a:extLst>
              <a:ext uri="{FF2B5EF4-FFF2-40B4-BE49-F238E27FC236}">
                <a16:creationId xmlns:a16="http://schemas.microsoft.com/office/drawing/2014/main" id="{9B1706CF-D663-4ECB-9C05-573E4D7C6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38" y="3581400"/>
            <a:ext cx="2976562" cy="22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B8B0074B-CA23-4AEB-9539-A03DA63564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55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 I am making a decision for everyone: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All who want a watch and think they won’t get caught should steal one.</a:t>
            </a:r>
          </a:p>
        </p:txBody>
      </p:sp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E562F6AF-ED22-40F3-A437-40BE4A5F8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CED3122-C4A9-4264-ABC2-7E3376807A6C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4340" name="Text Box 2">
            <a:extLst>
              <a:ext uri="{FF2B5EF4-FFF2-40B4-BE49-F238E27FC236}">
                <a16:creationId xmlns:a16="http://schemas.microsoft.com/office/drawing/2014/main" id="{11461AB7-A1B1-4119-9C7C-3C12B1BAA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Example - Theft</a:t>
            </a:r>
          </a:p>
        </p:txBody>
      </p:sp>
      <p:pic>
        <p:nvPicPr>
          <p:cNvPr id="14341" name="Picture 4">
            <a:extLst>
              <a:ext uri="{FF2B5EF4-FFF2-40B4-BE49-F238E27FC236}">
                <a16:creationId xmlns:a16="http://schemas.microsoft.com/office/drawing/2014/main" id="{62FBB23A-5ADE-4C7F-B372-BA437D395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38" y="3581400"/>
            <a:ext cx="2976562" cy="22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476EE701-26F5-49C9-8B72-E0FF927979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 I am making a decision for everyone: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All who want a watch and think they won’t get caught should steal one.</a:t>
            </a: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But I know that if all do 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this, they will get caught.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shop will install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security.</a:t>
            </a:r>
          </a:p>
          <a:p>
            <a:pPr lvl="1"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My reasons will no 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longer apply</a:t>
            </a:r>
          </a:p>
          <a:p>
            <a:pPr marL="457200" lvl="1" indent="0">
              <a:buFontTx/>
              <a:buNone/>
              <a:defRPr/>
            </a:pPr>
            <a:endParaRPr lang="en-US" sz="2400" dirty="0">
              <a:cs typeface="Arial" pitchFamily="34" charset="0"/>
            </a:endParaRP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4A9EE651-EDB6-41FF-9F02-FDC4AC526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26481E1-9718-4915-BF6F-9F114A1A3797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5364" name="Text Box 2">
            <a:extLst>
              <a:ext uri="{FF2B5EF4-FFF2-40B4-BE49-F238E27FC236}">
                <a16:creationId xmlns:a16="http://schemas.microsoft.com/office/drawing/2014/main" id="{C61A8B51-F876-4D5F-ADDF-A494A72AD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Example - Theft</a:t>
            </a:r>
          </a:p>
        </p:txBody>
      </p:sp>
      <p:pic>
        <p:nvPicPr>
          <p:cNvPr id="15365" name="Picture 4">
            <a:extLst>
              <a:ext uri="{FF2B5EF4-FFF2-40B4-BE49-F238E27FC236}">
                <a16:creationId xmlns:a16="http://schemas.microsoft.com/office/drawing/2014/main" id="{A6A9688A-54DD-498B-93AD-A794A2C5A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38" y="3581400"/>
            <a:ext cx="2976562" cy="22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0539F20D-0491-4E9D-904E-3E9C39DD46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 am not saying that all these people actually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steal watches.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Only that if they did, my reasons would no longer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apply.</a:t>
            </a: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4D2E7CAF-F9DF-429E-B278-86104C846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A30C9-497E-4974-9821-C2BFE5E6F0D5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3F6C116F-B656-495C-8D1C-89CA1FCC5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Example - Theft</a:t>
            </a:r>
          </a:p>
        </p:txBody>
      </p:sp>
      <p:pic>
        <p:nvPicPr>
          <p:cNvPr id="16389" name="Picture 4">
            <a:extLst>
              <a:ext uri="{FF2B5EF4-FFF2-40B4-BE49-F238E27FC236}">
                <a16:creationId xmlns:a16="http://schemas.microsoft.com/office/drawing/2014/main" id="{2AD47902-40B3-4813-BC6A-C4DA8500A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38" y="3581400"/>
            <a:ext cx="2976562" cy="22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77A51F62-80BB-4ECB-A7C5-1CEBAC9558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My reasons are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inconsistent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with the assumption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that people will act on them.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 am caught in a contradiction.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 am deciding that these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reasons justify theft for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But I am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deciding that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these reasons justify theft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 can’t have it both ways.</a:t>
            </a: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761E9564-06E0-409C-9029-A1B40CC5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721397E-78CE-4158-9664-8BE5CC0784A9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A563694D-61FE-414B-BF3F-884A1489D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Example - Theft</a:t>
            </a:r>
          </a:p>
        </p:txBody>
      </p:sp>
      <p:pic>
        <p:nvPicPr>
          <p:cNvPr id="17413" name="Picture 4">
            <a:extLst>
              <a:ext uri="{FF2B5EF4-FFF2-40B4-BE49-F238E27FC236}">
                <a16:creationId xmlns:a16="http://schemas.microsoft.com/office/drawing/2014/main" id="{498A6899-1CCD-4ADF-87DB-4E3C335D53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38" y="3581400"/>
            <a:ext cx="2976562" cy="22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06E63027-8970-4434-B2C2-800824EDB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principle is: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reasons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an action should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consistent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with the assumption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everyone with the same </a:t>
            </a:r>
            <a:b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reasons acts the same way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8B620625-EC14-4EE6-8A14-60C36F119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C269BCE-4429-4D84-8CEE-C17844101A1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8436" name="Text Box 2">
            <a:extLst>
              <a:ext uri="{FF2B5EF4-FFF2-40B4-BE49-F238E27FC236}">
                <a16:creationId xmlns:a16="http://schemas.microsoft.com/office/drawing/2014/main" id="{A5C29C47-3311-4B56-A24A-1E124B77B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Generalization principle</a:t>
            </a:r>
          </a:p>
        </p:txBody>
      </p:sp>
      <p:pic>
        <p:nvPicPr>
          <p:cNvPr id="18437" name="Picture 1">
            <a:extLst>
              <a:ext uri="{FF2B5EF4-FFF2-40B4-BE49-F238E27FC236}">
                <a16:creationId xmlns:a16="http://schemas.microsoft.com/office/drawing/2014/main" id="{FE8A8FBF-6B79-4D63-9DC3-A5C48C12C6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938" y="2012157"/>
            <a:ext cx="2455862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TextBox 2">
            <a:extLst>
              <a:ext uri="{FF2B5EF4-FFF2-40B4-BE49-F238E27FC236}">
                <a16:creationId xmlns:a16="http://schemas.microsoft.com/office/drawing/2014/main" id="{A2427286-E947-4D51-BE30-AD4A19DF6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2731" y="5584825"/>
            <a:ext cx="3352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Immanuel Kant, 1724-1804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2B7BFAC6-FB2A-4FD4-900C-3BB8A9CF22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 more precisely: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should be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rational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me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believe that the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reasons </a:t>
            </a:r>
            <a:b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my action are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consistent </a:t>
            </a:r>
            <a:b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with the assumption that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everyone with the same </a:t>
            </a:r>
            <a:b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reasons acts the same way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19459" name="Slide Number Placeholder 5">
            <a:extLst>
              <a:ext uri="{FF2B5EF4-FFF2-40B4-BE49-F238E27FC236}">
                <a16:creationId xmlns:a16="http://schemas.microsoft.com/office/drawing/2014/main" id="{FF37CC11-EC18-47BC-8FC8-E575E8546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E88A120-2EB3-4EB8-9708-300C3FAEF3F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19460" name="Text Box 2">
            <a:extLst>
              <a:ext uri="{FF2B5EF4-FFF2-40B4-BE49-F238E27FC236}">
                <a16:creationId xmlns:a16="http://schemas.microsoft.com/office/drawing/2014/main" id="{F0F8EB7F-B979-44E0-B590-CFF3F08E1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Generalization principle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04E500-CAB1-B089-9C4A-190F2F2EC1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938" y="2012157"/>
            <a:ext cx="2455862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F343186-5B8D-E8A6-8AB3-2615169C9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2731" y="5584825"/>
            <a:ext cx="3352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Immanuel Kant, 1724-1804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D2F69B00-9D87-4FD0-8EA6-3DABD14613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is wrong with cheating on an exam?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My reasons: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 will get a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better grade. 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Which means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 will get a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better job.</a:t>
            </a: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3804375E-2BAB-44F4-8353-7EC2CAF2A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9FD09F8-7F75-4EFF-8A65-9815F663F6FF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0484" name="Text Box 2">
            <a:extLst>
              <a:ext uri="{FF2B5EF4-FFF2-40B4-BE49-F238E27FC236}">
                <a16:creationId xmlns:a16="http://schemas.microsoft.com/office/drawing/2014/main" id="{AAE6FB31-4719-4041-9D21-37286F427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Example - Cheating</a:t>
            </a:r>
          </a:p>
        </p:txBody>
      </p:sp>
      <p:pic>
        <p:nvPicPr>
          <p:cNvPr id="20485" name="Picture 8" descr="http://www.smartfinancialanalyst.com/wp-content/uploads/2011/05/ExamCheating.jpg">
            <a:extLst>
              <a:ext uri="{FF2B5EF4-FFF2-40B4-BE49-F238E27FC236}">
                <a16:creationId xmlns:a16="http://schemas.microsoft.com/office/drawing/2014/main" id="{1DF9CE0F-E765-4E6B-9CEC-C5EADBFFC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051175"/>
            <a:ext cx="4438650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ACC322B4-766D-4B6E-BACC-74DE6098E1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must have principles for resolving issues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an objective way.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Otherwise we can rationalize anything.</a:t>
            </a:r>
          </a:p>
          <a:p>
            <a:pPr lvl="1"/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Generalization principle</a:t>
            </a:r>
          </a:p>
          <a:p>
            <a:pPr lvl="1"/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Utilitarian principle</a:t>
            </a:r>
          </a:p>
          <a:p>
            <a:pPr lvl="1"/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Autonomy principle</a:t>
            </a:r>
          </a:p>
        </p:txBody>
      </p:sp>
      <p:sp>
        <p:nvSpPr>
          <p:cNvPr id="4099" name="Slide Number Placeholder 5">
            <a:extLst>
              <a:ext uri="{FF2B5EF4-FFF2-40B4-BE49-F238E27FC236}">
                <a16:creationId xmlns:a16="http://schemas.microsoft.com/office/drawing/2014/main" id="{0B263B1B-C6DE-4264-9624-E7F7CD8F3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15CE277-1851-48F2-81A7-D797E32B29E2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4100" name="Text Box 2">
            <a:extLst>
              <a:ext uri="{FF2B5EF4-FFF2-40B4-BE49-F238E27FC236}">
                <a16:creationId xmlns:a16="http://schemas.microsoft.com/office/drawing/2014/main" id="{E3E07B7E-2751-4DFA-A771-0AE2C1465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Ethical principles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8DD4BF1E-EA7B-4228-8D3A-2031A0350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55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Nearly all students have these reasons.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they all cheat…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Everyone will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have a top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grade. 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Good grades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won’t get me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better job.</a:t>
            </a: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44E8AD8A-CB69-4F08-9145-F6552A51A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7772CEC-397D-4B02-BB89-EDD60EF5D52F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1508" name="Text Box 2">
            <a:extLst>
              <a:ext uri="{FF2B5EF4-FFF2-40B4-BE49-F238E27FC236}">
                <a16:creationId xmlns:a16="http://schemas.microsoft.com/office/drawing/2014/main" id="{816F4EA0-7974-4613-BDBF-11EA23766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Example - Cheating</a:t>
            </a:r>
          </a:p>
        </p:txBody>
      </p:sp>
      <p:pic>
        <p:nvPicPr>
          <p:cNvPr id="21509" name="Picture 8" descr="http://www.smartfinancialanalyst.com/wp-content/uploads/2011/05/ExamCheating.jpg">
            <a:extLst>
              <a:ext uri="{FF2B5EF4-FFF2-40B4-BE49-F238E27FC236}">
                <a16:creationId xmlns:a16="http://schemas.microsoft.com/office/drawing/2014/main" id="{4DC03881-CFBB-49C5-B1A2-6327CF5FC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051175"/>
            <a:ext cx="4438650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FD0087BA-9BBD-4020-8568-0736B2AA2D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Breaking an agreement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violates generalization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principle.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I break it merely for convenience or profit. 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 agreement (or contract) is a mutual promise.</a:t>
            </a: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22531" name="Slide Number Placeholder 5">
            <a:extLst>
              <a:ext uri="{FF2B5EF4-FFF2-40B4-BE49-F238E27FC236}">
                <a16:creationId xmlns:a16="http://schemas.microsoft.com/office/drawing/2014/main" id="{1BE3C7B1-E536-4895-9578-976A499FE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7547DFA-8D32-423F-8395-0A4E28393726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2532" name="Text Box 2">
            <a:extLst>
              <a:ext uri="{FF2B5EF4-FFF2-40B4-BE49-F238E27FC236}">
                <a16:creationId xmlns:a16="http://schemas.microsoft.com/office/drawing/2014/main" id="{B5475B2C-077C-4082-A0E2-A1008C5A1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Example - Agreements</a:t>
            </a:r>
          </a:p>
        </p:txBody>
      </p:sp>
      <p:pic>
        <p:nvPicPr>
          <p:cNvPr id="22533" name="Picture 1">
            <a:extLst>
              <a:ext uri="{FF2B5EF4-FFF2-40B4-BE49-F238E27FC236}">
                <a16:creationId xmlns:a16="http://schemas.microsoft.com/office/drawing/2014/main" id="{EB899188-FEFF-466E-848C-E067466E25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013" y="4060825"/>
            <a:ext cx="3824287" cy="214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21FC5A30-7173-4600-B7ED-DD099FFE86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Suppose everyone broke agreements when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convenient.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would be impossible to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make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agreements in the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first place. 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therefore impossible to achieve my purposes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breaking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them!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whole point of having an agreement is that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 keep it when you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don’t want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keep it.</a:t>
            </a: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24579" name="Slide Number Placeholder 5">
            <a:extLst>
              <a:ext uri="{FF2B5EF4-FFF2-40B4-BE49-F238E27FC236}">
                <a16:creationId xmlns:a16="http://schemas.microsoft.com/office/drawing/2014/main" id="{6EF51FBA-A62E-49CF-A1FF-B0FEF5A83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3AD546E-EFE1-4BFA-ADDA-40D3FDFA7491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24580" name="Text Box 2">
            <a:extLst>
              <a:ext uri="{FF2B5EF4-FFF2-40B4-BE49-F238E27FC236}">
                <a16:creationId xmlns:a16="http://schemas.microsoft.com/office/drawing/2014/main" id="{E8F8733E-6718-428C-9DAA-CC03F3C34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Example - Agreements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B0580296-F1B6-474F-90B6-8D3ED226C8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Lying for mere convenience violates the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generalization principle.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the reason for lying implies that people will believe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lie. 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everyone lied when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convenient, no one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would believe the lies.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 possibility of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communication </a:t>
            </a:r>
            <a:b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presupposes a certain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amount of credibility.</a:t>
            </a:r>
          </a:p>
        </p:txBody>
      </p:sp>
      <p:sp>
        <p:nvSpPr>
          <p:cNvPr id="25603" name="Slide Number Placeholder 5">
            <a:extLst>
              <a:ext uri="{FF2B5EF4-FFF2-40B4-BE49-F238E27FC236}">
                <a16:creationId xmlns:a16="http://schemas.microsoft.com/office/drawing/2014/main" id="{AD04193B-B751-4D5B-B082-8923E3C0C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A37AD04-0D28-4B7C-9BEF-F9AC96597C4F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25604" name="Text Box 2">
            <a:extLst>
              <a:ext uri="{FF2B5EF4-FFF2-40B4-BE49-F238E27FC236}">
                <a16:creationId xmlns:a16="http://schemas.microsoft.com/office/drawing/2014/main" id="{C40598B0-F321-4CD7-9760-E9298FECC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Example - Lying</a:t>
            </a:r>
          </a:p>
        </p:txBody>
      </p:sp>
      <p:pic>
        <p:nvPicPr>
          <p:cNvPr id="25605" name="Picture 1">
            <a:extLst>
              <a:ext uri="{FF2B5EF4-FFF2-40B4-BE49-F238E27FC236}">
                <a16:creationId xmlns:a16="http://schemas.microsoft.com/office/drawing/2014/main" id="{A75F1957-E0D3-44B2-81B5-39848447D8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20"/>
          <a:stretch/>
        </p:blipFill>
        <p:spPr bwMode="auto">
          <a:xfrm>
            <a:off x="4670772" y="3630613"/>
            <a:ext cx="3514221" cy="231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>
            <a:extLst>
              <a:ext uri="{FF2B5EF4-FFF2-40B4-BE49-F238E27FC236}">
                <a16:creationId xmlns:a16="http://schemas.microsoft.com/office/drawing/2014/main" id="{A29E5DD4-84BF-4290-91E4-80E90C3076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Lying can be generalizable, depending on the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reasons.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Workers in an Amsterdam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office building lied to Nazi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police, 1940-42.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They denied knowing the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whereabouts of Anne Frank’s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family, who they knew were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hiding in the building.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Their purpose was to avoid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revealing a Jewish family’s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location to the Nazi regime.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FCCF78D6-3412-4146-B79B-9CBD5F371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DF2ACC7-7DEE-433B-A7FB-487A1A48D454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26628" name="Text Box 2">
            <a:extLst>
              <a:ext uri="{FF2B5EF4-FFF2-40B4-BE49-F238E27FC236}">
                <a16:creationId xmlns:a16="http://schemas.microsoft.com/office/drawing/2014/main" id="{8F79FE45-F7EB-4992-959F-B005BE2CB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Example - Lying</a:t>
            </a:r>
          </a:p>
        </p:txBody>
      </p:sp>
      <p:pic>
        <p:nvPicPr>
          <p:cNvPr id="26629" name="Picture 2">
            <a:extLst>
              <a:ext uri="{FF2B5EF4-FFF2-40B4-BE49-F238E27FC236}">
                <a16:creationId xmlns:a16="http://schemas.microsoft.com/office/drawing/2014/main" id="{9D52F829-2943-4D0B-A1C4-4942D9B772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25" y="2703514"/>
            <a:ext cx="2588117" cy="2489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E0A2BC8D-EE37-4A95-B7E1-34C14C700E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Lying can be generalizable, depending on the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reasons.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is generalizable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If everyone lied to avoid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revealing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 Jewish family’s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location to the Nazi regime, </a:t>
            </a:r>
            <a:b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it would still be possible to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accomplish this purpose by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lying.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It would not be necessary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for the police to believe the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lies.</a:t>
            </a:r>
          </a:p>
        </p:txBody>
      </p:sp>
      <p:sp>
        <p:nvSpPr>
          <p:cNvPr id="27651" name="Slide Number Placeholder 5">
            <a:extLst>
              <a:ext uri="{FF2B5EF4-FFF2-40B4-BE49-F238E27FC236}">
                <a16:creationId xmlns:a16="http://schemas.microsoft.com/office/drawing/2014/main" id="{07E7066E-0E8A-46B9-8650-6F54EB7B4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807B87C-33E4-48C2-B451-444FC93F241C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27652" name="Text Box 2">
            <a:extLst>
              <a:ext uri="{FF2B5EF4-FFF2-40B4-BE49-F238E27FC236}">
                <a16:creationId xmlns:a16="http://schemas.microsoft.com/office/drawing/2014/main" id="{40B57F68-919C-4F02-BEF9-B01E86E63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Example - Lying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50814E53-81BD-6CAB-FEA3-C4B057323C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25" y="2703514"/>
            <a:ext cx="2588117" cy="2489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98ABBE8D-4798-4159-B370-D02E0887E0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generalization principle can be formulated: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should be rational for me to believe that I could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achieve my purposes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everyone with my reasons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acted the same way.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 would not achieve my purpose by cheating if everyone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cheated to get a better job.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A76FA602-8441-47A3-937B-50B467EA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8FCC0A1-4A7C-412D-80D1-981770497827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28676" name="Text Box 2">
            <a:extLst>
              <a:ext uri="{FF2B5EF4-FFF2-40B4-BE49-F238E27FC236}">
                <a16:creationId xmlns:a16="http://schemas.microsoft.com/office/drawing/2014/main" id="{122C9ED4-E27B-46A5-9F2B-CD43D9278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Alternate formulations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C00007E3-4F45-4BFD-9B11-F975D1D39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principle can also be formulated: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should be rational for me to believe that the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practice or institution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that makes achieving my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purposes possible would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not be undermined </a:t>
            </a:r>
            <a:b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everyone with my reasons acted the same way.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 institution of grades would be undermined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if everyone cheated to get a better job.</a:t>
            </a: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29699" name="Slide Number Placeholder 5">
            <a:extLst>
              <a:ext uri="{FF2B5EF4-FFF2-40B4-BE49-F238E27FC236}">
                <a16:creationId xmlns:a16="http://schemas.microsoft.com/office/drawing/2014/main" id="{75998F9F-3A8F-4AA7-8F0D-D832ED28A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8D8B9D7-9146-4560-9A1D-3FB278D5579C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29700" name="Text Box 2">
            <a:extLst>
              <a:ext uri="{FF2B5EF4-FFF2-40B4-BE49-F238E27FC236}">
                <a16:creationId xmlns:a16="http://schemas.microsoft.com/office/drawing/2014/main" id="{5A38C5E0-911E-48DC-B49E-6182E2585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Alternate formulations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FCC061A9-3B42-4207-9FDE-572BFE2B87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Suppose I steal whenever it is convenient and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profitable for me.  Why is this unethical?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Because it is illegal?  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Suppose it were legal.  Would this make it OK?</a:t>
            </a:r>
          </a:p>
        </p:txBody>
      </p:sp>
      <p:sp>
        <p:nvSpPr>
          <p:cNvPr id="31747" name="Slide Number Placeholder 5">
            <a:extLst>
              <a:ext uri="{FF2B5EF4-FFF2-40B4-BE49-F238E27FC236}">
                <a16:creationId xmlns:a16="http://schemas.microsoft.com/office/drawing/2014/main" id="{0970C1F8-F910-4859-9FF8-B0B48E802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1A6862B-A29A-442D-BEB0-037C2E6A26E0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31748" name="Text Box 2">
            <a:extLst>
              <a:ext uri="{FF2B5EF4-FFF2-40B4-BE49-F238E27FC236}">
                <a16:creationId xmlns:a16="http://schemas.microsoft.com/office/drawing/2014/main" id="{A634A0A6-3F6F-4EBE-A826-343744185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 dirty="0">
                <a:solidFill>
                  <a:srgbClr val="A81315"/>
                </a:solidFill>
                <a:cs typeface="Arial" panose="020B0604020202020204" pitchFamily="34" charset="0"/>
              </a:rPr>
              <a:t>Example - Theft</a:t>
            </a:r>
          </a:p>
        </p:txBody>
      </p:sp>
    </p:spTree>
    <p:extLst>
      <p:ext uri="{BB962C8B-B14F-4D97-AF65-F5344CB8AC3E}">
        <p14:creationId xmlns:p14="http://schemas.microsoft.com/office/powerpoint/2010/main" val="31481952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677C725D-DF1C-4759-9F79-67C0013528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Suppose I steal whenever it is convenient and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profitable for me.  Why is this unethical?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Because it is illegal?  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Suppose it were legal.  Would this make it OK?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would undermine the institution of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 steal something to have possession and use of it.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That is, to make it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my property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If everyone stole for convenience, there would be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no institution of property.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When I steal something, others will steal from me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5 minutes later.</a:t>
            </a: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33795" name="Slide Number Placeholder 5">
            <a:extLst>
              <a:ext uri="{FF2B5EF4-FFF2-40B4-BE49-F238E27FC236}">
                <a16:creationId xmlns:a16="http://schemas.microsoft.com/office/drawing/2014/main" id="{27832FB9-8646-4ADA-966F-5AB67DE18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92721C0-50F9-4843-85DD-06696ED8074E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33796" name="Text Box 2">
            <a:extLst>
              <a:ext uri="{FF2B5EF4-FFF2-40B4-BE49-F238E27FC236}">
                <a16:creationId xmlns:a16="http://schemas.microsoft.com/office/drawing/2014/main" id="{D41D9E83-B985-4D27-B216-83C40F143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 dirty="0">
                <a:solidFill>
                  <a:srgbClr val="A81315"/>
                </a:solidFill>
                <a:cs typeface="Arial" panose="020B0604020202020204" pitchFamily="34" charset="0"/>
              </a:rPr>
              <a:t>Example - Theft</a:t>
            </a:r>
          </a:p>
        </p:txBody>
      </p:sp>
    </p:spTree>
    <p:extLst>
      <p:ext uri="{BB962C8B-B14F-4D97-AF65-F5344CB8AC3E}">
        <p14:creationId xmlns:p14="http://schemas.microsoft.com/office/powerpoint/2010/main" val="800792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E07D6C20-9A41-410B-9399-534E26793A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5500" y="1973263"/>
            <a:ext cx="8229600" cy="4302125"/>
          </a:xfrm>
        </p:spPr>
        <p:txBody>
          <a:bodyPr/>
          <a:lstStyle/>
          <a:p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Universality of reason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 don’t get to have your own logic.</a:t>
            </a:r>
          </a:p>
          <a:p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Acting for reasons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Freely chosen action is based on a rationale.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A87C80B1-46E4-4F61-ACB6-548AE8EB7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72C2524-44F2-430D-BFED-28F858119ECF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5124" name="Text Box 2">
            <a:extLst>
              <a:ext uri="{FF2B5EF4-FFF2-40B4-BE49-F238E27FC236}">
                <a16:creationId xmlns:a16="http://schemas.microsoft.com/office/drawing/2014/main" id="{552063CD-FA3E-4556-B656-CD9033AEE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Basic assumptions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>
            <a:extLst>
              <a:ext uri="{FF2B5EF4-FFF2-40B4-BE49-F238E27FC236}">
                <a16:creationId xmlns:a16="http://schemas.microsoft.com/office/drawing/2014/main" id="{1E49D496-50E9-4957-9CB5-891B64E5E5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One can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deceive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without lying.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example, if your doctor deliberately neglects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mention a serious diagnosis.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There is no lying, only deception.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Deception =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causing someone to believe something </a:t>
            </a:r>
            <a:b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you know is false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35843" name="Slide Number Placeholder 5">
            <a:extLst>
              <a:ext uri="{FF2B5EF4-FFF2-40B4-BE49-F238E27FC236}">
                <a16:creationId xmlns:a16="http://schemas.microsoft.com/office/drawing/2014/main" id="{57179170-FEE2-48BF-8E17-0A75E8623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F176AD9-7C68-4BA8-BB03-4525A6176A23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35844" name="Text Box 2">
            <a:extLst>
              <a:ext uri="{FF2B5EF4-FFF2-40B4-BE49-F238E27FC236}">
                <a16:creationId xmlns:a16="http://schemas.microsoft.com/office/drawing/2014/main" id="{74E0EC79-180C-43E3-90D7-13B0BC615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 dirty="0">
                <a:solidFill>
                  <a:srgbClr val="A81315"/>
                </a:solidFill>
                <a:cs typeface="Arial" panose="020B0604020202020204" pitchFamily="34" charset="0"/>
              </a:rPr>
              <a:t>Example - Deception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>
            <a:extLst>
              <a:ext uri="{FF2B5EF4-FFF2-40B4-BE49-F238E27FC236}">
                <a16:creationId xmlns:a16="http://schemas.microsoft.com/office/drawing/2014/main" id="{BAF13F61-8789-4605-BCFE-11CE63F731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One can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deceive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without lying.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example, if your doctor deliberately neglects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mention a serious diagnosis.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There is no lying, only deception.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Deception =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causing someone to believe something </a:t>
            </a:r>
            <a:b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you know is false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Deception, merely for convenience, is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b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generalizable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It would not deceive if generalized.</a:t>
            </a: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37891" name="Slide Number Placeholder 5">
            <a:extLst>
              <a:ext uri="{FF2B5EF4-FFF2-40B4-BE49-F238E27FC236}">
                <a16:creationId xmlns:a16="http://schemas.microsoft.com/office/drawing/2014/main" id="{B3CC934F-BDC6-48EA-8FAB-F3D6D8423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EB46835-379C-4AC7-8791-6ABDAAF8B24C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37892" name="Text Box 2">
            <a:extLst>
              <a:ext uri="{FF2B5EF4-FFF2-40B4-BE49-F238E27FC236}">
                <a16:creationId xmlns:a16="http://schemas.microsoft.com/office/drawing/2014/main" id="{13075BFD-9E83-4D25-8821-58FC7ED95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 dirty="0">
                <a:solidFill>
                  <a:srgbClr val="A81315"/>
                </a:solidFill>
                <a:cs typeface="Arial" panose="020B0604020202020204" pitchFamily="34" charset="0"/>
              </a:rPr>
              <a:t>Example - Deception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>
            <a:extLst>
              <a:ext uri="{FF2B5EF4-FFF2-40B4-BE49-F238E27FC236}">
                <a16:creationId xmlns:a16="http://schemas.microsoft.com/office/drawing/2014/main" id="{4446E87D-02F7-43D3-A49B-BC0EE51DD7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Gertrude Grosvenor says: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 am stealing a watch because: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 want it.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 can get away with it.</a:t>
            </a:r>
          </a:p>
          <a:p>
            <a:pPr lvl="2"/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My name is Gertrude </a:t>
            </a:r>
            <a:b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Grosvenor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is generalizable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Only one person in the world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has the name Gertrude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Grosvenor.</a:t>
            </a:r>
          </a:p>
          <a:p>
            <a:pPr lvl="2"/>
            <a:endParaRPr lang="en-US" altLang="en-US" sz="2000" i="1" dirty="0">
              <a:cs typeface="Arial" panose="020B0604020202020204" pitchFamily="34" charset="0"/>
            </a:endParaRP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39939" name="Slide Number Placeholder 5">
            <a:extLst>
              <a:ext uri="{FF2B5EF4-FFF2-40B4-BE49-F238E27FC236}">
                <a16:creationId xmlns:a16="http://schemas.microsoft.com/office/drawing/2014/main" id="{8CE737EA-68B8-4473-89DF-E917B89A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EB30B5C-6012-4989-BC2A-317216B42449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en-US" altLang="en-US" sz="1400"/>
          </a:p>
        </p:txBody>
      </p:sp>
      <p:sp>
        <p:nvSpPr>
          <p:cNvPr id="39940" name="Text Box 2">
            <a:extLst>
              <a:ext uri="{FF2B5EF4-FFF2-40B4-BE49-F238E27FC236}">
                <a16:creationId xmlns:a16="http://schemas.microsoft.com/office/drawing/2014/main" id="{BE26B2F8-CFD5-4592-876B-D79258ED9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Getting the reasons right</a:t>
            </a:r>
          </a:p>
        </p:txBody>
      </p:sp>
      <p:pic>
        <p:nvPicPr>
          <p:cNvPr id="39941" name="Picture 4">
            <a:extLst>
              <a:ext uri="{FF2B5EF4-FFF2-40B4-BE49-F238E27FC236}">
                <a16:creationId xmlns:a16="http://schemas.microsoft.com/office/drawing/2014/main" id="{E94D3CA4-A232-49A2-A67E-A5ABD3FBB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238" y="2455091"/>
            <a:ext cx="2976562" cy="223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>
            <a:extLst>
              <a:ext uri="{FF2B5EF4-FFF2-40B4-BE49-F238E27FC236}">
                <a16:creationId xmlns:a16="http://schemas.microsoft.com/office/drawing/2014/main" id="{24B656E7-0977-4323-B31C-7DA0A6C2A3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Gertrude Grosvenor says: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 am stealing a watch because: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 want it.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 can get away with it.</a:t>
            </a:r>
          </a:p>
          <a:p>
            <a:pPr lvl="2"/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My name is Gertrude </a:t>
            </a:r>
            <a:b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Grosvenor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is generalizable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Only one person in the world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has the name Gertrude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Grosvenor.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But her name is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not a reason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She would steal if she learned her name is Genevieve.</a:t>
            </a:r>
          </a:p>
          <a:p>
            <a:pPr lvl="2"/>
            <a:endParaRPr lang="en-US" altLang="en-US" sz="2000" i="1" dirty="0">
              <a:cs typeface="Arial" panose="020B0604020202020204" pitchFamily="34" charset="0"/>
            </a:endParaRPr>
          </a:p>
          <a:p>
            <a:pPr lvl="2"/>
            <a:endParaRPr lang="en-US" altLang="en-US" sz="2000" i="1" dirty="0">
              <a:cs typeface="Arial" panose="020B0604020202020204" pitchFamily="34" charset="0"/>
            </a:endParaRP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41987" name="Slide Number Placeholder 5">
            <a:extLst>
              <a:ext uri="{FF2B5EF4-FFF2-40B4-BE49-F238E27FC236}">
                <a16:creationId xmlns:a16="http://schemas.microsoft.com/office/drawing/2014/main" id="{0050F282-6FFB-48E6-B0B1-2AB1BDF7E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77CEFFC-416B-41DE-A373-284BD55BB1D7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41988" name="Text Box 2">
            <a:extLst>
              <a:ext uri="{FF2B5EF4-FFF2-40B4-BE49-F238E27FC236}">
                <a16:creationId xmlns:a16="http://schemas.microsoft.com/office/drawing/2014/main" id="{D6D1D497-9D80-405A-B9C9-BBA1C09AB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Getting the reasons right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6E18B207-8CD8-4488-8942-1EBCA6E87B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238" y="2455091"/>
            <a:ext cx="2976562" cy="223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>
            <a:extLst>
              <a:ext uri="{FF2B5EF4-FFF2-40B4-BE49-F238E27FC236}">
                <a16:creationId xmlns:a16="http://schemas.microsoft.com/office/drawing/2014/main" id="{8CE62FCE-532B-4F06-99C3-740722CDC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her rationale is too narrow.</a:t>
            </a:r>
          </a:p>
          <a:p>
            <a:pPr lvl="1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set of circumstances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under which she would steal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Gertrude’s name is not part of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her rationale for stealing.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 stated rationale is too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narrow.</a:t>
            </a:r>
          </a:p>
        </p:txBody>
      </p:sp>
      <p:sp>
        <p:nvSpPr>
          <p:cNvPr id="44035" name="Slide Number Placeholder 5">
            <a:extLst>
              <a:ext uri="{FF2B5EF4-FFF2-40B4-BE49-F238E27FC236}">
                <a16:creationId xmlns:a16="http://schemas.microsoft.com/office/drawing/2014/main" id="{7D1B5A65-0C9D-4312-AD29-6F7FD6C7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97E1998-CAD4-4F93-9B99-6C23C17CCA3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en-US" altLang="en-US" sz="1400"/>
          </a:p>
        </p:txBody>
      </p:sp>
      <p:sp>
        <p:nvSpPr>
          <p:cNvPr id="44036" name="Text Box 2">
            <a:extLst>
              <a:ext uri="{FF2B5EF4-FFF2-40B4-BE49-F238E27FC236}">
                <a16:creationId xmlns:a16="http://schemas.microsoft.com/office/drawing/2014/main" id="{AFE62B1F-F2B4-45CD-958E-8C1E84E3E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Getting the reasons right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0724BCA7-7709-4E44-89A0-C936E89E2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238" y="2455091"/>
            <a:ext cx="2976562" cy="223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>
            <a:extLst>
              <a:ext uri="{FF2B5EF4-FFF2-40B4-BE49-F238E27FC236}">
                <a16:creationId xmlns:a16="http://schemas.microsoft.com/office/drawing/2014/main" id="{BE9CC4E2-B7B6-462F-B4D6-1B01D41CEB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her rationale is too narrow.</a:t>
            </a:r>
          </a:p>
          <a:p>
            <a:pPr lvl="1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set of circumstances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under which she would steal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Gertrude’s name is not part of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her rationale for stealing.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 stated rationale is too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narrow.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reasons must be seen as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individually necessary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jointly sufficient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the action.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Gertrude’s name is not necessary.</a:t>
            </a: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46083" name="Slide Number Placeholder 5">
            <a:extLst>
              <a:ext uri="{FF2B5EF4-FFF2-40B4-BE49-F238E27FC236}">
                <a16:creationId xmlns:a16="http://schemas.microsoft.com/office/drawing/2014/main" id="{EDFD0ED4-7261-4C0D-BA2D-1D649D7BF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FA49FC9-F26B-4A51-8B2F-EEE562798B3E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en-US" altLang="en-US" sz="1400"/>
          </a:p>
        </p:txBody>
      </p:sp>
      <p:sp>
        <p:nvSpPr>
          <p:cNvPr id="46084" name="Text Box 2">
            <a:extLst>
              <a:ext uri="{FF2B5EF4-FFF2-40B4-BE49-F238E27FC236}">
                <a16:creationId xmlns:a16="http://schemas.microsoft.com/office/drawing/2014/main" id="{2254CD2E-04FA-4E5E-9F0F-F2666CFEB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Getting the reasons right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E28D6B75-4BAA-45B8-90EB-A0CF6F2C9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238" y="2455091"/>
            <a:ext cx="2976562" cy="223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>
            <a:extLst>
              <a:ext uri="{FF2B5EF4-FFF2-40B4-BE49-F238E27FC236}">
                <a16:creationId xmlns:a16="http://schemas.microsoft.com/office/drawing/2014/main" id="{FA4A8CD1-DC93-4153-ADCA-ACD0E915E5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flaw in rationality-based ethics?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Most of our actions are automatic.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We can’t devise a rationale for everything we do.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We are creatures of habit.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doesn’t mean we are unethical most of the time.</a:t>
            </a:r>
          </a:p>
          <a:p>
            <a:pPr lvl="1"/>
            <a:endParaRPr lang="en-US" altLang="en-US" sz="2000" i="1" dirty="0">
              <a:cs typeface="Arial" panose="020B0604020202020204" pitchFamily="34" charset="0"/>
            </a:endParaRP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48131" name="Slide Number Placeholder 5">
            <a:extLst>
              <a:ext uri="{FF2B5EF4-FFF2-40B4-BE49-F238E27FC236}">
                <a16:creationId xmlns:a16="http://schemas.microsoft.com/office/drawing/2014/main" id="{A50C8328-A920-4D82-8492-D236CE266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D5AA6E6-A0DC-4A1F-A426-8195CAF2DA5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en-US" altLang="en-US" sz="1400"/>
          </a:p>
        </p:txBody>
      </p:sp>
      <p:sp>
        <p:nvSpPr>
          <p:cNvPr id="48132" name="Text Box 2">
            <a:extLst>
              <a:ext uri="{FF2B5EF4-FFF2-40B4-BE49-F238E27FC236}">
                <a16:creationId xmlns:a16="http://schemas.microsoft.com/office/drawing/2014/main" id="{3B8C38D5-DA4F-49B9-AABB-09EC8E85A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Human decision making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>
            <a:extLst>
              <a:ext uri="{FF2B5EF4-FFF2-40B4-BE49-F238E27FC236}">
                <a16:creationId xmlns:a16="http://schemas.microsoft.com/office/drawing/2014/main" id="{F0AE4E5A-688B-4FCA-ACD4-8FA8BCAF39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7833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flaw in rationality-based ethics?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Most of our actions are automatic.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We can’t devise a rationale for everything we do.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We are creatures of habit.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doesn’t mean we are unethical most of the time.</a:t>
            </a:r>
          </a:p>
          <a:p>
            <a:pPr lvl="1"/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Dual process theory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agrees.</a:t>
            </a:r>
          </a:p>
          <a:p>
            <a:pPr lvl="2"/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System 1 thinking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is fast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and unconscious.</a:t>
            </a:r>
          </a:p>
          <a:p>
            <a:pPr lvl="2"/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System 2 thinking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is slow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and based on conscious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reasoning.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We usually rely on System 1.</a:t>
            </a:r>
          </a:p>
        </p:txBody>
      </p:sp>
      <p:sp>
        <p:nvSpPr>
          <p:cNvPr id="50179" name="Slide Number Placeholder 5">
            <a:extLst>
              <a:ext uri="{FF2B5EF4-FFF2-40B4-BE49-F238E27FC236}">
                <a16:creationId xmlns:a16="http://schemas.microsoft.com/office/drawing/2014/main" id="{DA238362-9279-4BD3-91FF-FF1BE7F89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05E5EE7-F3A7-4D9F-AC61-249F575FA1FF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en-US" altLang="en-US" sz="1400"/>
          </a:p>
        </p:txBody>
      </p:sp>
      <p:sp>
        <p:nvSpPr>
          <p:cNvPr id="50180" name="Text Box 2">
            <a:extLst>
              <a:ext uri="{FF2B5EF4-FFF2-40B4-BE49-F238E27FC236}">
                <a16:creationId xmlns:a16="http://schemas.microsoft.com/office/drawing/2014/main" id="{BACCE622-0100-4D97-9480-BC785EB8E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271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Human decision making</a:t>
            </a:r>
          </a:p>
        </p:txBody>
      </p:sp>
      <p:pic>
        <p:nvPicPr>
          <p:cNvPr id="50181" name="Picture 5">
            <a:extLst>
              <a:ext uri="{FF2B5EF4-FFF2-40B4-BE49-F238E27FC236}">
                <a16:creationId xmlns:a16="http://schemas.microsoft.com/office/drawing/2014/main" id="{FE6108E4-0CCB-4247-8034-D3BAEC024A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538" y="4008438"/>
            <a:ext cx="3617912" cy="241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>
            <a:extLst>
              <a:ext uri="{FF2B5EF4-FFF2-40B4-BE49-F238E27FC236}">
                <a16:creationId xmlns:a16="http://schemas.microsoft.com/office/drawing/2014/main" id="{BE302B11-A3BB-4CE8-BB3D-9CBF86C35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5344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Ethicists are well aware of this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Going back at least to Aristotle.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allows habits to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continue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If I continue smoking, I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make a decision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not to break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 habit.</a:t>
            </a:r>
          </a:p>
        </p:txBody>
      </p:sp>
      <p:sp>
        <p:nvSpPr>
          <p:cNvPr id="52227" name="Slide Number Placeholder 5">
            <a:extLst>
              <a:ext uri="{FF2B5EF4-FFF2-40B4-BE49-F238E27FC236}">
                <a16:creationId xmlns:a16="http://schemas.microsoft.com/office/drawing/2014/main" id="{58CEA33C-8C23-40FA-9E9E-A0C5FD78F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F212E68-5024-4886-8B22-5DCA47A700B3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lang="en-US" altLang="en-US" sz="1400"/>
          </a:p>
        </p:txBody>
      </p:sp>
      <p:sp>
        <p:nvSpPr>
          <p:cNvPr id="52228" name="Text Box 2">
            <a:extLst>
              <a:ext uri="{FF2B5EF4-FFF2-40B4-BE49-F238E27FC236}">
                <a16:creationId xmlns:a16="http://schemas.microsoft.com/office/drawing/2014/main" id="{38D4A18E-5DFF-4DD9-A463-69BDDBA22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Human decision making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9816B007-E941-4654-8453-273FBA008E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888" y="3846473"/>
            <a:ext cx="1897024" cy="2372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>
            <a:extLst>
              <a:ext uri="{FF2B5EF4-FFF2-40B4-BE49-F238E27FC236}">
                <a16:creationId xmlns:a16="http://schemas.microsoft.com/office/drawing/2014/main" id="{BDB5E24B-05B4-43E1-BFE9-1DB38E6810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5344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Ethicists are well aware of this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Going back at least to Aristotle.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allows habits to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continue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If I continue smoking, I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make a decision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not to break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 habit.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can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invoke system 2 thinking </a:t>
            </a:r>
            <a:b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when needed.</a:t>
            </a:r>
          </a:p>
          <a:p>
            <a:pPr lvl="2"/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This is where </a:t>
            </a:r>
            <a:r>
              <a:rPr lang="en-US" alt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ethics 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comes</a:t>
            </a:r>
            <a:b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into play.</a:t>
            </a:r>
          </a:p>
        </p:txBody>
      </p:sp>
      <p:sp>
        <p:nvSpPr>
          <p:cNvPr id="54275" name="Slide Number Placeholder 5">
            <a:extLst>
              <a:ext uri="{FF2B5EF4-FFF2-40B4-BE49-F238E27FC236}">
                <a16:creationId xmlns:a16="http://schemas.microsoft.com/office/drawing/2014/main" id="{08F15595-1913-4A61-915D-73541C84E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B8C6232-D913-4828-B8F3-92237169DCE4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en-US" altLang="en-US" sz="1400"/>
          </a:p>
        </p:txBody>
      </p:sp>
      <p:sp>
        <p:nvSpPr>
          <p:cNvPr id="54276" name="Text Box 2">
            <a:extLst>
              <a:ext uri="{FF2B5EF4-FFF2-40B4-BE49-F238E27FC236}">
                <a16:creationId xmlns:a16="http://schemas.microsoft.com/office/drawing/2014/main" id="{E6C69C36-1058-479B-A56A-80E6FE7DC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Human decision making</a:t>
            </a:r>
          </a:p>
        </p:txBody>
      </p:sp>
      <p:pic>
        <p:nvPicPr>
          <p:cNvPr id="54277" name="Picture 3">
            <a:extLst>
              <a:ext uri="{FF2B5EF4-FFF2-40B4-BE49-F238E27FC236}">
                <a16:creationId xmlns:a16="http://schemas.microsoft.com/office/drawing/2014/main" id="{8E020F22-6F16-446A-8BC0-06AD2B77BD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888" y="3846473"/>
            <a:ext cx="1897024" cy="2372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237469A9-48F4-4EEF-802A-C7A8BA1FED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5400" y="1935163"/>
            <a:ext cx="8229600" cy="4302125"/>
          </a:xfrm>
        </p:spPr>
        <p:txBody>
          <a:bodyPr/>
          <a:lstStyle/>
          <a:p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Universality of reason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 don’t get to have your own logic.</a:t>
            </a:r>
          </a:p>
          <a:p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Acting for reasons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Freely chosen action is based on a rationale.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is the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deontological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approach to ethics.</a:t>
            </a:r>
          </a:p>
          <a:p>
            <a:pPr lvl="1"/>
            <a:r>
              <a:rPr lang="en-US" altLang="en-US" sz="2000" b="1" dirty="0"/>
              <a:t>Deontology </a:t>
            </a:r>
            <a:r>
              <a:rPr lang="en-US" altLang="en-US" sz="2000" dirty="0"/>
              <a:t>= What is required.</a:t>
            </a:r>
            <a:endParaRPr lang="en-US" altLang="en-US" sz="2000" b="1" dirty="0"/>
          </a:p>
          <a:p>
            <a:pPr lvl="2"/>
            <a:r>
              <a:rPr lang="en-US" altLang="en-US" sz="2000" i="1" dirty="0"/>
              <a:t>Ethical principles represent what is required for </a:t>
            </a:r>
            <a:br>
              <a:rPr lang="en-US" altLang="en-US" sz="2000" i="1" dirty="0"/>
            </a:br>
            <a:r>
              <a:rPr lang="en-US" altLang="en-US" sz="2000" i="1" dirty="0"/>
              <a:t>the possibility of free action.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50EC10CC-847C-401A-BDD1-88939124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ED02B0-D3E7-4C5B-B589-FA28870A6EE9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6148" name="Text Box 2">
            <a:extLst>
              <a:ext uri="{FF2B5EF4-FFF2-40B4-BE49-F238E27FC236}">
                <a16:creationId xmlns:a16="http://schemas.microsoft.com/office/drawing/2014/main" id="{B3FCE8A5-F3EA-49C8-A0A3-29070DAE5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477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Basic assumptions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>
            <a:extLst>
              <a:ext uri="{FF2B5EF4-FFF2-40B4-BE49-F238E27FC236}">
                <a16:creationId xmlns:a16="http://schemas.microsoft.com/office/drawing/2014/main" id="{3996C612-6F20-AA82-3DF7-348F46983F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9587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is why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business ethics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hard.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constantly demands System 2 thinking.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can’t rely on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unthinking habit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decide…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Whom to hire or lay off.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When to close a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plant.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Whether to sell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customer data.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Etc. etc. etc.</a:t>
            </a: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56323" name="Slide Number Placeholder 5">
            <a:extLst>
              <a:ext uri="{FF2B5EF4-FFF2-40B4-BE49-F238E27FC236}">
                <a16:creationId xmlns:a16="http://schemas.microsoft.com/office/drawing/2014/main" id="{FB50A0DD-84CC-39CF-32C6-E3C43649C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816F2B6-9002-4F8B-9757-328B5F25B922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40</a:t>
            </a:fld>
            <a:endParaRPr lang="en-US" altLang="en-US" sz="1400"/>
          </a:p>
        </p:txBody>
      </p:sp>
      <p:sp>
        <p:nvSpPr>
          <p:cNvPr id="56324" name="Text Box 2">
            <a:extLst>
              <a:ext uri="{FF2B5EF4-FFF2-40B4-BE49-F238E27FC236}">
                <a16:creationId xmlns:a16="http://schemas.microsoft.com/office/drawing/2014/main" id="{FD49D2C0-FF11-B46E-6BF5-47D13DAB4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30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Human decision making</a:t>
            </a:r>
          </a:p>
        </p:txBody>
      </p:sp>
      <p:pic>
        <p:nvPicPr>
          <p:cNvPr id="56325" name="Picture 1">
            <a:extLst>
              <a:ext uri="{FF2B5EF4-FFF2-40B4-BE49-F238E27FC236}">
                <a16:creationId xmlns:a16="http://schemas.microsoft.com/office/drawing/2014/main" id="{CC43C5B9-B097-8018-D9AD-50998A4EE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0" y="3429000"/>
            <a:ext cx="44958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825625"/>
            <a:ext cx="7572670" cy="435133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J. N. Hooker, </a:t>
            </a:r>
            <a:r>
              <a:rPr lang="en-US" sz="1600" i="1" dirty="0"/>
              <a:t>Taking Ethics Seriously</a:t>
            </a:r>
            <a:r>
              <a:rPr lang="en-US" sz="1600" dirty="0"/>
              <a:t>, Taylor &amp; Francis (2018), Chapter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J. N. Hooker</a:t>
            </a:r>
            <a:r>
              <a:rPr lang="en-US" sz="1600"/>
              <a:t>, </a:t>
            </a:r>
            <a:r>
              <a:rPr lang="en-US" sz="1600" i="1"/>
              <a:t>Advanced </a:t>
            </a:r>
            <a:r>
              <a:rPr lang="en-US" sz="1600" i="1" dirty="0"/>
              <a:t>Introduction to Business Ethics, </a:t>
            </a:r>
            <a:r>
              <a:rPr lang="en-US" sz="1600" dirty="0"/>
              <a:t>Edward Elgar (2021), Chapter 3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BC7112-AFBD-476C-A6CF-740949E881C0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41</a:t>
            </a:fld>
            <a:endParaRPr lang="en-US" altLang="en-US" sz="1400"/>
          </a:p>
        </p:txBody>
      </p:sp>
      <p:sp>
        <p:nvSpPr>
          <p:cNvPr id="58373" name="AutoShape 6" descr="http://openclipart.org/people/ben/ben_Jigsaw_Puzzle.svg"/>
          <p:cNvSpPr>
            <a:spLocks noChangeAspect="1" noChangeArrowheads="1"/>
          </p:cNvSpPr>
          <p:nvPr/>
        </p:nvSpPr>
        <p:spPr bwMode="auto">
          <a:xfrm>
            <a:off x="149225" y="-1371600"/>
            <a:ext cx="42100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8374" name="AutoShape 10" descr="http://openclipart.org/people/ben/ben_Jigsaw_Puzzle.svg"/>
          <p:cNvSpPr>
            <a:spLocks noChangeAspect="1" noChangeArrowheads="1"/>
          </p:cNvSpPr>
          <p:nvPr/>
        </p:nvSpPr>
        <p:spPr bwMode="auto">
          <a:xfrm>
            <a:off x="454025" y="-1066800"/>
            <a:ext cx="42100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8375" name="AutoShape 12" descr="http://openclipart.org/people/ben/ben_Jigsaw_Puzzle.svg"/>
          <p:cNvSpPr>
            <a:spLocks noChangeAspect="1" noChangeArrowheads="1"/>
          </p:cNvSpPr>
          <p:nvPr/>
        </p:nvSpPr>
        <p:spPr bwMode="auto">
          <a:xfrm>
            <a:off x="606425" y="-914400"/>
            <a:ext cx="42100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8376" name="AutoShape 14" descr="http://openclipart.org/people/ben/ben_Jigsaw_Puzzle.svg"/>
          <p:cNvSpPr>
            <a:spLocks noChangeAspect="1" noChangeArrowheads="1"/>
          </p:cNvSpPr>
          <p:nvPr/>
        </p:nvSpPr>
        <p:spPr bwMode="auto">
          <a:xfrm>
            <a:off x="758825" y="-762000"/>
            <a:ext cx="42100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8377" name="AutoShape 2" descr="Image result for nutshell"/>
          <p:cNvSpPr>
            <a:spLocks noChangeAspect="1" noChangeArrowheads="1"/>
          </p:cNvSpPr>
          <p:nvPr/>
        </p:nvSpPr>
        <p:spPr bwMode="auto">
          <a:xfrm>
            <a:off x="176213" y="-182563"/>
            <a:ext cx="2125662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952F4F12-60C9-F334-0708-3EDE72222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280" y="20581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A81315"/>
                </a:solidFill>
                <a:cs typeface="Arial" panose="020B0604020202020204" pitchFamily="34" charset="0"/>
              </a:rPr>
              <a:t>Further reading</a:t>
            </a:r>
          </a:p>
        </p:txBody>
      </p:sp>
    </p:spTree>
    <p:extLst>
      <p:ext uri="{BB962C8B-B14F-4D97-AF65-F5344CB8AC3E}">
        <p14:creationId xmlns:p14="http://schemas.microsoft.com/office/powerpoint/2010/main" val="1798492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C63F37A5-F570-4EFD-92B6-AABD1E53A2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is rational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does not depend on who I am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 don’t get to have my own logic.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assumption underlies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science and all forms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rational inquiry.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Ethics assumes nothing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more.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245D2DDE-379A-491D-8225-1FF320B98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DC6EB72-79F3-4BD8-BFF8-2A14DAE5E62E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3A624978-FD33-4BCA-B1A1-84E3E81C4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Universality of reason</a:t>
            </a:r>
          </a:p>
        </p:txBody>
      </p:sp>
      <p:pic>
        <p:nvPicPr>
          <p:cNvPr id="7173" name="Picture 1">
            <a:extLst>
              <a:ext uri="{FF2B5EF4-FFF2-40B4-BE49-F238E27FC236}">
                <a16:creationId xmlns:a16="http://schemas.microsoft.com/office/drawing/2014/main" id="{D22E8E1F-0A85-4DB3-AB73-FE9B0C0592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12520"/>
            <a:ext cx="411480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67E2628A-7110-454B-AEC6-77CED197EE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Basic premise:  We always act for a reason.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Every action has a rationale.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Why?  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is how we distinguish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freely chosen action </a:t>
            </a:r>
            <a:b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from mere behavior.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An MRI machine can detect our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decisions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before we make them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If decisions are determined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biological causes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, how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can they be freely chosen?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3210ED80-75FD-4159-9018-C39CBB194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4A3BFB-5A4B-44EE-B765-4858F8A353C4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8196" name="Text Box 2">
            <a:extLst>
              <a:ext uri="{FF2B5EF4-FFF2-40B4-BE49-F238E27FC236}">
                <a16:creationId xmlns:a16="http://schemas.microsoft.com/office/drawing/2014/main" id="{FA40CCAF-E0ED-4011-AF70-5BEA7864B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Acting for reasons</a:t>
            </a:r>
          </a:p>
        </p:txBody>
      </p:sp>
      <p:pic>
        <p:nvPicPr>
          <p:cNvPr id="8197" name="Picture 2">
            <a:extLst>
              <a:ext uri="{FF2B5EF4-FFF2-40B4-BE49-F238E27FC236}">
                <a16:creationId xmlns:a16="http://schemas.microsoft.com/office/drawing/2014/main" id="{122AB419-82D5-473E-8849-34258A7C45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792" y="3914660"/>
            <a:ext cx="2580228" cy="186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B2FDAFFB-6E44-42F6-83E0-7AF1CA096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Solution: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Free chosen actions have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two kinds of explanation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 biological cause 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 rationale provided by the agent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For example: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 hiccup has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only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 biological explanation.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Not a freely chosen action.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Drinking water to stop hiccups has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2 explanations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: a biological cause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and a rationale.  A freely chosen action.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DB83FF3B-195F-4CFC-A3F3-863E72F45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A1768BC-33F6-4B79-8F25-F0B079AEDF58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9220" name="Text Box 2">
            <a:extLst>
              <a:ext uri="{FF2B5EF4-FFF2-40B4-BE49-F238E27FC236}">
                <a16:creationId xmlns:a16="http://schemas.microsoft.com/office/drawing/2014/main" id="{7D58F212-109B-4F47-8C9B-EE9577B81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Acting for reasons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07CAD40B-CADC-4D41-9873-9B2700AD00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Dual standpoint theory</a:t>
            </a:r>
          </a:p>
          <a:p>
            <a:pPr lvl="1"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Originally proposed by Immanuel Kant.</a:t>
            </a:r>
          </a:p>
          <a:p>
            <a:pPr lvl="2">
              <a:defRPr/>
            </a:pPr>
            <a:r>
              <a:rPr lang="en-US" altLang="en-US" sz="1600" i="1" dirty="0" err="1">
                <a:cs typeface="Arial" panose="020B0604020202020204" pitchFamily="34" charset="0"/>
              </a:rPr>
              <a:t>Grundlegung</a:t>
            </a:r>
            <a:r>
              <a:rPr lang="en-US" altLang="en-US" sz="1600" i="1" dirty="0">
                <a:cs typeface="Arial" panose="020B0604020202020204" pitchFamily="34" charset="0"/>
              </a:rPr>
              <a:t> </a:t>
            </a:r>
            <a:r>
              <a:rPr lang="en-US" altLang="en-US" sz="1600" i="1" dirty="0" err="1">
                <a:cs typeface="Arial" panose="020B0604020202020204" pitchFamily="34" charset="0"/>
              </a:rPr>
              <a:t>zur</a:t>
            </a:r>
            <a:r>
              <a:rPr lang="en-US" altLang="en-US" sz="1600" i="1" dirty="0">
                <a:cs typeface="Arial" panose="020B0604020202020204" pitchFamily="34" charset="0"/>
              </a:rPr>
              <a:t> </a:t>
            </a:r>
            <a:r>
              <a:rPr lang="en-US" altLang="en-US" sz="1600" i="1" dirty="0" err="1">
                <a:cs typeface="Arial" panose="020B0604020202020204" pitchFamily="34" charset="0"/>
              </a:rPr>
              <a:t>Metaphysik</a:t>
            </a:r>
            <a:r>
              <a:rPr lang="en-US" altLang="en-US" sz="1600" i="1" dirty="0">
                <a:cs typeface="Arial" panose="020B0604020202020204" pitchFamily="34" charset="0"/>
              </a:rPr>
              <a:t> der </a:t>
            </a:r>
            <a:r>
              <a:rPr lang="en-US" altLang="en-US" sz="1600" i="1" dirty="0" err="1">
                <a:cs typeface="Arial" panose="020B0604020202020204" pitchFamily="34" charset="0"/>
              </a:rPr>
              <a:t>Sitten</a:t>
            </a:r>
            <a:r>
              <a:rPr lang="en-US" altLang="en-US" sz="1600" i="1" dirty="0">
                <a:cs typeface="Arial" panose="020B0604020202020204" pitchFamily="34" charset="0"/>
              </a:rPr>
              <a:t> </a:t>
            </a:r>
            <a:r>
              <a:rPr lang="en-US" altLang="en-US" sz="1600" dirty="0">
                <a:cs typeface="Arial" panose="020B0604020202020204" pitchFamily="34" charset="0"/>
              </a:rPr>
              <a:t>(1785) </a:t>
            </a:r>
          </a:p>
          <a:p>
            <a:pPr lvl="2">
              <a:defRPr/>
            </a:pPr>
            <a:r>
              <a:rPr lang="en-US" sz="1600" i="1" dirty="0"/>
              <a:t>Recent versions: Nagel (1986), </a:t>
            </a:r>
            <a:r>
              <a:rPr lang="en-US" sz="1600" i="1" dirty="0" err="1"/>
              <a:t>Korsgaard</a:t>
            </a:r>
            <a:r>
              <a:rPr lang="en-US" sz="1600" i="1" dirty="0"/>
              <a:t> (1996), </a:t>
            </a:r>
            <a:br>
              <a:rPr lang="en-US" sz="1600" i="1" dirty="0"/>
            </a:br>
            <a:r>
              <a:rPr lang="en-US" sz="1600" i="1" dirty="0" err="1"/>
              <a:t>Nelkin</a:t>
            </a:r>
            <a:r>
              <a:rPr lang="en-US" sz="1600" i="1" dirty="0"/>
              <a:t> (2000), </a:t>
            </a:r>
            <a:r>
              <a:rPr lang="en-US" sz="1600" i="1" dirty="0" err="1"/>
              <a:t>Bilgrami</a:t>
            </a:r>
            <a:r>
              <a:rPr lang="en-US" sz="1600" i="1" dirty="0"/>
              <a:t> (2006).  </a:t>
            </a:r>
          </a:p>
          <a:p>
            <a:pPr lvl="1"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Provides a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basis for ethics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>
              <a:defRPr/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Ethical principles are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b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conditions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for the logical coherence</a:t>
            </a:r>
            <a:b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of an action’s rationale.</a:t>
            </a:r>
          </a:p>
          <a:p>
            <a:pPr marL="914400" lvl="2" indent="0">
              <a:buFontTx/>
              <a:buNone/>
              <a:defRPr/>
            </a:pPr>
            <a:endParaRPr lang="en-US" altLang="en-US" sz="1600" dirty="0">
              <a:cs typeface="Arial" panose="020B0604020202020204" pitchFamily="34" charset="0"/>
            </a:endParaRPr>
          </a:p>
          <a:p>
            <a:pPr lvl="2">
              <a:defRPr/>
            </a:pPr>
            <a:endParaRPr lang="en-US" altLang="en-US" sz="1600" dirty="0">
              <a:cs typeface="Arial" panose="020B0604020202020204" pitchFamily="34" charset="0"/>
            </a:endParaRP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90C0386F-69B9-40AF-8192-82CF29DE1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5165D68-D897-4A1F-81CF-348DA40E1D2C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0244" name="Text Box 2">
            <a:extLst>
              <a:ext uri="{FF2B5EF4-FFF2-40B4-BE49-F238E27FC236}">
                <a16:creationId xmlns:a16="http://schemas.microsoft.com/office/drawing/2014/main" id="{81FFDE63-1DF0-4436-99FA-0151D30E8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Acting for reasons</a:t>
            </a:r>
          </a:p>
        </p:txBody>
      </p:sp>
      <p:pic>
        <p:nvPicPr>
          <p:cNvPr id="10245" name="Picture 1">
            <a:extLst>
              <a:ext uri="{FF2B5EF4-FFF2-40B4-BE49-F238E27FC236}">
                <a16:creationId xmlns:a16="http://schemas.microsoft.com/office/drawing/2014/main" id="{250C2157-86F2-4093-B08C-C1B2090875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784" y="3117850"/>
            <a:ext cx="2057400" cy="296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7CCE3DA8-F9A7-4691-B8ED-BBDCA466F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My action has a reason behind it.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Why?  Every action has a rationale.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 if the reason justifies the action for me...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justifies the action for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anyone to whom the </a:t>
            </a:r>
            <a:b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reason applies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Why?  Universality of reason.</a:t>
            </a: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B529474C-2EA1-4938-BFDC-2C679FBC5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54835B0-3728-4AAE-A906-38E947E537EA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1268" name="Text Box 2">
            <a:extLst>
              <a:ext uri="{FF2B5EF4-FFF2-40B4-BE49-F238E27FC236}">
                <a16:creationId xmlns:a16="http://schemas.microsoft.com/office/drawing/2014/main" id="{2099B131-AB55-48A2-9F3D-3A3945670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Generalization principle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2060</TotalTime>
  <Words>2160</Words>
  <Application>Microsoft Office PowerPoint</Application>
  <PresentationFormat>On-screen Show (4:3)</PresentationFormat>
  <Paragraphs>295</Paragraphs>
  <Slides>41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Calibri</vt:lpstr>
      <vt:lpstr>Calibri Light</vt:lpstr>
      <vt:lpstr>theme</vt:lpstr>
      <vt:lpstr>Generalization Principle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Hooker</dc:creator>
  <cp:lastModifiedBy>John Hooker</cp:lastModifiedBy>
  <cp:revision>63</cp:revision>
  <dcterms:created xsi:type="dcterms:W3CDTF">2021-09-06T22:05:14Z</dcterms:created>
  <dcterms:modified xsi:type="dcterms:W3CDTF">2024-06-05T00:50:57Z</dcterms:modified>
</cp:coreProperties>
</file>