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sldIdLst>
    <p:sldId id="262" r:id="rId2"/>
    <p:sldId id="511" r:id="rId3"/>
    <p:sldId id="510" r:id="rId4"/>
    <p:sldId id="521" r:id="rId5"/>
    <p:sldId id="524" r:id="rId6"/>
    <p:sldId id="514" r:id="rId7"/>
    <p:sldId id="517" r:id="rId8"/>
    <p:sldId id="515" r:id="rId9"/>
    <p:sldId id="525" r:id="rId10"/>
    <p:sldId id="522" r:id="rId11"/>
    <p:sldId id="528" r:id="rId12"/>
    <p:sldId id="561" r:id="rId13"/>
    <p:sldId id="526" r:id="rId14"/>
    <p:sldId id="518" r:id="rId15"/>
    <p:sldId id="519" r:id="rId16"/>
    <p:sldId id="520" r:id="rId17"/>
    <p:sldId id="56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68" autoAdjust="0"/>
    <p:restoredTop sz="94619" autoAdjust="0"/>
  </p:normalViewPr>
  <p:slideViewPr>
    <p:cSldViewPr snapToGrid="0">
      <p:cViewPr varScale="1">
        <p:scale>
          <a:sx n="85" d="100"/>
          <a:sy n="85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AC10F-42ED-4B23-B392-D3FB6825BF1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34934-CFF8-4831-9A19-0F45799A3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4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A149-2593-4D55-A5AE-173CA4E4BE8F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0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99B7-7043-497A-A967-5C2CC09AD72F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4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7AA9-144F-4482-BDB5-83E2E9520069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4350-C2EE-4D37-A49A-D14FD50141FD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0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1773-81F0-456A-88A9-8C3FD165F592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6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B153-F2AD-4C0E-8A50-367E8E5C2849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6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A6B7-09DB-44E7-9536-18C65C1525F7}" type="datetime1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4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0BC-4655-4031-84A8-7CCB698ABB90}" type="datetime1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2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283D-BC63-4116-8328-B8D6D74CCEF5}" type="datetime1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5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DD9E-3017-421B-B787-06DB3B35D74C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8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2A3C-9162-4928-AA58-ED2C3649A7EB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0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441CC-7A63-4245-8209-FB0F79B7FDEC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43752B-7260-4BA5-BCCD-7EB21CA2D3C3}"/>
              </a:ext>
            </a:extLst>
          </p:cNvPr>
          <p:cNvSpPr/>
          <p:nvPr userDrawn="1"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24F051-320C-47E3-BC36-61C73441C4B3}"/>
              </a:ext>
            </a:extLst>
          </p:cNvPr>
          <p:cNvSpPr/>
          <p:nvPr userDrawn="1"/>
        </p:nvSpPr>
        <p:spPr>
          <a:xfrm>
            <a:off x="8521685" y="3"/>
            <a:ext cx="62865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942FBC-3C6D-45A2-B2AD-36541BA1C512}"/>
              </a:ext>
            </a:extLst>
          </p:cNvPr>
          <p:cNvSpPr/>
          <p:nvPr userDrawn="1"/>
        </p:nvSpPr>
        <p:spPr>
          <a:xfrm rot="5400000">
            <a:off x="4408487" y="-3779837"/>
            <a:ext cx="365126" cy="792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CDF66A-99C7-41CC-8A83-3F19DAF4B15C}"/>
              </a:ext>
            </a:extLst>
          </p:cNvPr>
          <p:cNvSpPr/>
          <p:nvPr userDrawn="1"/>
        </p:nvSpPr>
        <p:spPr>
          <a:xfrm rot="5400000">
            <a:off x="4373554" y="2706696"/>
            <a:ext cx="365126" cy="7931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94693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skepticalmedicine/logical-fallaci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agic">
            <a:extLst>
              <a:ext uri="{FF2B5EF4-FFF2-40B4-BE49-F238E27FC236}">
                <a16:creationId xmlns:a16="http://schemas.microsoft.com/office/drawing/2014/main" id="{1B2BDEEE-9A54-4621-9948-5C6E6CD83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id="{5CA87AC2-F41B-44BC-B2D4-2AD75B7EB84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95742" y="2130425"/>
            <a:ext cx="7772400" cy="14700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 and Values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960B1BC-1D5D-B07E-0C6D-6CF8C7C57216}"/>
              </a:ext>
            </a:extLst>
          </p:cNvPr>
          <p:cNvSpPr txBox="1">
            <a:spLocks noChangeArrowheads="1"/>
          </p:cNvSpPr>
          <p:nvPr/>
        </p:nvSpPr>
        <p:spPr>
          <a:xfrm>
            <a:off x="1351719" y="3876260"/>
            <a:ext cx="6400800" cy="20616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b="1" dirty="0"/>
              <a:t>A Course in Business Ethics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b="1" i="1"/>
              <a:t>Module 5</a:t>
            </a:r>
            <a:endParaRPr lang="en-US" altLang="en-US" b="1" i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600" dirty="0"/>
              <a:t>John Hooker</a:t>
            </a:r>
            <a:br>
              <a:rPr lang="en-US" altLang="en-US" sz="2600" dirty="0"/>
            </a:br>
            <a:r>
              <a:rPr lang="en-US" altLang="en-US" sz="2200" i="1" dirty="0"/>
              <a:t>Carnegie Mellon University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200" dirty="0"/>
              <a:t>May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62484D19-03FB-5D70-8EF3-53353B3FB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7869" y="1973263"/>
            <a:ext cx="8458200" cy="4302125"/>
          </a:xfrm>
        </p:spPr>
        <p:txBody>
          <a:bodyPr/>
          <a:lstStyle/>
          <a:p>
            <a:r>
              <a:rPr lang="en-US" altLang="en-US" sz="2400" dirty="0"/>
              <a:t>Also known as the </a:t>
            </a:r>
            <a:r>
              <a:rPr lang="en-US" altLang="en-US" sz="2400" b="1" dirty="0"/>
              <a:t>naturalistic </a:t>
            </a:r>
            <a:br>
              <a:rPr lang="en-US" altLang="en-US" sz="2400" b="1" dirty="0"/>
            </a:br>
            <a:r>
              <a:rPr lang="en-US" altLang="en-US" sz="2400" b="1" dirty="0"/>
              <a:t>fallacy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000" dirty="0"/>
              <a:t>G. E. Moore: Even when we know the facts,</a:t>
            </a:r>
            <a:br>
              <a:rPr lang="en-US" altLang="en-US" sz="2000" dirty="0"/>
            </a:br>
            <a:r>
              <a:rPr lang="en-US" altLang="en-US" sz="2000" dirty="0"/>
              <a:t>we can sensibly ask, “Is this ethical?”.</a:t>
            </a:r>
          </a:p>
          <a:p>
            <a:pPr lvl="2"/>
            <a:r>
              <a:rPr lang="en-US" altLang="en-US" sz="2000" i="1" dirty="0"/>
              <a:t>Bombing a train station kills innocent</a:t>
            </a:r>
            <a:br>
              <a:rPr lang="en-US" altLang="en-US" sz="2000" i="1" dirty="0"/>
            </a:br>
            <a:r>
              <a:rPr lang="en-US" altLang="en-US" sz="2000" i="1" dirty="0"/>
              <a:t>people.  </a:t>
            </a:r>
          </a:p>
          <a:p>
            <a:pPr lvl="2"/>
            <a:r>
              <a:rPr lang="en-US" altLang="en-US" sz="2000" i="1" dirty="0"/>
              <a:t>Yet one can still </a:t>
            </a:r>
            <a:r>
              <a:rPr lang="en-US" altLang="en-US" sz="2000" b="1" i="1" dirty="0"/>
              <a:t>ask </a:t>
            </a:r>
            <a:r>
              <a:rPr lang="en-US" altLang="en-US" sz="2000" i="1" dirty="0"/>
              <a:t>if it is wrong.</a:t>
            </a:r>
          </a:p>
          <a:p>
            <a:pPr lvl="2"/>
            <a:r>
              <a:rPr lang="en-US" altLang="en-US" sz="2000" i="1" dirty="0"/>
              <a:t>Some terrorists insist it is ethical.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F6F548C0-44D4-3803-BCB9-C070B9D4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9D9DD1-CBEF-4DD9-BA0F-5515E56F088A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82683E53-4820-97C9-FFF6-39CAC5E6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pic>
        <p:nvPicPr>
          <p:cNvPr id="12293" name="Picture 2">
            <a:extLst>
              <a:ext uri="{FF2B5EF4-FFF2-40B4-BE49-F238E27FC236}">
                <a16:creationId xmlns:a16="http://schemas.microsoft.com/office/drawing/2014/main" id="{108DE62D-C9AC-40E7-142B-9AD830C1B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774" y="1981200"/>
            <a:ext cx="2293937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Box 9">
            <a:extLst>
              <a:ext uri="{FF2B5EF4-FFF2-40B4-BE49-F238E27FC236}">
                <a16:creationId xmlns:a16="http://schemas.microsoft.com/office/drawing/2014/main" id="{6A0CDF19-9E54-433B-EE78-E2A748869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011" y="5165725"/>
            <a:ext cx="3197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G. E. Moore</a:t>
            </a:r>
            <a:br>
              <a:rPr lang="en-US" altLang="en-US" sz="1600" dirty="0"/>
            </a:br>
            <a:r>
              <a:rPr lang="en-US" altLang="en-US" sz="1600" dirty="0"/>
              <a:t>1873-1958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AF3A61DA-3875-51EE-A500-DE60A9995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7869" y="1973263"/>
            <a:ext cx="8458200" cy="4302125"/>
          </a:xfrm>
        </p:spPr>
        <p:txBody>
          <a:bodyPr/>
          <a:lstStyle/>
          <a:p>
            <a:r>
              <a:rPr lang="en-US" altLang="en-US" sz="2400" dirty="0"/>
              <a:t>Also known as the </a:t>
            </a:r>
            <a:r>
              <a:rPr lang="en-US" altLang="en-US" sz="2400" b="1" dirty="0"/>
              <a:t>naturalistic </a:t>
            </a:r>
            <a:br>
              <a:rPr lang="en-US" altLang="en-US" sz="2400" b="1" dirty="0"/>
            </a:br>
            <a:r>
              <a:rPr lang="en-US" altLang="en-US" sz="2400" b="1" dirty="0"/>
              <a:t>fallacy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000" dirty="0"/>
              <a:t>G. E. Moore: Even when we know the facts,</a:t>
            </a:r>
            <a:br>
              <a:rPr lang="en-US" altLang="en-US" sz="2000" dirty="0"/>
            </a:br>
            <a:r>
              <a:rPr lang="en-US" altLang="en-US" sz="2000" dirty="0"/>
              <a:t>we can sensibly ask, “Is this ethical?”.</a:t>
            </a:r>
          </a:p>
          <a:p>
            <a:pPr lvl="2"/>
            <a:r>
              <a:rPr lang="en-US" altLang="en-US" sz="2000" i="1" dirty="0"/>
              <a:t>Bombing a train station kills innocent</a:t>
            </a:r>
            <a:br>
              <a:rPr lang="en-US" altLang="en-US" sz="2000" i="1" dirty="0"/>
            </a:br>
            <a:r>
              <a:rPr lang="en-US" altLang="en-US" sz="2000" i="1" dirty="0"/>
              <a:t>people.</a:t>
            </a:r>
          </a:p>
          <a:p>
            <a:pPr lvl="2"/>
            <a:r>
              <a:rPr lang="en-US" altLang="en-US" sz="2000" i="1" dirty="0"/>
              <a:t>Yet one can still </a:t>
            </a:r>
            <a:r>
              <a:rPr lang="en-US" altLang="en-US" sz="2000" b="1" i="1" dirty="0"/>
              <a:t>ask </a:t>
            </a:r>
            <a:r>
              <a:rPr lang="en-US" altLang="en-US" sz="2000" i="1" dirty="0"/>
              <a:t>if it is wrong.</a:t>
            </a:r>
          </a:p>
          <a:p>
            <a:pPr lvl="2"/>
            <a:r>
              <a:rPr lang="en-US" altLang="en-US" sz="2000" i="1" dirty="0"/>
              <a:t>Some terrorists insist it is ethical.</a:t>
            </a:r>
          </a:p>
          <a:p>
            <a:pPr lvl="1"/>
            <a:r>
              <a:rPr lang="en-US" altLang="en-US" sz="2000" dirty="0"/>
              <a:t>So, it’s a </a:t>
            </a:r>
            <a:r>
              <a:rPr lang="en-US" altLang="en-US" sz="2000" b="1" dirty="0"/>
              <a:t>fallacy</a:t>
            </a:r>
            <a:r>
              <a:rPr lang="en-US" altLang="en-US" sz="2000" dirty="0"/>
              <a:t> to draw ethical conclusions </a:t>
            </a:r>
            <a:br>
              <a:rPr lang="en-US" altLang="en-US" sz="2000" dirty="0"/>
            </a:br>
            <a:r>
              <a:rPr lang="en-US" altLang="en-US" sz="2000" dirty="0"/>
              <a:t>from </a:t>
            </a:r>
            <a:r>
              <a:rPr lang="en-US" altLang="en-US" sz="2000" b="1" dirty="0"/>
              <a:t>facts alone</a:t>
            </a:r>
            <a:r>
              <a:rPr lang="en-US" altLang="en-US" sz="2000" dirty="0"/>
              <a:t>.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8C15EE1A-79D6-4CA0-F7DE-3F07C1CCC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7DE8CC-C0BC-471C-9E5D-9118C1D428BD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6" name="Text Box 2">
            <a:extLst>
              <a:ext uri="{FF2B5EF4-FFF2-40B4-BE49-F238E27FC236}">
                <a16:creationId xmlns:a16="http://schemas.microsoft.com/office/drawing/2014/main" id="{0007D8B4-8A9E-16D7-3FF0-084BEB22B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41A4108-1261-525E-A616-EFF757B25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774" y="1981200"/>
            <a:ext cx="2293937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>
            <a:extLst>
              <a:ext uri="{FF2B5EF4-FFF2-40B4-BE49-F238E27FC236}">
                <a16:creationId xmlns:a16="http://schemas.microsoft.com/office/drawing/2014/main" id="{A75AADF5-F216-0B43-03E5-23B70F762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011" y="5165725"/>
            <a:ext cx="3197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G. E. Moore</a:t>
            </a:r>
            <a:br>
              <a:rPr lang="en-US" altLang="en-US" sz="1600" dirty="0"/>
            </a:br>
            <a:r>
              <a:rPr lang="en-US" altLang="en-US" sz="1600" dirty="0"/>
              <a:t>1873-1958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AF3A61DA-3875-51EE-A500-DE60A9995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7869" y="1973263"/>
            <a:ext cx="8458200" cy="4302125"/>
          </a:xfrm>
        </p:spPr>
        <p:txBody>
          <a:bodyPr/>
          <a:lstStyle/>
          <a:p>
            <a:r>
              <a:rPr lang="en-US" altLang="en-US" sz="2400" dirty="0"/>
              <a:t>Also known as the </a:t>
            </a:r>
            <a:r>
              <a:rPr lang="en-US" altLang="en-US" sz="2400" b="1" dirty="0"/>
              <a:t>naturalistic </a:t>
            </a:r>
            <a:br>
              <a:rPr lang="en-US" altLang="en-US" sz="2400" b="1" dirty="0"/>
            </a:br>
            <a:r>
              <a:rPr lang="en-US" altLang="en-US" sz="2400" b="1" dirty="0"/>
              <a:t>fallacy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000" dirty="0"/>
              <a:t>G. E. Moore: Even when we know the facts,</a:t>
            </a:r>
            <a:br>
              <a:rPr lang="en-US" altLang="en-US" sz="2000" dirty="0"/>
            </a:br>
            <a:r>
              <a:rPr lang="en-US" altLang="en-US" sz="2000" dirty="0"/>
              <a:t>we can sensibly ask, “Is this ethical?”.</a:t>
            </a:r>
          </a:p>
          <a:p>
            <a:pPr lvl="2"/>
            <a:r>
              <a:rPr lang="en-US" altLang="en-US" sz="2000" i="1" dirty="0"/>
              <a:t>Bombing a train station kills innocent</a:t>
            </a:r>
            <a:br>
              <a:rPr lang="en-US" altLang="en-US" sz="2000" i="1" dirty="0"/>
            </a:br>
            <a:r>
              <a:rPr lang="en-US" altLang="en-US" sz="2000" i="1" dirty="0"/>
              <a:t>people.</a:t>
            </a:r>
          </a:p>
          <a:p>
            <a:pPr lvl="2"/>
            <a:r>
              <a:rPr lang="en-US" altLang="en-US" sz="2000" i="1" dirty="0"/>
              <a:t>Yet one can still </a:t>
            </a:r>
            <a:r>
              <a:rPr lang="en-US" altLang="en-US" sz="2000" b="1" i="1" dirty="0"/>
              <a:t>ask </a:t>
            </a:r>
            <a:r>
              <a:rPr lang="en-US" altLang="en-US" sz="2000" i="1" dirty="0"/>
              <a:t>if it is wrong.</a:t>
            </a:r>
          </a:p>
          <a:p>
            <a:pPr lvl="2"/>
            <a:r>
              <a:rPr lang="en-US" altLang="en-US" sz="2000" i="1" dirty="0"/>
              <a:t>Some terrorists insist it is ethical.</a:t>
            </a:r>
          </a:p>
          <a:p>
            <a:pPr lvl="1"/>
            <a:r>
              <a:rPr lang="en-US" altLang="en-US" sz="2000" dirty="0"/>
              <a:t>So, it’s a </a:t>
            </a:r>
            <a:r>
              <a:rPr lang="en-US" altLang="en-US" sz="2000" b="1" dirty="0"/>
              <a:t>fallacy</a:t>
            </a:r>
            <a:r>
              <a:rPr lang="en-US" altLang="en-US" sz="2000" dirty="0"/>
              <a:t> to draw ethical conclusions </a:t>
            </a:r>
            <a:br>
              <a:rPr lang="en-US" altLang="en-US" sz="2000" dirty="0"/>
            </a:br>
            <a:r>
              <a:rPr lang="en-US" altLang="en-US" sz="2000" dirty="0"/>
              <a:t>from </a:t>
            </a:r>
            <a:r>
              <a:rPr lang="en-US" altLang="en-US" sz="2000" b="1" dirty="0"/>
              <a:t>facts</a:t>
            </a:r>
          </a:p>
          <a:p>
            <a:r>
              <a:rPr lang="en-US" altLang="en-US" sz="2400" dirty="0"/>
              <a:t>Many controversies in ethics are over </a:t>
            </a:r>
            <a:br>
              <a:rPr lang="en-US" altLang="en-US" sz="2400" dirty="0"/>
            </a:br>
            <a:r>
              <a:rPr lang="en-US" altLang="en-US" sz="2400" dirty="0"/>
              <a:t>the </a:t>
            </a:r>
            <a:r>
              <a:rPr lang="en-US" altLang="en-US" sz="2400" b="1" dirty="0"/>
              <a:t>facts</a:t>
            </a:r>
            <a:r>
              <a:rPr lang="en-US" altLang="en-US" sz="2400" dirty="0"/>
              <a:t>.</a:t>
            </a:r>
          </a:p>
          <a:p>
            <a:endParaRPr lang="en-US" altLang="en-US" sz="2400" dirty="0"/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8C15EE1A-79D6-4CA0-F7DE-3F07C1CCC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7DE8CC-C0BC-471C-9E5D-9118C1D428BD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3316" name="Text Box 2">
            <a:extLst>
              <a:ext uri="{FF2B5EF4-FFF2-40B4-BE49-F238E27FC236}">
                <a16:creationId xmlns:a16="http://schemas.microsoft.com/office/drawing/2014/main" id="{0007D8B4-8A9E-16D7-3FF0-084BEB22B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41A4108-1261-525E-A616-EFF757B25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774" y="1981200"/>
            <a:ext cx="2293937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>
            <a:extLst>
              <a:ext uri="{FF2B5EF4-FFF2-40B4-BE49-F238E27FC236}">
                <a16:creationId xmlns:a16="http://schemas.microsoft.com/office/drawing/2014/main" id="{A75AADF5-F216-0B43-03E5-23B70F762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011" y="5165725"/>
            <a:ext cx="3197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G. E. Moore</a:t>
            </a:r>
            <a:br>
              <a:rPr lang="en-US" altLang="en-US" sz="1600" dirty="0"/>
            </a:br>
            <a:r>
              <a:rPr lang="en-US" altLang="en-US" sz="1600" dirty="0"/>
              <a:t>1873-1958 </a:t>
            </a:r>
          </a:p>
        </p:txBody>
      </p:sp>
    </p:spTree>
    <p:extLst>
      <p:ext uri="{BB962C8B-B14F-4D97-AF65-F5344CB8AC3E}">
        <p14:creationId xmlns:p14="http://schemas.microsoft.com/office/powerpoint/2010/main" val="1106967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31B38740-E3D6-9A00-2B1A-2D77462E6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6716" y="1973263"/>
            <a:ext cx="8458200" cy="4302125"/>
          </a:xfrm>
        </p:spPr>
        <p:txBody>
          <a:bodyPr/>
          <a:lstStyle/>
          <a:p>
            <a:r>
              <a:rPr lang="en-US" altLang="en-US" sz="2400" dirty="0"/>
              <a:t>Recent example: Value alignment in AI</a:t>
            </a:r>
          </a:p>
          <a:p>
            <a:pPr lvl="1"/>
            <a:r>
              <a:rPr lang="en-US" altLang="en-US" sz="2000" dirty="0"/>
              <a:t>To be discussed.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ED8ED6B6-4A86-8D39-CA85-EDE7E09A3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A3D5ADB-7EE4-4297-A58B-5D640162C8FC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8BA064D3-AD4A-68B1-6DA6-5BD8921E1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pic>
        <p:nvPicPr>
          <p:cNvPr id="15365" name="Picture 2" descr="Qr code&#10;&#10;Description automatically generated with medium confidence">
            <a:extLst>
              <a:ext uri="{FF2B5EF4-FFF2-40B4-BE49-F238E27FC236}">
                <a16:creationId xmlns:a16="http://schemas.microsoft.com/office/drawing/2014/main" id="{C0422AF5-9404-F781-3630-62355C2C9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297238"/>
            <a:ext cx="4930775" cy="277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6BBF3A6C-634F-5CE6-46D0-28D886AE4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0010" y="1973263"/>
            <a:ext cx="8229600" cy="4302125"/>
          </a:xfrm>
        </p:spPr>
        <p:txBody>
          <a:bodyPr/>
          <a:lstStyle/>
          <a:p>
            <a:r>
              <a:rPr lang="en-US" altLang="en-US" sz="2400" b="1" dirty="0"/>
              <a:t>Ethics</a:t>
            </a:r>
            <a:r>
              <a:rPr lang="en-US" altLang="en-US" sz="2400" dirty="0"/>
              <a:t> cannot tell us the </a:t>
            </a:r>
            <a:r>
              <a:rPr lang="en-US" altLang="en-US" sz="2400" b="1" dirty="0"/>
              <a:t>facts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000" dirty="0"/>
              <a:t>We must go out and investigate, gather </a:t>
            </a:r>
            <a:r>
              <a:rPr lang="en-US" altLang="en-US" sz="2000" b="1" dirty="0"/>
              <a:t>data</a:t>
            </a:r>
            <a:r>
              <a:rPr lang="en-US" altLang="en-US" sz="2000" dirty="0"/>
              <a:t>.</a:t>
            </a:r>
          </a:p>
          <a:p>
            <a:pPr lvl="1"/>
            <a:r>
              <a:rPr lang="en-US" altLang="en-US" sz="2000" dirty="0"/>
              <a:t>No amount of talk will settle issues of fact.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A314A735-4851-7109-9EC3-65AE348F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551229-25BE-4901-88C4-2369E52CAD8D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1D6615CD-C0D3-1CFE-0C46-E85779F58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EFA53EA-1FA2-6754-6466-9B33541A4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0010" y="1973263"/>
            <a:ext cx="8229600" cy="4302125"/>
          </a:xfrm>
        </p:spPr>
        <p:txBody>
          <a:bodyPr/>
          <a:lstStyle/>
          <a:p>
            <a:r>
              <a:rPr lang="en-US" altLang="en-US" sz="2400" b="1" dirty="0"/>
              <a:t>Ethics</a:t>
            </a:r>
            <a:r>
              <a:rPr lang="en-US" altLang="en-US" sz="2400" dirty="0"/>
              <a:t> cannot tell us the </a:t>
            </a:r>
            <a:r>
              <a:rPr lang="en-US" altLang="en-US" sz="2400" b="1" dirty="0"/>
              <a:t>facts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000" dirty="0"/>
              <a:t>We must go out and investigate, gather </a:t>
            </a:r>
            <a:r>
              <a:rPr lang="en-US" altLang="en-US" sz="2000" b="1" dirty="0"/>
              <a:t>data</a:t>
            </a:r>
            <a:r>
              <a:rPr lang="en-US" altLang="en-US" sz="2000" dirty="0"/>
              <a:t>.</a:t>
            </a:r>
          </a:p>
          <a:p>
            <a:pPr lvl="1"/>
            <a:r>
              <a:rPr lang="en-US" altLang="en-US" sz="2000" dirty="0"/>
              <a:t>No amount of talk will settle issues of fact.</a:t>
            </a:r>
          </a:p>
          <a:p>
            <a:r>
              <a:rPr lang="en-US" altLang="en-US" sz="2400" b="1" dirty="0"/>
              <a:t>Facts</a:t>
            </a:r>
            <a:r>
              <a:rPr lang="en-US" altLang="en-US" sz="2400" dirty="0"/>
              <a:t> cannot tell us what is </a:t>
            </a:r>
            <a:r>
              <a:rPr lang="en-US" altLang="en-US" sz="2400" b="1" dirty="0"/>
              <a:t>ethical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000" dirty="0"/>
              <a:t>We need ethical principles.</a:t>
            </a:r>
          </a:p>
          <a:p>
            <a:pPr lvl="1"/>
            <a:r>
              <a:rPr lang="en-US" altLang="en-US" sz="2000" dirty="0"/>
              <a:t>These are established by </a:t>
            </a:r>
            <a:r>
              <a:rPr lang="en-US" altLang="en-US" sz="2000" b="1" dirty="0"/>
              <a:t>analysis</a:t>
            </a:r>
            <a:r>
              <a:rPr lang="en-US" altLang="en-US" sz="2000" dirty="0"/>
              <a:t>.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445F1B60-E0AA-2C0D-F5F9-217355530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F46E370-7BA1-461A-947F-6382BBEE2581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DDB266A7-5F26-A803-5CDF-3B59A1D64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D3F40541-0190-D506-3B88-0D52A429F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0010" y="1935556"/>
            <a:ext cx="8229600" cy="4302125"/>
          </a:xfrm>
        </p:spPr>
        <p:txBody>
          <a:bodyPr/>
          <a:lstStyle/>
          <a:p>
            <a:pPr>
              <a:defRPr/>
            </a:pPr>
            <a:r>
              <a:rPr lang="en-US" altLang="en-US" sz="2400" b="1" dirty="0"/>
              <a:t>Ethics</a:t>
            </a:r>
            <a:r>
              <a:rPr lang="en-US" altLang="en-US" sz="2400" dirty="0"/>
              <a:t> cannot tell us the </a:t>
            </a:r>
            <a:r>
              <a:rPr lang="en-US" altLang="en-US" sz="2400" b="1" dirty="0"/>
              <a:t>facts</a:t>
            </a:r>
            <a:r>
              <a:rPr lang="en-US" altLang="en-US" sz="2400" dirty="0"/>
              <a:t>.</a:t>
            </a:r>
          </a:p>
          <a:p>
            <a:pPr lvl="1">
              <a:defRPr/>
            </a:pPr>
            <a:r>
              <a:rPr lang="en-US" altLang="en-US" sz="2000" dirty="0"/>
              <a:t>We must go out and investigate, gather </a:t>
            </a:r>
            <a:r>
              <a:rPr lang="en-US" altLang="en-US" sz="2000" b="1" dirty="0"/>
              <a:t>data</a:t>
            </a:r>
            <a:r>
              <a:rPr lang="en-US" altLang="en-US" sz="2000" dirty="0"/>
              <a:t>.</a:t>
            </a:r>
          </a:p>
          <a:p>
            <a:pPr lvl="1">
              <a:defRPr/>
            </a:pPr>
            <a:r>
              <a:rPr lang="en-US" altLang="en-US" sz="2000" dirty="0"/>
              <a:t>No amount of talk will settle issues of fact.</a:t>
            </a:r>
          </a:p>
          <a:p>
            <a:pPr>
              <a:defRPr/>
            </a:pPr>
            <a:r>
              <a:rPr lang="en-US" altLang="en-US" sz="2400" b="1" dirty="0"/>
              <a:t>Facts</a:t>
            </a:r>
            <a:r>
              <a:rPr lang="en-US" altLang="en-US" sz="2400" dirty="0"/>
              <a:t> cannot tell us what is </a:t>
            </a:r>
            <a:r>
              <a:rPr lang="en-US" altLang="en-US" sz="2400" b="1" dirty="0"/>
              <a:t>ethical</a:t>
            </a:r>
            <a:r>
              <a:rPr lang="en-US" altLang="en-US" sz="2400" dirty="0"/>
              <a:t>.</a:t>
            </a:r>
          </a:p>
          <a:p>
            <a:pPr lvl="1">
              <a:defRPr/>
            </a:pPr>
            <a:r>
              <a:rPr lang="en-US" altLang="en-US" sz="2000" dirty="0"/>
              <a:t>We need ethical principles.</a:t>
            </a:r>
          </a:p>
          <a:p>
            <a:pPr lvl="1">
              <a:defRPr/>
            </a:pPr>
            <a:r>
              <a:rPr lang="en-US" altLang="en-US" sz="2000" dirty="0"/>
              <a:t>These are established by </a:t>
            </a:r>
            <a:r>
              <a:rPr lang="en-US" altLang="en-US" sz="2000" b="1" dirty="0"/>
              <a:t>analysis</a:t>
            </a:r>
            <a:r>
              <a:rPr lang="en-US" altLang="en-US" sz="2000" dirty="0"/>
              <a:t>.</a:t>
            </a:r>
          </a:p>
          <a:p>
            <a:pPr>
              <a:defRPr/>
            </a:pPr>
            <a:r>
              <a:rPr lang="en-US" altLang="en-US" sz="2400" dirty="0"/>
              <a:t>Ethics tells us which facts </a:t>
            </a:r>
            <a:r>
              <a:rPr lang="en-US" altLang="en-US" sz="2400" b="1" dirty="0"/>
              <a:t>matter</a:t>
            </a:r>
            <a:r>
              <a:rPr lang="en-US" altLang="en-US" sz="2400" dirty="0"/>
              <a:t>.</a:t>
            </a:r>
          </a:p>
          <a:p>
            <a:pPr lvl="1">
              <a:defRPr/>
            </a:pPr>
            <a:r>
              <a:rPr lang="en-US" altLang="en-US" sz="2000" dirty="0"/>
              <a:t>This can save us a lot of effort.</a:t>
            </a:r>
          </a:p>
          <a:p>
            <a:pPr lvl="1">
              <a:defRPr/>
            </a:pPr>
            <a:r>
              <a:rPr lang="en-US" altLang="en-US" sz="2000" dirty="0"/>
              <a:t>Only chase down the facts that matter.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3DB51FE2-D1F4-999D-2C6B-47619FF1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3FA6A1-445C-4A50-9A26-1ADC4B5BDB70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F7AC4F1A-560C-D391-1665-CD0457717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4809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825625"/>
            <a:ext cx="7572670" cy="43513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Timothy Crews-Anderson, </a:t>
            </a:r>
            <a:r>
              <a:rPr lang="en-US" sz="1600" i="1" dirty="0">
                <a:solidFill>
                  <a:srgbClr val="000000"/>
                </a:solidFill>
                <a:effectLst/>
              </a:rPr>
              <a:t>Critical Thinking and Informal Logic, </a:t>
            </a:r>
            <a:r>
              <a:rPr lang="en-US" sz="1600" dirty="0">
                <a:solidFill>
                  <a:srgbClr val="000000"/>
                </a:solidFill>
                <a:effectLst/>
              </a:rPr>
              <a:t>2007.  </a:t>
            </a:r>
            <a:endParaRPr lang="en-US" sz="16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See </a:t>
            </a:r>
            <a:r>
              <a:rPr lang="en-US" sz="1600" dirty="0">
                <a:solidFill>
                  <a:srgbClr val="000000"/>
                </a:solidFill>
                <a:effectLst/>
                <a:hlinkClick r:id="rId2"/>
              </a:rPr>
              <a:t>this</a:t>
            </a:r>
            <a:r>
              <a:rPr lang="en-US" sz="1600" dirty="0">
                <a:solidFill>
                  <a:srgbClr val="000000"/>
                </a:solidFill>
                <a:effectLst/>
              </a:rPr>
              <a:t> for a list of </a:t>
            </a:r>
            <a:r>
              <a:rPr lang="en-US" sz="1600" b="1" dirty="0">
                <a:solidFill>
                  <a:srgbClr val="000000"/>
                </a:solidFill>
                <a:effectLst/>
              </a:rPr>
              <a:t>71</a:t>
            </a:r>
            <a:r>
              <a:rPr lang="en-US" sz="1600" dirty="0">
                <a:solidFill>
                  <a:srgbClr val="000000"/>
                </a:solidFill>
                <a:effectLst/>
              </a:rPr>
              <a:t> logical fallacies!</a:t>
            </a:r>
            <a:endParaRPr lang="en-US" sz="1600" dirty="0"/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BC7112-AFBD-476C-A6CF-740949E881C0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58373" name="AutoShape 6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149225" y="-13716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4" name="AutoShape 10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454025" y="-10668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5" name="AutoShape 12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606425" y="-9144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6" name="AutoShape 14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758825" y="-7620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7" name="AutoShape 2" descr="Image result for nutshell"/>
          <p:cNvSpPr>
            <a:spLocks noChangeAspect="1" noChangeArrowheads="1"/>
          </p:cNvSpPr>
          <p:nvPr/>
        </p:nvSpPr>
        <p:spPr bwMode="auto">
          <a:xfrm>
            <a:off x="176213" y="-182563"/>
            <a:ext cx="2125662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52F4F12-60C9-F334-0708-3EDE72222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280" y="20581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179849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008C4BD9-C62D-86DA-C728-A51D6E114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0010" y="1973263"/>
            <a:ext cx="8229600" cy="4302125"/>
          </a:xfrm>
        </p:spPr>
        <p:txBody>
          <a:bodyPr/>
          <a:lstStyle/>
          <a:p>
            <a:r>
              <a:rPr lang="en-US" altLang="en-US" sz="2400" dirty="0"/>
              <a:t>Facts </a:t>
            </a:r>
            <a:r>
              <a:rPr lang="en-US" altLang="en-US" sz="2400" dirty="0">
                <a:sym typeface="Symbol" panose="05050102010706020507" pitchFamily="18" charset="2"/>
              </a:rPr>
              <a:t> </a:t>
            </a:r>
            <a:r>
              <a:rPr lang="en-US" altLang="en-US" sz="2400" dirty="0"/>
              <a:t>values</a:t>
            </a:r>
          </a:p>
          <a:p>
            <a:pPr lvl="1"/>
            <a:r>
              <a:rPr lang="en-US" altLang="en-US" sz="2000" dirty="0"/>
              <a:t>The distinction will factor into </a:t>
            </a:r>
            <a:r>
              <a:rPr lang="en-US" altLang="en-US" sz="2000" b="1" dirty="0"/>
              <a:t>every issue we discuss</a:t>
            </a:r>
            <a:r>
              <a:rPr lang="en-US" altLang="en-US" sz="2000" dirty="0"/>
              <a:t>.</a:t>
            </a:r>
          </a:p>
          <a:p>
            <a:r>
              <a:rPr lang="en-US" altLang="en-US" sz="2400" dirty="0"/>
              <a:t>Why?</a:t>
            </a:r>
          </a:p>
          <a:p>
            <a:pPr lvl="1"/>
            <a:r>
              <a:rPr lang="en-US" altLang="en-US" sz="2000" dirty="0"/>
              <a:t>Facts are important in ethical </a:t>
            </a:r>
            <a:br>
              <a:rPr lang="en-US" altLang="en-US" sz="2000" dirty="0"/>
            </a:br>
            <a:r>
              <a:rPr lang="en-US" altLang="en-US" sz="2000" dirty="0"/>
              <a:t>arguments, but…</a:t>
            </a:r>
          </a:p>
          <a:p>
            <a:pPr lvl="1"/>
            <a:r>
              <a:rPr lang="en-US" altLang="en-US" sz="2000" dirty="0"/>
              <a:t>One can’t deduce an ethical </a:t>
            </a:r>
            <a:br>
              <a:rPr lang="en-US" altLang="en-US" sz="2000" dirty="0"/>
            </a:br>
            <a:r>
              <a:rPr lang="en-US" altLang="en-US" sz="2000" dirty="0"/>
              <a:t>conclusion </a:t>
            </a:r>
            <a:r>
              <a:rPr lang="en-US" altLang="en-US" sz="2000" b="1" dirty="0"/>
              <a:t>solely </a:t>
            </a:r>
            <a:r>
              <a:rPr lang="en-US" altLang="en-US" sz="2000" dirty="0"/>
              <a:t>from facts.</a:t>
            </a:r>
          </a:p>
          <a:p>
            <a:pPr lvl="1"/>
            <a:r>
              <a:rPr lang="en-US" altLang="en-US" sz="2000" dirty="0"/>
              <a:t>This is the </a:t>
            </a:r>
            <a:r>
              <a:rPr lang="en-US" altLang="en-US" sz="2000" b="1" dirty="0"/>
              <a:t>is-ought</a:t>
            </a:r>
            <a:r>
              <a:rPr lang="en-US" altLang="en-US" sz="2000" dirty="0"/>
              <a:t> gap.</a:t>
            </a:r>
          </a:p>
          <a:p>
            <a:pPr lvl="1"/>
            <a:r>
              <a:rPr lang="en-US" altLang="en-US" sz="2000" dirty="0"/>
              <a:t>There must be an </a:t>
            </a:r>
            <a:r>
              <a:rPr lang="en-US" altLang="en-US" sz="2000" b="1" dirty="0"/>
              <a:t>ethical premise </a:t>
            </a:r>
            <a:br>
              <a:rPr lang="en-US" altLang="en-US" sz="2000" dirty="0"/>
            </a:br>
            <a:r>
              <a:rPr lang="en-US" altLang="en-US" sz="2000" dirty="0"/>
              <a:t>at some point.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08BD9230-0340-243E-CC15-1AAFA755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F465548-1C48-4E8D-94AF-8294792D37B3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8BA7E118-1E2B-DF26-70BD-BC17358DB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pic>
        <p:nvPicPr>
          <p:cNvPr id="4101" name="Picture 1">
            <a:extLst>
              <a:ext uri="{FF2B5EF4-FFF2-40B4-BE49-F238E27FC236}">
                <a16:creationId xmlns:a16="http://schemas.microsoft.com/office/drawing/2014/main" id="{D12697C7-387D-BC02-CEFF-7D5A44B220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40" y="3133725"/>
            <a:ext cx="2892425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2">
            <a:extLst>
              <a:ext uri="{FF2B5EF4-FFF2-40B4-BE49-F238E27FC236}">
                <a16:creationId xmlns:a16="http://schemas.microsoft.com/office/drawing/2014/main" id="{8D2421D0-0664-CAEF-9CE8-C2ECF313E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715" y="5181600"/>
            <a:ext cx="2892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David Hume, </a:t>
            </a:r>
            <a:r>
              <a:rPr lang="en-US" altLang="en-US" sz="1600" i="1" dirty="0"/>
              <a:t>Treatise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i="1" dirty="0"/>
              <a:t>on Human Nature </a:t>
            </a:r>
            <a:r>
              <a:rPr lang="en-US" altLang="en-US" sz="1600" dirty="0"/>
              <a:t>(1739)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186BA642-47C2-06BA-D6CB-966C4C2D2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0010" y="1973263"/>
            <a:ext cx="8229600" cy="4302125"/>
          </a:xfrm>
        </p:spPr>
        <p:txBody>
          <a:bodyPr/>
          <a:lstStyle/>
          <a:p>
            <a:r>
              <a:rPr lang="en-US" altLang="en-US" sz="2400" dirty="0"/>
              <a:t>Conclusion doesn’t follow:</a:t>
            </a:r>
          </a:p>
          <a:p>
            <a:pPr lvl="1"/>
            <a:r>
              <a:rPr lang="en-US" altLang="en-US" sz="2000" dirty="0"/>
              <a:t>“Everyone” is cheating on their income taxes.</a:t>
            </a:r>
          </a:p>
          <a:p>
            <a:pPr lvl="1"/>
            <a:r>
              <a:rPr lang="en-US" altLang="en-US" sz="2000" dirty="0"/>
              <a:t>Therefore, it’s ethical to cheat on income taxes.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8FBF4D2E-6BD6-2436-2BBB-5468BFB3F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5608BDF-17C1-4CD7-BE25-57D27FFE98B5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307235ED-8492-E64C-950F-BEB9244DC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155A1957-D5B9-3DF6-E7DF-13621C1CE2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0010" y="1973263"/>
            <a:ext cx="8229600" cy="4302125"/>
          </a:xfrm>
        </p:spPr>
        <p:txBody>
          <a:bodyPr/>
          <a:lstStyle/>
          <a:p>
            <a:r>
              <a:rPr lang="en-US" altLang="en-US" sz="2400" dirty="0"/>
              <a:t>Conclusion doesn’t follow:</a:t>
            </a:r>
          </a:p>
          <a:p>
            <a:pPr lvl="1"/>
            <a:r>
              <a:rPr lang="en-US" altLang="en-US" sz="2000" dirty="0"/>
              <a:t>“Everyone” is cheating on their income taxes.</a:t>
            </a:r>
          </a:p>
          <a:p>
            <a:pPr lvl="1"/>
            <a:r>
              <a:rPr lang="en-US" altLang="en-US" sz="2000" dirty="0"/>
              <a:t>Therefore, it’s ethical to cheat on income taxes.</a:t>
            </a:r>
          </a:p>
          <a:p>
            <a:r>
              <a:rPr lang="en-US" altLang="en-US" sz="2400" dirty="0"/>
              <a:t>Conclusion follows:</a:t>
            </a:r>
          </a:p>
          <a:p>
            <a:pPr lvl="1"/>
            <a:r>
              <a:rPr lang="en-US" altLang="en-US" sz="2000" dirty="0"/>
              <a:t>“Everyone” is cheating on their income taxes.</a:t>
            </a:r>
          </a:p>
          <a:p>
            <a:pPr lvl="1"/>
            <a:r>
              <a:rPr lang="en-US" altLang="en-US" sz="2000" dirty="0">
                <a:solidFill>
                  <a:srgbClr val="0070C0"/>
                </a:solidFill>
              </a:rPr>
              <a:t>Something that everyone does is ethical.</a:t>
            </a:r>
          </a:p>
          <a:p>
            <a:pPr lvl="1"/>
            <a:r>
              <a:rPr lang="en-US" altLang="en-US" sz="2000" dirty="0"/>
              <a:t>Therefore, it’s ethical to cheat on the exam.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8BC70CFA-97D9-8AF9-B8BD-5B19ECC0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47748F-4B4D-4798-9CA6-CE8DA8B44D0E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10829A39-AA81-45C1-7088-6058D891E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sp>
        <p:nvSpPr>
          <p:cNvPr id="6149" name="TextBox 3">
            <a:extLst>
              <a:ext uri="{FF2B5EF4-FFF2-40B4-BE49-F238E27FC236}">
                <a16:creationId xmlns:a16="http://schemas.microsoft.com/office/drawing/2014/main" id="{0103B4FD-82BB-7642-295D-CAB3BCBE5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9991" y="4199298"/>
            <a:ext cx="1905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i="1">
                <a:solidFill>
                  <a:srgbClr val="0070C0"/>
                </a:solidFill>
              </a:rPr>
              <a:t>Ethical premise</a:t>
            </a:r>
          </a:p>
        </p:txBody>
      </p:sp>
      <p:cxnSp>
        <p:nvCxnSpPr>
          <p:cNvPr id="6150" name="Straight Arrow Connector 11">
            <a:extLst>
              <a:ext uri="{FF2B5EF4-FFF2-40B4-BE49-F238E27FC236}">
                <a16:creationId xmlns:a16="http://schemas.microsoft.com/office/drawing/2014/main" id="{9E3A2680-125D-1A55-57F5-7425F94C29D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759777" y="4042970"/>
            <a:ext cx="769857" cy="312656"/>
          </a:xfrm>
          <a:prstGeom prst="straightConnector1">
            <a:avLst/>
          </a:prstGeom>
          <a:noFill/>
          <a:ln w="44450" algn="ctr">
            <a:solidFill>
              <a:srgbClr val="0070C0"/>
            </a:solidFill>
            <a:round/>
            <a:headEnd type="none" w="lg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F653A68F-6C6D-86ED-7A4C-2C4FDA02C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0010" y="1973263"/>
            <a:ext cx="8229600" cy="4302125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Conclusion doesn’t follow:</a:t>
            </a:r>
          </a:p>
          <a:p>
            <a:pPr lvl="1">
              <a:defRPr/>
            </a:pPr>
            <a:r>
              <a:rPr lang="en-US" altLang="en-US" sz="2000" dirty="0"/>
              <a:t>“Everyone” is cheating on their income taxes.</a:t>
            </a:r>
          </a:p>
          <a:p>
            <a:pPr lvl="1">
              <a:defRPr/>
            </a:pPr>
            <a:r>
              <a:rPr lang="en-US" altLang="en-US" sz="2000" dirty="0"/>
              <a:t>Therefore, it’s ethical to cheat on income taxes.</a:t>
            </a:r>
          </a:p>
          <a:p>
            <a:pPr>
              <a:defRPr/>
            </a:pPr>
            <a:r>
              <a:rPr lang="en-US" altLang="en-US" sz="2400" dirty="0"/>
              <a:t>Conclusion follows:</a:t>
            </a:r>
          </a:p>
          <a:p>
            <a:pPr lvl="1">
              <a:defRPr/>
            </a:pPr>
            <a:r>
              <a:rPr lang="en-US" altLang="en-US" sz="2000" dirty="0"/>
              <a:t>“Everyone” is cheating on their income taxes.</a:t>
            </a:r>
          </a:p>
          <a:p>
            <a:pPr lvl="1">
              <a:defRPr/>
            </a:pPr>
            <a:r>
              <a:rPr lang="en-US" altLang="en-US" sz="2000" dirty="0">
                <a:solidFill>
                  <a:srgbClr val="0070C0"/>
                </a:solidFill>
              </a:rPr>
              <a:t>Something that everyone does is ethical.</a:t>
            </a:r>
          </a:p>
          <a:p>
            <a:pPr lvl="1">
              <a:defRPr/>
            </a:pPr>
            <a:r>
              <a:rPr lang="en-US" altLang="en-US" sz="2000" dirty="0"/>
              <a:t>Therefore, it’s ethical to cheat on the exam.</a:t>
            </a:r>
          </a:p>
          <a:p>
            <a:pPr lvl="1">
              <a:defRPr/>
            </a:pPr>
            <a:endParaRPr lang="en-US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sz="2000" dirty="0">
                <a:solidFill>
                  <a:srgbClr val="0070C0"/>
                </a:solidFill>
              </a:rPr>
              <a:t>…but are the premises </a:t>
            </a:r>
            <a:r>
              <a:rPr lang="en-US" altLang="en-US" sz="2000" b="1" dirty="0">
                <a:solidFill>
                  <a:srgbClr val="0070C0"/>
                </a:solidFill>
              </a:rPr>
              <a:t>true</a:t>
            </a:r>
            <a:r>
              <a:rPr lang="en-US" altLang="en-US" sz="2000" dirty="0">
                <a:solidFill>
                  <a:srgbClr val="0070C0"/>
                </a:solidFill>
              </a:rPr>
              <a:t>?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000" dirty="0">
                <a:solidFill>
                  <a:srgbClr val="0070C0"/>
                </a:solidFill>
              </a:rPr>
              <a:t>If not, the argument </a:t>
            </a:r>
            <a:r>
              <a:rPr lang="en-US" altLang="en-US" sz="2000" b="1" dirty="0">
                <a:solidFill>
                  <a:srgbClr val="0070C0"/>
                </a:solidFill>
              </a:rPr>
              <a:t>fails to establish its conclusion</a:t>
            </a:r>
            <a:r>
              <a:rPr lang="en-US" altLang="en-US" sz="2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EC084014-A0B8-6CFE-119C-4D72B2CD2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DDE1008-504A-4956-A8DE-C08059435FA0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EC45ABFF-8811-F3D2-AA77-4E75FCD94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8BE0968D-D729-A9B2-7BDA-8EAA59E8D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9991" y="4199298"/>
            <a:ext cx="1905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i="1">
                <a:solidFill>
                  <a:srgbClr val="0070C0"/>
                </a:solidFill>
              </a:rPr>
              <a:t>Ethical premise</a:t>
            </a:r>
          </a:p>
        </p:txBody>
      </p:sp>
      <p:cxnSp>
        <p:nvCxnSpPr>
          <p:cNvPr id="3" name="Straight Arrow Connector 11">
            <a:extLst>
              <a:ext uri="{FF2B5EF4-FFF2-40B4-BE49-F238E27FC236}">
                <a16:creationId xmlns:a16="http://schemas.microsoft.com/office/drawing/2014/main" id="{F31EB4AD-C8C8-5C2A-3646-47A24510ED76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759777" y="4042970"/>
            <a:ext cx="769857" cy="312656"/>
          </a:xfrm>
          <a:prstGeom prst="straightConnector1">
            <a:avLst/>
          </a:prstGeom>
          <a:noFill/>
          <a:ln w="44450" algn="ctr">
            <a:solidFill>
              <a:srgbClr val="0070C0"/>
            </a:solidFill>
            <a:round/>
            <a:headEnd type="none" w="lg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15615340-5FD3-63B3-BF6C-CC6BDDEEF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0973" y="1946275"/>
            <a:ext cx="8229600" cy="4302125"/>
          </a:xfrm>
        </p:spPr>
        <p:txBody>
          <a:bodyPr/>
          <a:lstStyle/>
          <a:p>
            <a:r>
              <a:rPr lang="en-US" altLang="en-US" sz="2400" dirty="0"/>
              <a:t>Conclusion doesn’t follow:</a:t>
            </a:r>
          </a:p>
          <a:p>
            <a:pPr lvl="1"/>
            <a:r>
              <a:rPr lang="en-US" altLang="en-US" sz="2000" dirty="0"/>
              <a:t>Nature is based on survival of </a:t>
            </a:r>
            <a:br>
              <a:rPr lang="en-US" altLang="en-US" sz="2000" dirty="0"/>
            </a:br>
            <a:r>
              <a:rPr lang="en-US" altLang="en-US" sz="2000" dirty="0"/>
              <a:t>the fittest.</a:t>
            </a:r>
          </a:p>
          <a:p>
            <a:pPr lvl="1"/>
            <a:r>
              <a:rPr lang="en-US" altLang="en-US" sz="2000" dirty="0"/>
              <a:t>Therefore, we should design </a:t>
            </a:r>
            <a:br>
              <a:rPr lang="en-US" altLang="en-US" sz="2000" dirty="0"/>
            </a:br>
            <a:r>
              <a:rPr lang="en-US" altLang="en-US" sz="2000" dirty="0"/>
              <a:t>a society based on survival </a:t>
            </a:r>
            <a:br>
              <a:rPr lang="en-US" altLang="en-US" sz="2000" dirty="0"/>
            </a:br>
            <a:r>
              <a:rPr lang="en-US" altLang="en-US" sz="2000" dirty="0"/>
              <a:t>of the fittest.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9624835C-E7DD-0912-4966-0567EBCDA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CCDDADD-B4D3-4375-9286-2897EBC00D17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6" name="Text Box 2">
            <a:extLst>
              <a:ext uri="{FF2B5EF4-FFF2-40B4-BE49-F238E27FC236}">
                <a16:creationId xmlns:a16="http://schemas.microsoft.com/office/drawing/2014/main" id="{50CFCB88-62D2-7067-3516-255B97987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pic>
        <p:nvPicPr>
          <p:cNvPr id="8197" name="Picture 10">
            <a:extLst>
              <a:ext uri="{FF2B5EF4-FFF2-40B4-BE49-F238E27FC236}">
                <a16:creationId xmlns:a16="http://schemas.microsoft.com/office/drawing/2014/main" id="{F7443787-73D4-BFCB-6C3F-A3D4DB55C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416" y="2370138"/>
            <a:ext cx="3316288" cy="376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12">
            <a:extLst>
              <a:ext uri="{FF2B5EF4-FFF2-40B4-BE49-F238E27FC236}">
                <a16:creationId xmlns:a16="http://schemas.microsoft.com/office/drawing/2014/main" id="{E4DC88D0-67E0-27A4-0D8F-67FA96935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3866" y="2000250"/>
            <a:ext cx="28908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Pittsburgh, early 1900s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9724D518-DD0E-2601-BB9A-DBF82E711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0973" y="1946275"/>
            <a:ext cx="8229600" cy="4302125"/>
          </a:xfrm>
        </p:spPr>
        <p:txBody>
          <a:bodyPr/>
          <a:lstStyle/>
          <a:p>
            <a:r>
              <a:rPr lang="en-US" altLang="en-US" sz="2400" dirty="0"/>
              <a:t>Conclusion doesn’t follow:</a:t>
            </a:r>
          </a:p>
          <a:p>
            <a:pPr lvl="1"/>
            <a:r>
              <a:rPr lang="en-US" altLang="en-US" sz="2000" dirty="0"/>
              <a:t>Nature is based on survival of </a:t>
            </a:r>
            <a:br>
              <a:rPr lang="en-US" altLang="en-US" sz="2000" dirty="0"/>
            </a:br>
            <a:r>
              <a:rPr lang="en-US" altLang="en-US" sz="2000" dirty="0"/>
              <a:t>the fittest.</a:t>
            </a:r>
          </a:p>
          <a:p>
            <a:pPr lvl="1"/>
            <a:r>
              <a:rPr lang="en-US" altLang="en-US" sz="2000" dirty="0"/>
              <a:t>Therefore, we should design </a:t>
            </a:r>
            <a:br>
              <a:rPr lang="en-US" altLang="en-US" sz="2000" dirty="0"/>
            </a:br>
            <a:r>
              <a:rPr lang="en-US" altLang="en-US" sz="2000" dirty="0"/>
              <a:t>a society based on survival </a:t>
            </a:r>
            <a:br>
              <a:rPr lang="en-US" altLang="en-US" sz="2000" dirty="0"/>
            </a:br>
            <a:r>
              <a:rPr lang="en-US" altLang="en-US" sz="2000" dirty="0"/>
              <a:t>of the fittest.</a:t>
            </a:r>
          </a:p>
          <a:p>
            <a:pPr lvl="2"/>
            <a:r>
              <a:rPr lang="en-US" altLang="en-US" sz="2000" i="1" dirty="0"/>
              <a:t>This is social Darwinism, </a:t>
            </a:r>
            <a:br>
              <a:rPr lang="en-US" altLang="en-US" sz="2000" i="1" dirty="0"/>
            </a:br>
            <a:r>
              <a:rPr lang="en-US" altLang="en-US" sz="2000" i="1" dirty="0"/>
              <a:t>advanced by Herbert </a:t>
            </a:r>
            <a:br>
              <a:rPr lang="en-US" altLang="en-US" sz="2000" i="1" dirty="0"/>
            </a:br>
            <a:r>
              <a:rPr lang="en-US" altLang="en-US" sz="2000" i="1" dirty="0"/>
              <a:t>Spencer and endorsed by </a:t>
            </a:r>
            <a:br>
              <a:rPr lang="en-US" altLang="en-US" sz="2000" i="1" dirty="0"/>
            </a:br>
            <a:r>
              <a:rPr lang="en-US" altLang="en-US" sz="2000" i="1" dirty="0"/>
              <a:t>Andrew Carnegie.</a:t>
            </a:r>
          </a:p>
          <a:p>
            <a:pPr lvl="2"/>
            <a:r>
              <a:rPr lang="en-US" altLang="en-US" sz="2000" i="1" dirty="0"/>
              <a:t>Carnegie lost count of</a:t>
            </a:r>
            <a:br>
              <a:rPr lang="en-US" altLang="en-US" sz="2000" i="1" dirty="0"/>
            </a:br>
            <a:r>
              <a:rPr lang="en-US" altLang="en-US" sz="2000" i="1" dirty="0"/>
              <a:t>on-the-job fatalities.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A8EBF99E-3927-5B66-AB83-0B14CA772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8A87FFE-D1BD-47B4-AFFC-4C623350D2C6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20" name="Text Box 2">
            <a:extLst>
              <a:ext uri="{FF2B5EF4-FFF2-40B4-BE49-F238E27FC236}">
                <a16:creationId xmlns:a16="http://schemas.microsoft.com/office/drawing/2014/main" id="{E17FEAA7-B1E5-1287-B86D-8A5BD444B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pic>
        <p:nvPicPr>
          <p:cNvPr id="2" name="Picture 10">
            <a:extLst>
              <a:ext uri="{FF2B5EF4-FFF2-40B4-BE49-F238E27FC236}">
                <a16:creationId xmlns:a16="http://schemas.microsoft.com/office/drawing/2014/main" id="{15A1A619-6971-BB93-9B25-B8EBDED36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416" y="2370138"/>
            <a:ext cx="3316288" cy="376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12">
            <a:extLst>
              <a:ext uri="{FF2B5EF4-FFF2-40B4-BE49-F238E27FC236}">
                <a16:creationId xmlns:a16="http://schemas.microsoft.com/office/drawing/2014/main" id="{BA0DD6BF-6FCA-1E58-C3EC-C9B6DC92B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3866" y="2000250"/>
            <a:ext cx="28908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Pittsburgh, early 1900s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82ACE3AB-2EBB-FB86-B4FC-1AEB0489E9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0010" y="1973263"/>
            <a:ext cx="8229600" cy="4302125"/>
          </a:xfrm>
        </p:spPr>
        <p:txBody>
          <a:bodyPr/>
          <a:lstStyle/>
          <a:p>
            <a:r>
              <a:rPr lang="en-US" altLang="en-US" sz="2400" dirty="0"/>
              <a:t>Conclusion doesn’t follow:</a:t>
            </a:r>
          </a:p>
          <a:p>
            <a:pPr lvl="1"/>
            <a:r>
              <a:rPr lang="en-US" altLang="en-US" sz="2000" dirty="0"/>
              <a:t>Nature is based on survival of the fittest.</a:t>
            </a:r>
          </a:p>
          <a:p>
            <a:pPr lvl="1"/>
            <a:r>
              <a:rPr lang="en-US" altLang="en-US" sz="2000" dirty="0"/>
              <a:t>Therefore, we should design a society </a:t>
            </a:r>
            <a:br>
              <a:rPr lang="en-US" altLang="en-US" sz="2000" dirty="0"/>
            </a:br>
            <a:r>
              <a:rPr lang="en-US" altLang="en-US" sz="2000" dirty="0"/>
              <a:t>based on survival of the fittest.</a:t>
            </a:r>
          </a:p>
          <a:p>
            <a:r>
              <a:rPr lang="en-US" altLang="en-US" sz="2400" dirty="0"/>
              <a:t>Conclusion follows:</a:t>
            </a:r>
          </a:p>
          <a:p>
            <a:pPr lvl="1"/>
            <a:r>
              <a:rPr lang="en-US" altLang="en-US" sz="2000" dirty="0"/>
              <a:t>Nature is based on survival of the fittest.</a:t>
            </a:r>
          </a:p>
          <a:p>
            <a:pPr lvl="1"/>
            <a:r>
              <a:rPr lang="en-US" altLang="en-US" sz="2000" dirty="0">
                <a:solidFill>
                  <a:srgbClr val="0070C0"/>
                </a:solidFill>
              </a:rPr>
              <a:t>Human society should imitate nature.</a:t>
            </a:r>
          </a:p>
          <a:p>
            <a:pPr lvl="1"/>
            <a:r>
              <a:rPr lang="en-US" altLang="en-US" sz="2000" dirty="0"/>
              <a:t>Therefore, we should design a society </a:t>
            </a:r>
            <a:br>
              <a:rPr lang="en-US" altLang="en-US" sz="2000" dirty="0"/>
            </a:br>
            <a:r>
              <a:rPr lang="en-US" altLang="en-US" sz="2000" dirty="0"/>
              <a:t>based on survival of the fittest.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F1043B00-BF39-B7DB-D8E0-A96B24CE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ABA9F2-0AA3-448B-8F5D-A266BFA79659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4" name="Text Box 2">
            <a:extLst>
              <a:ext uri="{FF2B5EF4-FFF2-40B4-BE49-F238E27FC236}">
                <a16:creationId xmlns:a16="http://schemas.microsoft.com/office/drawing/2014/main" id="{A2E62974-BF4B-2049-8DC0-7AF9A85C2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sp>
        <p:nvSpPr>
          <p:cNvPr id="10245" name="TextBox 3">
            <a:extLst>
              <a:ext uri="{FF2B5EF4-FFF2-40B4-BE49-F238E27FC236}">
                <a16:creationId xmlns:a16="http://schemas.microsoft.com/office/drawing/2014/main" id="{EE54F9AB-96F6-27F2-C752-0F81A8E5B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650" y="4821238"/>
            <a:ext cx="1905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i="1">
                <a:solidFill>
                  <a:srgbClr val="0070C0"/>
                </a:solidFill>
              </a:rPr>
              <a:t>Ethical premise</a:t>
            </a:r>
          </a:p>
        </p:txBody>
      </p:sp>
      <p:cxnSp>
        <p:nvCxnSpPr>
          <p:cNvPr id="10246" name="Straight Arrow Connector 11">
            <a:extLst>
              <a:ext uri="{FF2B5EF4-FFF2-40B4-BE49-F238E27FC236}">
                <a16:creationId xmlns:a16="http://schemas.microsoft.com/office/drawing/2014/main" id="{0F81F7E7-8478-211E-A6A4-36A6666B7E5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476973" y="4345757"/>
            <a:ext cx="867266" cy="509047"/>
          </a:xfrm>
          <a:prstGeom prst="straightConnector1">
            <a:avLst/>
          </a:prstGeom>
          <a:noFill/>
          <a:ln w="44450" algn="ctr">
            <a:solidFill>
              <a:srgbClr val="0070C0"/>
            </a:solidFill>
            <a:round/>
            <a:headEnd type="none" w="lg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247" name="Picture 9">
            <a:extLst>
              <a:ext uri="{FF2B5EF4-FFF2-40B4-BE49-F238E27FC236}">
                <a16:creationId xmlns:a16="http://schemas.microsoft.com/office/drawing/2014/main" id="{669BD8A7-68D3-D8EE-49D8-93F37EFDB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892" y="1494504"/>
            <a:ext cx="217487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TextBox 12">
            <a:extLst>
              <a:ext uri="{FF2B5EF4-FFF2-40B4-BE49-F238E27FC236}">
                <a16:creationId xmlns:a16="http://schemas.microsoft.com/office/drawing/2014/main" id="{39FFD39A-12EC-7B91-C222-612AD5231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8717" y="838798"/>
            <a:ext cx="3197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Herbert Spencer</a:t>
            </a:r>
            <a:br>
              <a:rPr lang="en-US" altLang="en-US" sz="1600" dirty="0"/>
            </a:br>
            <a:r>
              <a:rPr lang="en-US" altLang="en-US" sz="1600" dirty="0"/>
              <a:t>1820-1903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E168B68C-2480-8E59-FC92-094E6A799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0010" y="1973263"/>
            <a:ext cx="8229600" cy="4302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400" dirty="0"/>
              <a:t>Conclusion doesn’t follow:</a:t>
            </a:r>
          </a:p>
          <a:p>
            <a:pPr lvl="1">
              <a:defRPr/>
            </a:pPr>
            <a:r>
              <a:rPr lang="en-US" altLang="en-US" sz="2000" dirty="0"/>
              <a:t>Nature is based on survival of the fittest.</a:t>
            </a:r>
          </a:p>
          <a:p>
            <a:pPr lvl="1">
              <a:defRPr/>
            </a:pPr>
            <a:r>
              <a:rPr lang="en-US" altLang="en-US" sz="2000" dirty="0"/>
              <a:t>Therefore, we should design a society </a:t>
            </a:r>
            <a:br>
              <a:rPr lang="en-US" altLang="en-US" sz="2000" dirty="0"/>
            </a:br>
            <a:r>
              <a:rPr lang="en-US" altLang="en-US" sz="2000" dirty="0"/>
              <a:t>based on survival of the fittest.</a:t>
            </a:r>
          </a:p>
          <a:p>
            <a:pPr>
              <a:defRPr/>
            </a:pPr>
            <a:r>
              <a:rPr lang="en-US" altLang="en-US" sz="2400" dirty="0"/>
              <a:t>Conclusion follows:</a:t>
            </a:r>
          </a:p>
          <a:p>
            <a:pPr lvl="1">
              <a:defRPr/>
            </a:pPr>
            <a:r>
              <a:rPr lang="en-US" altLang="en-US" sz="2000" dirty="0"/>
              <a:t>Nature is based on survival of the fittest.</a:t>
            </a:r>
          </a:p>
          <a:p>
            <a:pPr lvl="1">
              <a:defRPr/>
            </a:pPr>
            <a:r>
              <a:rPr lang="en-US" altLang="en-US" sz="2000" dirty="0">
                <a:solidFill>
                  <a:srgbClr val="0070C0"/>
                </a:solidFill>
              </a:rPr>
              <a:t>Human society should imitate nature.</a:t>
            </a:r>
          </a:p>
          <a:p>
            <a:pPr lvl="1">
              <a:defRPr/>
            </a:pPr>
            <a:r>
              <a:rPr lang="en-US" altLang="en-US" sz="2000" dirty="0"/>
              <a:t>Therefore, we should design a society </a:t>
            </a:r>
            <a:br>
              <a:rPr lang="en-US" altLang="en-US" sz="2000" dirty="0"/>
            </a:br>
            <a:r>
              <a:rPr lang="en-US" altLang="en-US" sz="2000" dirty="0"/>
              <a:t>based on survival of the fittest.</a:t>
            </a:r>
          </a:p>
          <a:p>
            <a:pPr lvl="1">
              <a:defRPr/>
            </a:pPr>
            <a:endParaRPr lang="en-US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dirty="0">
                <a:solidFill>
                  <a:srgbClr val="0070C0"/>
                </a:solidFill>
              </a:rPr>
              <a:t>But are the premises </a:t>
            </a:r>
            <a:r>
              <a:rPr lang="en-US" altLang="en-US" b="1" dirty="0">
                <a:solidFill>
                  <a:srgbClr val="0070C0"/>
                </a:solidFill>
              </a:rPr>
              <a:t>true</a:t>
            </a:r>
            <a:r>
              <a:rPr lang="en-US" altLang="en-US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0EB47D24-C40E-6F14-C64C-D3EF429AD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1EB445-43E1-43C3-8D24-2325525A3D81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268" name="Text Box 2">
            <a:extLst>
              <a:ext uri="{FF2B5EF4-FFF2-40B4-BE49-F238E27FC236}">
                <a16:creationId xmlns:a16="http://schemas.microsoft.com/office/drawing/2014/main" id="{4E2A6FD9-1BD1-7C96-8896-5DB831666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4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The Is-Ought Gap</a:t>
            </a: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280F8F24-0155-0924-44B0-46BE349EDB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892" y="1494504"/>
            <a:ext cx="217487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19CCB058-14CB-EC78-634C-09D636ECA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8717" y="838798"/>
            <a:ext cx="3197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Herbert Spencer</a:t>
            </a:r>
            <a:br>
              <a:rPr lang="en-US" altLang="en-US" sz="1600" dirty="0"/>
            </a:br>
            <a:r>
              <a:rPr lang="en-US" altLang="en-US" sz="1600" dirty="0"/>
              <a:t>1820-1903 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19CD8566-E810-6E1A-1517-0B036C86F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650" y="4821238"/>
            <a:ext cx="1905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i="1">
                <a:solidFill>
                  <a:srgbClr val="0070C0"/>
                </a:solidFill>
              </a:rPr>
              <a:t>Ethical premise</a:t>
            </a:r>
          </a:p>
        </p:txBody>
      </p:sp>
      <p:cxnSp>
        <p:nvCxnSpPr>
          <p:cNvPr id="7" name="Straight Arrow Connector 11">
            <a:extLst>
              <a:ext uri="{FF2B5EF4-FFF2-40B4-BE49-F238E27FC236}">
                <a16:creationId xmlns:a16="http://schemas.microsoft.com/office/drawing/2014/main" id="{A17961A7-71FA-126B-3050-9CD995BC745B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476973" y="4345757"/>
            <a:ext cx="867266" cy="509047"/>
          </a:xfrm>
          <a:prstGeom prst="straightConnector1">
            <a:avLst/>
          </a:prstGeom>
          <a:noFill/>
          <a:ln w="44450" algn="ctr">
            <a:solidFill>
              <a:srgbClr val="0070C0"/>
            </a:solidFill>
            <a:round/>
            <a:headEnd type="none" w="lg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2026</TotalTime>
  <Words>938</Words>
  <Application>Microsoft Office PowerPoint</Application>
  <PresentationFormat>On-screen Show (4:3)</PresentationFormat>
  <Paragraphs>141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theme</vt:lpstr>
      <vt:lpstr>Facts and Values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Hooker</dc:creator>
  <cp:lastModifiedBy>John Hooker</cp:lastModifiedBy>
  <cp:revision>57</cp:revision>
  <dcterms:created xsi:type="dcterms:W3CDTF">2021-09-06T22:05:14Z</dcterms:created>
  <dcterms:modified xsi:type="dcterms:W3CDTF">2024-06-05T00:50:32Z</dcterms:modified>
</cp:coreProperties>
</file>