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62" r:id="rId2"/>
    <p:sldId id="682" r:id="rId3"/>
    <p:sldId id="735" r:id="rId4"/>
    <p:sldId id="727" r:id="rId5"/>
    <p:sldId id="740" r:id="rId6"/>
    <p:sldId id="688" r:id="rId7"/>
    <p:sldId id="739" r:id="rId8"/>
    <p:sldId id="692" r:id="rId9"/>
    <p:sldId id="741" r:id="rId10"/>
    <p:sldId id="742" r:id="rId11"/>
    <p:sldId id="743" r:id="rId12"/>
    <p:sldId id="693" r:id="rId13"/>
    <p:sldId id="748" r:id="rId14"/>
    <p:sldId id="751" r:id="rId15"/>
    <p:sldId id="749" r:id="rId16"/>
    <p:sldId id="750" r:id="rId17"/>
    <p:sldId id="746" r:id="rId18"/>
    <p:sldId id="747" r:id="rId19"/>
    <p:sldId id="744" r:id="rId20"/>
    <p:sldId id="745" r:id="rId21"/>
    <p:sldId id="754" r:id="rId22"/>
    <p:sldId id="764" r:id="rId23"/>
    <p:sldId id="776" r:id="rId24"/>
    <p:sldId id="762" r:id="rId25"/>
    <p:sldId id="769" r:id="rId26"/>
    <p:sldId id="765" r:id="rId27"/>
    <p:sldId id="767" r:id="rId28"/>
    <p:sldId id="768" r:id="rId29"/>
    <p:sldId id="766" r:id="rId30"/>
    <p:sldId id="770" r:id="rId31"/>
    <p:sldId id="771" r:id="rId32"/>
    <p:sldId id="773" r:id="rId33"/>
    <p:sldId id="774" r:id="rId34"/>
    <p:sldId id="772" r:id="rId35"/>
    <p:sldId id="775" r:id="rId36"/>
    <p:sldId id="56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BB1B38E-9E02-108B-20CB-BDAF3BDF8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0C0B5-3A2C-48BB-83E6-3CFB6868288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437A43A4-09CC-B53F-860C-C405D63A0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4A9F8E7E-1473-3E44-3C40-68DEBC1D4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084FCCD-7FF6-41C7-1722-C4AF6F594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2525A-8F1F-4AB5-A919-E4F95DC8F56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5E7D5A6A-FA75-4321-8098-F81E9E801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BB6B1BA9-8A4E-2168-FBC6-777F66967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EF79F29-12B3-A74F-BE6C-B51890CEF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CC5EC4-5EF5-49BA-9135-26F6C641A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E606BA7C-376D-2058-21CC-0773710CA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548DE51D-336D-41A2-CABA-47A5998D6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4861F7B-4C8B-5E30-5EBE-6B812F63A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31DE78-2284-4A0A-BDAC-E358A7CEC0D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2CB15BF9-EBA0-305C-6E69-397A3283E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7B13033C-C14A-995D-C977-0C0B2F850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FD501ED-5A11-6F4D-AA74-D6C5810EB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5063E-C31F-41A0-94B0-B6736F8FCCA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B32EAFED-EBC1-EB1F-6DFB-8036B4BB8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6C2BAFC7-62B3-3E8A-FE5A-0EF1E2CE0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FF78E24-6E70-40DC-2058-A63E45861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1AFB65-EB58-433F-BCE8-4CB0ED02622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32FBD958-C522-A5AD-EE80-87E3B7DCD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91738E5-2545-518D-A001-7691AFC54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E997BB1-49FA-94DA-674C-5F2C756BC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4C69D-62A3-4B94-9936-D43D4482CD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82DADD43-E4AF-EE76-1384-A5E672352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B1CA4022-11D7-04E9-482A-9A57E5B07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C67F802-B054-E194-756B-A39CA90A7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1BB3D-33DD-47A2-BBB4-A2256B517B1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F662DE31-F6A7-A7B2-ABBB-A83355AE3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760B73A-F440-114C-99C6-B4511EDE3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C768DD4-0C51-4BDF-087F-6DB0345EF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BCD10-DFB9-4A51-98A9-A9C42935D57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2D97E093-3191-E09E-C1D3-B7DF84530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D203DDD-5EFC-1287-B08E-BA232BD72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66D48C3-C2C0-A819-9CF0-74CB3CD5F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ED10E-2B73-4C9C-AF0B-23F3DF99879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42832335-AB89-D4E2-5023-FEAD1325F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A13DCAD-8108-95DB-497B-82F7D357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3DCADB4-E0BA-176D-6348-C5717F583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B1788-AC39-449D-80B1-2110576F310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76E81116-3409-B19F-903C-FD867AFB4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F0910B0-A0C2-6C3A-4E4C-ED0C1E014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CE14989-8635-5997-58A8-F19B16A68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49BF5F-E792-41D6-9D3F-DD1967AFDD6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DA8CE280-9967-5DD4-74DE-5C4EA29A8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D12A95B-35AD-5D6D-7923-853396861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D747007-45DF-62C3-1EF4-083CAEC29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E3BE1A-5DAB-4981-8BE9-6411437E60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1DAFF126-48AA-B6A0-E3CF-705F868DF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A1C54988-C56C-82A8-A185-F7F769864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1DEF693-9BCF-CF56-3CA4-269C0406F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DBEB8-CEBA-482F-B356-DDF86EF4FAC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0CF3CFC5-00CD-321A-2A52-42722961C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0EA0ACC-E835-7C67-28F9-9E06985F5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D3324A2-25C0-922D-5925-736E22389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73818D-2421-42FF-AF16-BAB7D69810E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F53CC1B6-9F4C-47D2-3422-AF6294AFB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98C26F2-3F7D-37D2-41E4-54FBCB68C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Corporations and Fiduciary Duty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E5C21E-3DC7-4177-CDCD-A1761D6B5344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dirty="0"/>
              <a:t>Module 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6D20553D-C559-C267-8E2A-2ADD6D55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C89BA0-0991-4AA5-88B4-740352072F82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FC6AC-129B-6996-87AD-AD596F323F5C}"/>
              </a:ext>
            </a:extLst>
          </p:cNvPr>
          <p:cNvGraphicFramePr>
            <a:graphicFrameLocks noGrp="1"/>
          </p:cNvGraphicFramePr>
          <p:nvPr/>
        </p:nvGraphicFramePr>
        <p:xfrm>
          <a:off x="1395413" y="2065338"/>
          <a:ext cx="6718300" cy="4405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865">
                <a:tc>
                  <a:txBody>
                    <a:bodyPr/>
                    <a:lstStyle/>
                    <a:p>
                      <a:r>
                        <a:rPr lang="en-US" sz="1800" dirty="0"/>
                        <a:t>Country</a:t>
                      </a:r>
                    </a:p>
                  </a:txBody>
                  <a:tcPr marL="91439" marR="91439" marT="45731" marB="4573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Private</a:t>
                      </a:r>
                      <a:r>
                        <a:rPr lang="en-US" sz="1800" baseline="0" dirty="0"/>
                        <a:t> corporation</a:t>
                      </a:r>
                      <a:endParaRPr lang="en-US" sz="1800" dirty="0"/>
                    </a:p>
                  </a:txBody>
                  <a:tcPr marL="91439" marR="91439" marT="45731" marB="4573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corporation</a:t>
                      </a:r>
                    </a:p>
                  </a:txBody>
                  <a:tcPr marL="91439" marR="91439" marT="45731" marB="4573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27">
                <a:tc>
                  <a:txBody>
                    <a:bodyPr/>
                    <a:lstStyle/>
                    <a:p>
                      <a:r>
                        <a:rPr lang="en-US" sz="1800" b="1" dirty="0"/>
                        <a:t>U.S.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Inc.</a:t>
                      </a:r>
                      <a:r>
                        <a:rPr lang="en-US" sz="1800" dirty="0"/>
                        <a:t>, </a:t>
                      </a:r>
                      <a:r>
                        <a:rPr lang="en-US" sz="1800" b="1" dirty="0"/>
                        <a:t>LLC</a:t>
                      </a:r>
                    </a:p>
                    <a:p>
                      <a:r>
                        <a:rPr lang="en-US" sz="1800" b="0" dirty="0"/>
                        <a:t>Privately-held </a:t>
                      </a:r>
                      <a:r>
                        <a:rPr lang="en-US" sz="1800" b="0" dirty="0" err="1"/>
                        <a:t>corp</a:t>
                      </a:r>
                      <a:r>
                        <a:rPr lang="en-US" sz="1800" b="0" dirty="0"/>
                        <a:t>,</a:t>
                      </a:r>
                      <a:br>
                        <a:rPr lang="en-US" sz="1800" b="0" dirty="0"/>
                      </a:br>
                      <a:r>
                        <a:rPr lang="en-US" sz="1800" b="0" dirty="0"/>
                        <a:t>Limited</a:t>
                      </a:r>
                      <a:r>
                        <a:rPr lang="en-US" sz="1800" b="0" baseline="0" dirty="0"/>
                        <a:t> liability co.</a:t>
                      </a:r>
                      <a:endParaRPr lang="en-US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Inc.</a:t>
                      </a:r>
                    </a:p>
                    <a:p>
                      <a:r>
                        <a:rPr lang="en-US" sz="1800" b="0" dirty="0"/>
                        <a:t>Public</a:t>
                      </a:r>
                      <a:r>
                        <a:rPr lang="en-US" sz="1800" b="0" baseline="0" dirty="0"/>
                        <a:t> corporation</a:t>
                      </a:r>
                      <a:endParaRPr lang="en-US" sz="1800" b="0" dirty="0"/>
                    </a:p>
                  </a:txBody>
                  <a:tcPr marL="91439" marR="91439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27">
                <a:tc>
                  <a:txBody>
                    <a:bodyPr/>
                    <a:lstStyle/>
                    <a:p>
                      <a:r>
                        <a:rPr lang="en-US" sz="1800" b="1" dirty="0"/>
                        <a:t>U.K.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Ltd.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Private</a:t>
                      </a:r>
                      <a:r>
                        <a:rPr lang="en-US" sz="1800" baseline="0" dirty="0"/>
                        <a:t> limited company</a:t>
                      </a:r>
                      <a:endParaRPr lang="en-US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PLC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l</a:t>
                      </a:r>
                      <a:r>
                        <a:rPr lang="en-US" sz="1800" dirty="0"/>
                        <a:t>imited</a:t>
                      </a:r>
                      <a:r>
                        <a:rPr lang="en-US" sz="1800" baseline="0" dirty="0"/>
                        <a:t> company</a:t>
                      </a:r>
                      <a:endParaRPr lang="en-US" sz="1800" dirty="0"/>
                    </a:p>
                  </a:txBody>
                  <a:tcPr marL="91439" marR="91439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27">
                <a:tc>
                  <a:txBody>
                    <a:bodyPr/>
                    <a:lstStyle/>
                    <a:p>
                      <a:r>
                        <a:rPr lang="en-US" sz="1800" b="1" dirty="0"/>
                        <a:t>Germany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GmbH</a:t>
                      </a:r>
                      <a:br>
                        <a:rPr lang="en-US" sz="1800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Gesellschaft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beschränkter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Haftung</a:t>
                      </a:r>
                      <a:endParaRPr lang="en-US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AG</a:t>
                      </a:r>
                      <a:br>
                        <a:rPr lang="en-US" sz="1800" b="1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Aktiengesellschaft</a:t>
                      </a:r>
                      <a:endParaRPr lang="en-US" sz="1800" b="1" dirty="0"/>
                    </a:p>
                  </a:txBody>
                  <a:tcPr marL="91439" marR="91439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865">
                <a:tc>
                  <a:txBody>
                    <a:bodyPr/>
                    <a:lstStyle/>
                    <a:p>
                      <a:r>
                        <a:rPr lang="en-US" sz="1800" b="1" dirty="0"/>
                        <a:t>Japan</a:t>
                      </a: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Mochibun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kaisha</a:t>
                      </a:r>
                      <a:endParaRPr lang="en-US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Kabushiki </a:t>
                      </a:r>
                      <a:r>
                        <a:rPr lang="en-US" sz="1800" dirty="0" err="1"/>
                        <a:t>kaisha</a:t>
                      </a:r>
                      <a:endParaRPr lang="en-US" sz="1800" dirty="0"/>
                    </a:p>
                  </a:txBody>
                  <a:tcPr marL="91439" marR="91439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23FA0718-9EDE-1769-3E50-666ECDB4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75CB1587-0996-72BF-E3F8-57617BF2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622773-2471-471E-8CCF-6D31E165A51E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248268-8208-6816-BAD3-73A4A750D7A9}"/>
              </a:ext>
            </a:extLst>
          </p:cNvPr>
          <p:cNvGraphicFramePr>
            <a:graphicFrameLocks noGrp="1"/>
          </p:cNvGraphicFramePr>
          <p:nvPr/>
        </p:nvGraphicFramePr>
        <p:xfrm>
          <a:off x="1285875" y="1755775"/>
          <a:ext cx="6645276" cy="4560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60">
                <a:tc>
                  <a:txBody>
                    <a:bodyPr/>
                    <a:lstStyle/>
                    <a:p>
                      <a:r>
                        <a:rPr lang="en-US" sz="1800" dirty="0"/>
                        <a:t>Country</a:t>
                      </a:r>
                    </a:p>
                  </a:txBody>
                  <a:tcPr marL="91439" marR="91439" marT="45726" marB="4572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Private corporation</a:t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corporation</a:t>
                      </a:r>
                    </a:p>
                  </a:txBody>
                  <a:tcPr marL="91439" marR="91439" marT="45726" marB="45726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97">
                <a:tc>
                  <a:txBody>
                    <a:bodyPr/>
                    <a:lstStyle/>
                    <a:p>
                      <a:r>
                        <a:rPr lang="en-US" sz="1800" b="1" dirty="0"/>
                        <a:t>Spain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SL</a:t>
                      </a:r>
                      <a:br>
                        <a:rPr lang="en-US" sz="1800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Sociedad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limitada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SA</a:t>
                      </a:r>
                      <a:br>
                        <a:rPr lang="en-US" sz="1800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Sociedad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anónima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827">
                <a:tc>
                  <a:txBody>
                    <a:bodyPr/>
                    <a:lstStyle/>
                    <a:p>
                      <a:r>
                        <a:rPr lang="en-US" sz="1800" b="1" dirty="0"/>
                        <a:t>Italy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SRL</a:t>
                      </a:r>
                      <a:br>
                        <a:rPr lang="en-US" sz="1800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Società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responsabilità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limitata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SpA</a:t>
                      </a:r>
                      <a:br>
                        <a:rPr lang="en-US" sz="1800" b="1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Società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azioni</a:t>
                      </a:r>
                      <a:endParaRPr lang="en-US" sz="18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90">
                <a:tc>
                  <a:txBody>
                    <a:bodyPr/>
                    <a:lstStyle/>
                    <a:p>
                      <a:r>
                        <a:rPr lang="en-US" sz="1800" b="1" dirty="0"/>
                        <a:t>Brazil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Ltda</a:t>
                      </a:r>
                      <a:br>
                        <a:rPr lang="en-US" sz="1800" b="1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Sociedade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Limitada</a:t>
                      </a:r>
                      <a:endParaRPr lang="en-US" sz="1800" b="1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SA</a:t>
                      </a:r>
                      <a:br>
                        <a:rPr lang="en-US" sz="1800" b="1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Sociedade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anônima</a:t>
                      </a:r>
                      <a:endParaRPr lang="en-US" sz="18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4">
                <a:tc>
                  <a:txBody>
                    <a:bodyPr/>
                    <a:lstStyle/>
                    <a:p>
                      <a:r>
                        <a:rPr lang="en-US" sz="1800" b="1" dirty="0"/>
                        <a:t>France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SAS</a:t>
                      </a:r>
                      <a:br>
                        <a:rPr lang="en-US" sz="1800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Société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actions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simplifiées</a:t>
                      </a:r>
                      <a:endParaRPr lang="en-US" sz="1800" dirty="0"/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SA</a:t>
                      </a:r>
                      <a:br>
                        <a:rPr lang="en-US" sz="1800" b="1" dirty="0"/>
                      </a:b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Société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anonyme</a:t>
                      </a:r>
                      <a:endParaRPr lang="en-US" sz="1800" b="1" dirty="0"/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0841107F-1AD4-C598-C86B-BF08E22BC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87C1675-E40B-1AA6-B8A2-40E8A778D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corporations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Chartered by individual States.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Registered with Secretary of State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chartered in Delaware, due to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historic tax and legal advantages.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6FC9210-1297-3DC0-24BB-729B7279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904BBD-C389-4F95-A021-A821DEA3AFB8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AA95E56B-7AD0-EC5C-28B0-5A2E1120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32" y="414792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">
            <a:extLst>
              <a:ext uri="{FF2B5EF4-FFF2-40B4-BE49-F238E27FC236}">
                <a16:creationId xmlns:a16="http://schemas.microsoft.com/office/drawing/2014/main" id="{4A824B4E-F7F8-EC43-B640-B30B1ADB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52" y="3013501"/>
            <a:ext cx="153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Al Schmidt, </a:t>
            </a:r>
            <a:br>
              <a:rPr lang="en-US" altLang="en-US" sz="1600" dirty="0"/>
            </a:br>
            <a:r>
              <a:rPr lang="en-US" altLang="en-US" sz="1600" dirty="0"/>
              <a:t>PA Sec. </a:t>
            </a:r>
            <a:br>
              <a:rPr lang="en-US" altLang="en-US" sz="1600" dirty="0"/>
            </a:br>
            <a:r>
              <a:rPr lang="en-US" altLang="en-US" sz="1600" dirty="0"/>
              <a:t>of State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A4B3419-DD18-B421-78BC-688F279A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B200D5C1-BFAB-5CD8-11D7-E57669823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5659" r="18856" b="32649"/>
          <a:stretch/>
        </p:blipFill>
        <p:spPr>
          <a:xfrm>
            <a:off x="6064049" y="1970163"/>
            <a:ext cx="1177503" cy="17628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CF3D259-68F4-0E39-21B6-183F362BA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 corporation (U.S.)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For-profit corporation with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benefit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one of the purposes stated in the charter.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Legal protection for balancing financial and non-financial interests.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Recognized in 37 U.S. states, including Pennsylvania and Delaware.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442AE8C-AEAB-1128-F056-E1593C1A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5EFC0A-B102-4770-A521-C43CC49F6967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B2B35F59-1025-8F73-BBB8-FC9D6D75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84663"/>
            <a:ext cx="20574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E5EF7DE-435C-2330-CD1F-8B4B63FB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E9BB7E1-8919-495D-1592-88015A0A0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the same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Benefit Corporation.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for-profit company can be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certified by B Lab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private organization that partners with UN.</a:t>
            </a:r>
          </a:p>
          <a:p>
            <a:pPr lvl="2"/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 legal status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Meets social &amp; environmental sustainability criteria.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E0E69C1-055C-F408-85C1-8CB722F0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55A6A3-62F5-4CE1-B99B-014C715FF2E6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0EE3DB97-4D57-79B2-1E22-6FF4E20B2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00" y="4379912"/>
            <a:ext cx="23622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8B7AF39-BA61-FA00-19B3-A08D9216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E7F9AAF-78D0-DC14-1147-9A253447AD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Distinctions in U.S. tax law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(Subchapter S, Internal Revenue Code)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Limited liability without corporate taxes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At most 100 shareholders, who pay taxes on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profits/losses.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(subject to corporate tax)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CA202B8-0366-1796-1A9B-FFF18703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F5CF66-3395-4931-82C7-3EAE67D4C336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AAB2575-56BF-B366-E98C-E906436F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A8E5C8C-9BA7-6553-C017-DACF35576B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80010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Distinctions in U.S. tax law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(Subchapter S, Internal Revenue Code)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Limited liability without corporate taxes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At most 100 shareholders, who pay taxes on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profits/losses.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(subject to corporate tax)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course, many companies are not corporations.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Sole proprietorship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GmbH &amp; Co KG (Germany)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FC61AF9-019F-DD12-DB3E-E759AC38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47BFBD-C2B2-49C0-8A5F-AD33D9780862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9CAA43D-3E19-4432-B9D1-FA54EE3B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754CB9E-4751-EF91-DC89-1C5EE658A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148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Conclusion: primary role of corporations is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capital accumulation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As opposed to accumulation by community, government, royalty, influential families, or religious organizations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Capital accumulation is a precondition for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civilization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Incentivized by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limited liability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at least the potential of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oversight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government chartering.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6455841-C798-BAA4-ABF4-D72F3E33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38EFC5-C43C-4AEC-A3BF-C25E1B0E4893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5FB8219-24B0-C51F-0E5D-BE1DF2F9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88B87EC-91E5-4F55-4B30-F0DD1BF74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results in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capital and labor.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Except in worker-owned corporations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Profound historical consequences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key issues: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Corporate governance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Who runs the company?  Investors, managers, workers?</a:t>
            </a:r>
          </a:p>
          <a:p>
            <a:pPr lvl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Fiduciary duty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What are the responsibilities of those running the firm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to owners/investors?</a:t>
            </a:r>
          </a:p>
          <a:p>
            <a:pPr lvl="2"/>
            <a:endParaRPr lang="en-US" altLang="en-US" sz="2000" i="1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0EB846-0853-79FC-2FF5-3E452EFA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6B1A7C-05D7-4769-87EA-7493DE82575B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23A8971-43C4-E705-934C-90340140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Content Placeholder 2">
            <a:extLst>
              <a:ext uri="{FF2B5EF4-FFF2-40B4-BE49-F238E27FC236}">
                <a16:creationId xmlns:a16="http://schemas.microsoft.com/office/drawing/2014/main" id="{759E6686-AA00-9867-82BD-290C79D63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Anglo-American sphere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Board of directors (trustees, fiduciaries)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Elected by stockholders, votes proportional to shares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Continental Europe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Two-tiered structure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Supervisory Board, Management Board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Often debt financed, banks represented on Board</a:t>
            </a:r>
          </a:p>
        </p:txBody>
      </p:sp>
      <p:pic>
        <p:nvPicPr>
          <p:cNvPr id="22530" name="Picture 6">
            <a:extLst>
              <a:ext uri="{FF2B5EF4-FFF2-40B4-BE49-F238E27FC236}">
                <a16:creationId xmlns:a16="http://schemas.microsoft.com/office/drawing/2014/main" id="{1B81D9E8-EA9D-7D24-94B6-B419447A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31624" r="18667" b="30370"/>
          <a:stretch/>
        </p:blipFill>
        <p:spPr bwMode="auto">
          <a:xfrm>
            <a:off x="5272617" y="3429000"/>
            <a:ext cx="2370666" cy="9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>
            <a:extLst>
              <a:ext uri="{FF2B5EF4-FFF2-40B4-BE49-F238E27FC236}">
                <a16:creationId xmlns:a16="http://schemas.microsoft.com/office/drawing/2014/main" id="{917C9DC3-B437-C9EC-862B-B9BE5CDB2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5" b="26206"/>
          <a:stretch/>
        </p:blipFill>
        <p:spPr bwMode="auto">
          <a:xfrm>
            <a:off x="5624079" y="1409982"/>
            <a:ext cx="2571750" cy="9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lide Number Placeholder 3">
            <a:extLst>
              <a:ext uri="{FF2B5EF4-FFF2-40B4-BE49-F238E27FC236}">
                <a16:creationId xmlns:a16="http://schemas.microsoft.com/office/drawing/2014/main" id="{E9938B36-D00A-9241-50F6-E88E922C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2735E2-15E6-4672-A385-4238995EDC1A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2535" name="AutoShape 2" descr="Amazon logo and symbol, meaning, history, PNG">
            <a:extLst>
              <a:ext uri="{FF2B5EF4-FFF2-40B4-BE49-F238E27FC236}">
                <a16:creationId xmlns:a16="http://schemas.microsoft.com/office/drawing/2014/main" id="{850FD061-EF75-261F-E16F-6CB41287C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808038"/>
            <a:ext cx="2705100" cy="16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F9ED57A-2481-AEC9-84E3-F5EF4075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Corporate Governance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B960F39-EBBF-2632-3FFB-648107B3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7A23A8-48A3-4E82-91A5-BE9D95F2E2EF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BDAAE69-E69D-079A-E764-456202AA8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ethical issues involve corporations.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Fiduciary duty (discussed here)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Socially responsible investing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Insider trading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Worker ownership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3FFE7F98-55C8-A8AA-41CC-57D7093A3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4065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BB0195B-AAF0-DF58-BC68-8ED6B9DD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D4A82ECF-A5D4-219F-47D6-229EA656F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500" y="19812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Single, large governing board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Relationships with banks, other firms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(horizontal keiretsu)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Tightly integrated with supply chain (vertical keiretsu)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of Asia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Models</a:t>
            </a:r>
          </a:p>
          <a:p>
            <a:pPr lvl="2"/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China: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Board of Supervisors,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which oversees Board of Directors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Company often controlled by wealthy individ</a:t>
            </a:r>
            <a:r>
              <a:rPr lang="en-US" altLang="en-US" sz="2000" i="1" dirty="0"/>
              <a:t>ual or family</a:t>
            </a:r>
          </a:p>
        </p:txBody>
      </p:sp>
      <p:pic>
        <p:nvPicPr>
          <p:cNvPr id="23555" name="Picture 6">
            <a:extLst>
              <a:ext uri="{FF2B5EF4-FFF2-40B4-BE49-F238E27FC236}">
                <a16:creationId xmlns:a16="http://schemas.microsoft.com/office/drawing/2014/main" id="{050CEFE1-FC08-62BD-2DC8-04DBEE1D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b="10574"/>
          <a:stretch/>
        </p:blipFill>
        <p:spPr bwMode="auto">
          <a:xfrm>
            <a:off x="6430355" y="3915480"/>
            <a:ext cx="2038350" cy="16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0F2C0741-38A1-630B-B450-3E81ACE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9F7D5-12EA-44F5-9201-5E9B0EF30674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23558" name="AutoShape 2" descr="File:Sinopec.svg - Wikipedia">
            <a:extLst>
              <a:ext uri="{FF2B5EF4-FFF2-40B4-BE49-F238E27FC236}">
                <a16:creationId xmlns:a16="http://schemas.microsoft.com/office/drawing/2014/main" id="{FB5211F7-9767-BD53-DA43-EA5A19895C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822325"/>
            <a:ext cx="167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3559" name="Picture 2" descr="Logo&#10;&#10;Description automatically generated">
            <a:extLst>
              <a:ext uri="{FF2B5EF4-FFF2-40B4-BE49-F238E27FC236}">
                <a16:creationId xmlns:a16="http://schemas.microsoft.com/office/drawing/2014/main" id="{F8C208E4-8CE3-3DE4-8F50-BCDA6B49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60" y="3605597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9FDE01B-4BE2-04EE-F4B9-71C3FE3A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2856"/>
          <a:stretch/>
        </p:blipFill>
        <p:spPr bwMode="auto">
          <a:xfrm>
            <a:off x="6253655" y="1657875"/>
            <a:ext cx="211784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E473EA1-69EC-A54D-CFDA-B2F193E5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Corporate Governance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4E28025F-E6C1-99AF-D8FF-475DE39EC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5B163B-D21B-4EB8-99F0-6F22FE2EA617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82D3DC9-942F-C103-A643-6F7AEAB6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80" y="2209800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Duty to represent financial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interests of shareholders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and/or investors.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Fiduciary = Latin for loyalty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Based on </a:t>
            </a:r>
            <a:r>
              <a:rPr lang="en-US" altLang="en-US" sz="2000" b="1" dirty="0">
                <a:solidFill>
                  <a:srgbClr val="000000"/>
                </a:solidFill>
              </a:rPr>
              <a:t>agency agreement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Company directors/managers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act </a:t>
            </a:r>
            <a:r>
              <a:rPr lang="en-US" altLang="en-US" sz="2000" b="1" dirty="0">
                <a:solidFill>
                  <a:srgbClr val="000000"/>
                </a:solidFill>
              </a:rPr>
              <a:t>on behalf of </a:t>
            </a:r>
            <a:r>
              <a:rPr lang="en-US" altLang="en-US" sz="2000" dirty="0">
                <a:solidFill>
                  <a:srgbClr val="000000"/>
                </a:solidFill>
              </a:rPr>
              <a:t>owners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…in exchange for salary/bonuses.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24580" name="Picture 2" descr="http://www.techbridge.org/images/pageImages/img_about_board.jpg">
            <a:extLst>
              <a:ext uri="{FF2B5EF4-FFF2-40B4-BE49-F238E27FC236}">
                <a16:creationId xmlns:a16="http://schemas.microsoft.com/office/drawing/2014/main" id="{49E6744F-17BA-FD1E-6C51-730CFBE0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162175"/>
            <a:ext cx="2905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AA36821-F28B-9529-9901-7834CF92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CDAACD72-B257-DE36-27FF-09E46C89A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C3F3D4C-053F-4C39-B04E-712ED6961315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7CCD06FD-2803-501D-6B4A-3D7784EF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0" y="2209800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Duty applies to </a:t>
            </a:r>
            <a:r>
              <a:rPr lang="en-US" altLang="en-US" sz="2400" b="1" dirty="0">
                <a:solidFill>
                  <a:srgbClr val="000000"/>
                </a:solidFill>
              </a:rPr>
              <a:t>Board members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In existing models of corporate governance.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And by extension, to </a:t>
            </a:r>
            <a:r>
              <a:rPr lang="en-US" altLang="en-US" sz="2000" b="1" dirty="0">
                <a:solidFill>
                  <a:srgbClr val="000000"/>
                </a:solidFill>
              </a:rPr>
              <a:t>executives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Since Board hires them to act on its behalf.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…</a:t>
            </a:r>
            <a:r>
              <a:rPr lang="en-US" altLang="en-US" sz="2000" b="1" dirty="0">
                <a:solidFill>
                  <a:srgbClr val="000000"/>
                </a:solidFill>
              </a:rPr>
              <a:t>not to employees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Employees are bound by employment contract, 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not agency agreement.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Employees could be legally obligated to act 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b="1" i="1" dirty="0">
                <a:solidFill>
                  <a:srgbClr val="000000"/>
                </a:solidFill>
              </a:rPr>
              <a:t>against </a:t>
            </a:r>
            <a:r>
              <a:rPr lang="en-US" altLang="en-US" sz="2000" i="1" dirty="0">
                <a:solidFill>
                  <a:srgbClr val="000000"/>
                </a:solidFill>
              </a:rPr>
              <a:t>company’s financial interest, if so 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instructed by managers.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26628" name="Picture 2" descr="http://www.techbridge.org/images/pageImages/img_about_board.jpg">
            <a:extLst>
              <a:ext uri="{FF2B5EF4-FFF2-40B4-BE49-F238E27FC236}">
                <a16:creationId xmlns:a16="http://schemas.microsoft.com/office/drawing/2014/main" id="{C42E305C-BBE4-E2DB-C651-CB7278F0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32" y="897872"/>
            <a:ext cx="17922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D162503-F354-8C88-BA19-3405AA6A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2BA01F48-28C6-5065-3AA8-C3B52180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777EE3-E39D-4BF9-A9DB-DF519353905F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4E6C2A95-4816-A077-5A47-15CECBBD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0" y="2209800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Legal duties of the Board 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Represent only the </a:t>
            </a:r>
            <a:r>
              <a:rPr lang="en-US" altLang="en-US" sz="2000" b="1" dirty="0">
                <a:solidFill>
                  <a:srgbClr val="000000"/>
                </a:solidFill>
              </a:rPr>
              <a:t>financial </a:t>
            </a:r>
            <a:r>
              <a:rPr lang="en-US" altLang="en-US" sz="2000" dirty="0">
                <a:solidFill>
                  <a:srgbClr val="000000"/>
                </a:solidFill>
              </a:rPr>
              <a:t>interests of owners/investors.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Prevents investors from meddling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and frivolous lawsuits.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Make a good faith effort.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Courts rarely second-guess business decisions.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Shareholder lawsuits are usually based on negligence, conflicts of interest, illegal activities, self-dealing.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E31A303-637C-F78D-AE40-94D16E81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http://www.techbridge.org/images/pageImages/img_about_board.jpg">
            <a:extLst>
              <a:ext uri="{FF2B5EF4-FFF2-40B4-BE49-F238E27FC236}">
                <a16:creationId xmlns:a16="http://schemas.microsoft.com/office/drawing/2014/main" id="{ECF2242E-0B29-5F05-1D9E-137FC69E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32" y="897872"/>
            <a:ext cx="17922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401271C8-ABF6-29A8-9F36-C9E6BD88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2F3940-BAF2-4989-AC40-8314F7BCA07A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B68F6DB-CA50-8FBC-481E-5C71E269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10" y="2209800"/>
            <a:ext cx="8077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Popular view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Business ethics is </a:t>
            </a:r>
            <a:r>
              <a:rPr lang="en-US" altLang="en-US" sz="2000" b="1" dirty="0">
                <a:solidFill>
                  <a:srgbClr val="000000"/>
                </a:solidFill>
              </a:rPr>
              <a:t>all about fiduciary duty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Maximizing shareholder value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F3267BF-AC9B-2D59-BF2A-3F22BF9B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F1C42F0C-064C-12C2-C775-9E38C5F8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B5B611-0C37-4B41-88D7-64CF1D31978A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223B8EFC-3D3E-B582-226D-D4DB3EE7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10" y="2209800"/>
            <a:ext cx="8077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Popular view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Business ethics is </a:t>
            </a:r>
            <a:r>
              <a:rPr lang="en-US" altLang="en-US" sz="2000" b="1" dirty="0">
                <a:solidFill>
                  <a:srgbClr val="000000"/>
                </a:solidFill>
              </a:rPr>
              <a:t>all about fiduciary duty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Maximizing shareholder value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Huh?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Suppose you run your own business (no shareholders).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</a:rPr>
              <a:t>Does this mean there is </a:t>
            </a:r>
            <a:r>
              <a:rPr lang="en-US" altLang="en-US" sz="2000" b="1" i="1" dirty="0">
                <a:solidFill>
                  <a:srgbClr val="000000"/>
                </a:solidFill>
              </a:rPr>
              <a:t>no business ethics?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Where did this idea come from?</a:t>
            </a:r>
          </a:p>
          <a:p>
            <a:pPr lvl="2" eaLnBrk="1" hangingPunct="1">
              <a:spcBef>
                <a:spcPts val="500"/>
              </a:spcBef>
              <a:buClr>
                <a:srgbClr val="6600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E0109FC-D20F-FCA3-A99A-0C1EC8A8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2FD73799-5A40-2683-619B-B926E0AD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7B1712-256D-4ED6-9748-E37DEA89D44F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1E8BB6B0-C743-CC8E-4777-B7C15A87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0" y="2209800"/>
            <a:ext cx="742791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It came from academics!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…not from the business world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It dates to an influential </a:t>
            </a:r>
            <a:r>
              <a:rPr lang="en-US" altLang="en-US" sz="2000" b="1" dirty="0">
                <a:solidFill>
                  <a:srgbClr val="000000"/>
                </a:solidFill>
              </a:rPr>
              <a:t>1976 academic article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Michael C. Jensen and William H.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Meckling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, “Theory of the Firm: Managerial Behavior, Agency Costs and Ownership Structure,” 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Journal of Financial Economics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3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(1976) 305-360.</a:t>
            </a:r>
          </a:p>
          <a:p>
            <a:pPr lvl="2" eaLnBrk="1" hangingPunct="1">
              <a:spcBef>
                <a:spcPts val="60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4821" name="Picture 3">
            <a:extLst>
              <a:ext uri="{FF2B5EF4-FFF2-40B4-BE49-F238E27FC236}">
                <a16:creationId xmlns:a16="http://schemas.microsoft.com/office/drawing/2014/main" id="{EE73A632-39F4-F807-AFF2-ADA5F879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343400"/>
            <a:ext cx="21478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">
            <a:extLst>
              <a:ext uri="{FF2B5EF4-FFF2-40B4-BE49-F238E27FC236}">
                <a16:creationId xmlns:a16="http://schemas.microsoft.com/office/drawing/2014/main" id="{725FB872-5381-B896-8D36-149F11A5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54513"/>
            <a:ext cx="24384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C495CAC-C6C8-8BB3-F0AD-19F05AA5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3B44BE72-7D12-45DF-CB72-2952AC2B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6FBF72-7D77-4DA2-9A4B-96D309574108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44E37D9-9E3C-1887-85CC-B95683D4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0" y="2362200"/>
            <a:ext cx="7924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…also economist Milton Friedman’s much-cited article. 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600" i="1" dirty="0">
                <a:solidFill>
                  <a:srgbClr val="000000"/>
                </a:solidFill>
              </a:rPr>
              <a:t>“The Social Responsibility of Business is to Increase </a:t>
            </a:r>
            <a:br>
              <a:rPr lang="en-US" altLang="en-US" sz="1600" i="1" dirty="0">
                <a:solidFill>
                  <a:srgbClr val="000000"/>
                </a:solidFill>
              </a:rPr>
            </a:br>
            <a:r>
              <a:rPr lang="en-US" altLang="en-US" sz="1600" i="1" dirty="0">
                <a:solidFill>
                  <a:srgbClr val="000000"/>
                </a:solidFill>
              </a:rPr>
              <a:t>its Profits.”  </a:t>
            </a:r>
            <a:r>
              <a:rPr lang="en-US" altLang="en-US" sz="1600" dirty="0">
                <a:solidFill>
                  <a:srgbClr val="000000"/>
                </a:solidFill>
              </a:rPr>
              <a:t>New York Times Magazine, </a:t>
            </a:r>
            <a:r>
              <a:rPr lang="en-US" altLang="en-US" sz="1600" i="1" dirty="0">
                <a:solidFill>
                  <a:srgbClr val="000000"/>
                </a:solidFill>
              </a:rPr>
              <a:t>13 Sep 1970</a:t>
            </a:r>
            <a:r>
              <a:rPr lang="en-US" alt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9" name="Picture 1">
            <a:extLst>
              <a:ext uri="{FF2B5EF4-FFF2-40B4-BE49-F238E27FC236}">
                <a16:creationId xmlns:a16="http://schemas.microsoft.com/office/drawing/2014/main" id="{90AA4078-3C27-B8E2-16F2-F9FD1F07D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495800"/>
            <a:ext cx="1316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97E884E-DF5A-5475-CEC6-8317AFB2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5902B992-92BB-86F5-2D21-28A50F01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C55199-FCAE-40DF-B644-78A94227CCE7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C01F558-82D8-9AF2-9B59-BFED8315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0" y="2362200"/>
            <a:ext cx="7924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…also economist Milton Friedman’s much-cited article. 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600" i="1" dirty="0">
                <a:solidFill>
                  <a:srgbClr val="000000"/>
                </a:solidFill>
              </a:rPr>
              <a:t>“The Social Responsibility of Business is to Increase </a:t>
            </a:r>
            <a:br>
              <a:rPr lang="en-US" altLang="en-US" sz="1600" i="1" dirty="0">
                <a:solidFill>
                  <a:srgbClr val="000000"/>
                </a:solidFill>
              </a:rPr>
            </a:br>
            <a:r>
              <a:rPr lang="en-US" altLang="en-US" sz="1600" i="1" dirty="0">
                <a:solidFill>
                  <a:srgbClr val="000000"/>
                </a:solidFill>
              </a:rPr>
              <a:t>its Profits.”  </a:t>
            </a:r>
            <a:r>
              <a:rPr lang="en-US" altLang="en-US" sz="1600" dirty="0">
                <a:solidFill>
                  <a:srgbClr val="000000"/>
                </a:solidFill>
              </a:rPr>
              <a:t>New York Times Magazine, </a:t>
            </a:r>
            <a:r>
              <a:rPr lang="en-US" altLang="en-US" sz="1600" i="1" dirty="0">
                <a:solidFill>
                  <a:srgbClr val="000000"/>
                </a:solidFill>
              </a:rPr>
              <a:t>13 Sep 1970</a:t>
            </a:r>
            <a:r>
              <a:rPr lang="en-US" altLang="en-US" sz="160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What did Friedman actually say?</a:t>
            </a: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600" i="1" dirty="0"/>
              <a:t>Managers should “make as much money as possible” </a:t>
            </a:r>
            <a:br>
              <a:rPr lang="en-US" altLang="en-US" sz="1600" i="1" dirty="0"/>
            </a:br>
            <a:r>
              <a:rPr lang="en-US" altLang="en-US" sz="1600" i="1" dirty="0"/>
              <a:t>for shareholders “while conforming </a:t>
            </a:r>
            <a:br>
              <a:rPr lang="en-US" altLang="en-US" sz="1600" i="1" dirty="0"/>
            </a:br>
            <a:r>
              <a:rPr lang="en-US" altLang="en-US" sz="1600" i="1" dirty="0"/>
              <a:t>to their basic rules of the society, </a:t>
            </a:r>
            <a:br>
              <a:rPr lang="en-US" altLang="en-US" sz="1600" i="1" dirty="0"/>
            </a:br>
            <a:r>
              <a:rPr lang="en-US" altLang="en-US" sz="1600" i="1" dirty="0"/>
              <a:t>both those embodied in law and </a:t>
            </a:r>
            <a:br>
              <a:rPr lang="en-US" altLang="en-US" sz="1600" i="1" dirty="0"/>
            </a:br>
            <a:r>
              <a:rPr lang="en-US" altLang="en-US" sz="1600" i="1" dirty="0"/>
              <a:t>those </a:t>
            </a:r>
            <a:r>
              <a:rPr lang="en-US" altLang="en-US" sz="1600" b="1" i="1" dirty="0"/>
              <a:t>embodied in ethical custom</a:t>
            </a:r>
            <a:r>
              <a:rPr lang="en-US" altLang="en-US" sz="1600" i="1" dirty="0"/>
              <a:t>.”</a:t>
            </a:r>
            <a:endParaRPr lang="en-US" altLang="en-US" sz="16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 eaLnBrk="1" hangingPunct="1">
              <a:spcBef>
                <a:spcPts val="60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C237502B-F4D4-AC80-58B5-1F048EB1D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495800"/>
            <a:ext cx="1316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7A0E529-2251-6728-666F-CBAD7A49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C3E87964-9AEF-E293-546F-548B8FD4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6301B9A-5EDF-4514-8FFE-F859B291CF33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40D46044-479E-1A41-66CA-77789D55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820" y="2362200"/>
            <a:ext cx="742791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Before the 1970s, business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managers generally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accepted the view that a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company should serve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b="1" dirty="0">
                <a:solidFill>
                  <a:srgbClr val="000000"/>
                </a:solidFill>
              </a:rPr>
              <a:t>multiple stakeholders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Although some did not </a:t>
            </a:r>
            <a:b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live up to this obligation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CF841B49-0BF0-FD9E-CE1B-B3957F299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6" y="1758950"/>
            <a:ext cx="3390507" cy="33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D16502E7-ADE6-F5BF-0E2D-503BEFB6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C02BB613-5EB3-A3AE-A3BF-1155CB7C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22F4B5-EE7D-4C14-AB16-06A4CFEC57DE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D08D48A-E6FD-220E-BE78-265F116B8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background on nature and purpose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corporations is necessary.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982AD348-C492-D0AD-4C00-FFF1523C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495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88B7EEB-D679-BEC8-297E-E4A19F9A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70944FD3-B302-584E-DC84-4F802639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F2345C-FB3A-4BA2-9C33-038708CF64E7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EA45C62-1A02-8AEC-A6DF-DC04FA2E2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73" y="2174875"/>
            <a:ext cx="74279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This gave rise to 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b="1" dirty="0">
                <a:solidFill>
                  <a:srgbClr val="000000"/>
                </a:solidFill>
              </a:rPr>
              <a:t>stakeholder theory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Beginning in 1980s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Credited to Ian </a:t>
            </a:r>
            <a:r>
              <a:rPr lang="en-US" altLang="en-US" sz="2000" i="1" dirty="0" err="1">
                <a:solidFill>
                  <a:srgbClr val="000000"/>
                </a:solidFill>
                <a:cs typeface="Arial" panose="020B0604020202020204" pitchFamily="34" charset="0"/>
              </a:rPr>
              <a:t>Mitloff</a:t>
            </a: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b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R. Edward Freeman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business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has duties to</a:t>
            </a:r>
            <a:br>
              <a:rPr lang="en-US" altLang="en-US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multiple stakeholders</a:t>
            </a:r>
          </a:p>
        </p:txBody>
      </p:sp>
      <p:pic>
        <p:nvPicPr>
          <p:cNvPr id="43015" name="Picture 2">
            <a:extLst>
              <a:ext uri="{FF2B5EF4-FFF2-40B4-BE49-F238E27FC236}">
                <a16:creationId xmlns:a16="http://schemas.microsoft.com/office/drawing/2014/main" id="{2CA83798-2870-209A-705C-58344107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181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>
            <a:extLst>
              <a:ext uri="{FF2B5EF4-FFF2-40B4-BE49-F238E27FC236}">
                <a16:creationId xmlns:a16="http://schemas.microsoft.com/office/drawing/2014/main" id="{0A6FF682-AD63-E180-DC85-2A699D988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000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E070D7-C5C3-A866-9451-492DF5572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6" y="1758950"/>
            <a:ext cx="3390507" cy="33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7E32EFD8-F7C2-DCF4-31EA-078248A7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Stakeholder Theory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3014" name="Right Arrow 1">
            <a:extLst>
              <a:ext uri="{FF2B5EF4-FFF2-40B4-BE49-F238E27FC236}">
                <a16:creationId xmlns:a16="http://schemas.microsoft.com/office/drawing/2014/main" id="{8F3C9B9F-437D-AED9-67B5-335D16A9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7371"/>
            <a:ext cx="674687" cy="255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7AADCE25-E9C8-5E06-752D-C41CA1D5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A62D68-5C76-483B-92F1-629C5EC8F4F8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C09D2BB-19E3-0695-4CCF-B18B0186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73" y="2174875"/>
            <a:ext cx="74279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This poses the </a:t>
            </a:r>
            <a:r>
              <a:rPr lang="en-US" altLang="en-US" sz="2400" b="1" dirty="0">
                <a:solidFill>
                  <a:srgbClr val="000000"/>
                </a:solidFill>
              </a:rPr>
              <a:t>stakeholder paradox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Kenneth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Goodpaster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, “Business Ethics and Stakeholder Analysis,” 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Business Ethics Quarterly</a:t>
            </a:r>
            <a:r>
              <a:rPr lang="en-US" altLang="en-US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1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(1991), 53-73.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Business without ethics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We only care about maximizing profit.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…or ethics without business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Business is a social welfare agency.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50040082-EF0B-9CFD-9EF3-78AB7853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778250"/>
            <a:ext cx="13382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3D9BF09B-045E-1E9A-31EF-5DE7ED96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B22D8A6B-A722-D939-048B-8DACD3AC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7707C-F592-497E-B458-534B81CA8F6D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5C29592E-8C3E-43AA-74E1-5620889D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73" y="2174875"/>
            <a:ext cx="74279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Fundamental questions remain unanswered.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How to balance stockholder and stakeholder interests?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Exactly what obligations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do fiduciaries have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to stockholders?</a:t>
            </a:r>
          </a:p>
        </p:txBody>
      </p:sp>
      <p:sp>
        <p:nvSpPr>
          <p:cNvPr id="47109" name="AutoShape 2" descr="Free Question Mark Images, Download Free Clip Art, Free Clip Art on Clipart  Library">
            <a:extLst>
              <a:ext uri="{FF2B5EF4-FFF2-40B4-BE49-F238E27FC236}">
                <a16:creationId xmlns:a16="http://schemas.microsoft.com/office/drawing/2014/main" id="{C4B8774F-BBD9-4944-3030-39E124252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EC67DFD0-02C1-AEA7-1365-759236C9F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35" y="3193821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66ACABF-51C5-3A51-E58D-239FCEA97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9651022F-0918-A356-1121-5AC43C70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67F21D-10CD-4DC4-9170-68C21569A598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BD8C1F1-75F7-242E-5B1A-13770920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73" y="2174875"/>
            <a:ext cx="78946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</a:rPr>
              <a:t>Resolution of the paradox.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Since fiduciaries act as agents for owners…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Fiduciaries are obligated to do on behalf of owners </a:t>
            </a:r>
            <a:b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only what is ethical for the owners to do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…if running the firm themselves.</a:t>
            </a:r>
          </a:p>
          <a:p>
            <a:pPr lvl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Rather than ask how to balance stockholder and stakeholder interests,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Ask what obligations stockholders have to other stakeholders.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6CE1943-DD50-EC8B-C5FE-79B07B72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Fiduciary Duty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42A4FC0F-7163-8C28-4BDF-5D50DFAD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25D57E-5E9A-4F8C-A9F9-F8D40AEE380B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F0CC0AD8-E11D-D4C4-2FC5-DC85A9DB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73" y="2174875"/>
            <a:ext cx="78946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primary task of business ethics: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Determine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what is ethical for the owners!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Fiduciary duty exists but is a secondary concern.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It arises only if there are stockholders, and only after </a:t>
            </a:r>
            <a:b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we have determined what actions are ethical for them.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0A2A32-6919-BD56-0C84-2E620A30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In Conclusion…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057CFFAA-B82E-9892-41DB-E5722EA2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42E103-9420-44AE-9E51-D2D4DC121027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D7ED9DB-931C-3DF3-2FE8-96935DDB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9" y="2174875"/>
            <a:ext cx="7894637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primary task of business ethics: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Determine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what is ethical for the owners!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Fiduciary duty exists but is a secondary concern.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It arises only if there are stockholders, and only after </a:t>
            </a:r>
            <a:b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we have determined what actions are ethical for them.</a:t>
            </a:r>
          </a:p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How to know what is ethical for the owners?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That’s what this course is about!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DD5B114-A040-815D-B119-2F5D41A7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In Conclusion…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>
              <a:buClr>
                <a:srgbClr val="EE9012"/>
              </a:buClr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Michael C. Jensen and William H.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Meckling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, “Theory of the firm: Managerial </a:t>
            </a:r>
            <a:b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behavior, agency costs and ownership Structure,” 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Journal of Financial Economics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3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(1976) 305-360.</a:t>
            </a:r>
          </a:p>
          <a:p>
            <a:pPr eaLnBrk="1" hangingPunct="1">
              <a:buClr>
                <a:srgbClr val="EE9012"/>
              </a:buClr>
            </a:pPr>
            <a:r>
              <a:rPr lang="en-US" sz="1600" dirty="0"/>
              <a:t>K. E. </a:t>
            </a:r>
            <a:r>
              <a:rPr lang="en-US" sz="1600" dirty="0" err="1"/>
              <a:t>Goodpaster</a:t>
            </a:r>
            <a:r>
              <a:rPr lang="en-US" sz="1600" dirty="0"/>
              <a:t>, "Business ethics and stakeholder analysis,“ </a:t>
            </a:r>
            <a:r>
              <a:rPr lang="en-US" sz="1600" i="1" dirty="0"/>
              <a:t>Business Ethics </a:t>
            </a:r>
            <a:br>
              <a:rPr lang="en-US" sz="1600" i="1" dirty="0"/>
            </a:br>
            <a:r>
              <a:rPr lang="en-US" sz="1600" i="1" dirty="0"/>
              <a:t>Quarterly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r>
              <a:rPr lang="en-US" sz="1600" dirty="0"/>
              <a:t> (1991) 53-73.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F6F996F4-FAD5-0803-280D-6C36F61E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29B6B1-F279-4C89-B5AD-6913FCC03BCB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3240CA5-0A27-6CB6-A80E-B5AAE7587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Convergence of 3 historical developments.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Government charters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stock ownership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Limited liability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FD261566-3D4F-9F39-C330-525409C6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8272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7229060B-BE5D-A79C-2C6F-FAF1F622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3050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C3CB8F70-BA69-C95D-3DE3-B34C1089E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9">
            <a:extLst>
              <a:ext uri="{FF2B5EF4-FFF2-40B4-BE49-F238E27FC236}">
                <a16:creationId xmlns:a16="http://schemas.microsoft.com/office/drawing/2014/main" id="{552C0389-250B-5A7E-38A2-9C20827D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4191000"/>
            <a:ext cx="685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219F9F1-6708-0719-F63D-DD779929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EA0A919-4367-F273-9D44-DB80F5605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0583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Chartered corporations - Mercantilism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Began to appear in Europe, 16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British East India Company, 1600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Dutch East India Company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1602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Crown granted monopoly to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favored companies.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Allowed some regulation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commerce.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British EIC had its own army,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ruled India until1858.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4C1170D-3E15-D71C-636B-75D54EF6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084783-B58F-4964-A5F0-FC6CE7C5EBA1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DA84E00D-0D18-A85D-AE8D-88A0ADFB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39" y="2952384"/>
            <a:ext cx="3124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55D2A30-F202-2DE8-4E64-DD0E14CCB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Role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8C77B13-DF07-2A0F-8471-A778AEB64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Joint stock ownership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Means of private capital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accumulation.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Precursors in 7</a:t>
            </a:r>
            <a:r>
              <a:rPr lang="en-US" alt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c. China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Fugger family: Augsburg,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1494.</a:t>
            </a:r>
          </a:p>
          <a:p>
            <a:pPr lvl="2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Investors were primarily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family members, but their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rights protected by law.   </a:t>
            </a:r>
          </a:p>
          <a:p>
            <a:pPr lvl="1"/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D032E6E-2354-D6F6-0D03-5A0CAD10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15BA3-BD7D-417B-86A6-9411165E28EB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9498C5D8-FED1-55DD-079E-AE1C06B1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566863"/>
            <a:ext cx="2943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A29BFFE-1961-5881-F4B8-7319317A7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Origin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01AE07C-CCC5-BA94-B03B-167297A31A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772400" cy="4114800"/>
          </a:xfrm>
        </p:spPr>
        <p:txBody>
          <a:bodyPr/>
          <a:lstStyle/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Dutch East India Company (VOC), 1602.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Sold shares to the public in first stock exchange, Amsterdam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Paid 18% annual dividend for 200 years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“First modern corporation”</a:t>
            </a:r>
          </a:p>
          <a:p>
            <a:pPr lvl="2"/>
            <a:endParaRPr lang="en-US" altLang="en-US" sz="2000" i="1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915E235-EC6D-6D7D-F46C-F4C44FCA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0FC006-9B3D-467A-A20D-9F5373B5DFD6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50064790-6FF9-2776-C4A0-B1BFE561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887"/>
            <a:ext cx="4857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7B60B1C-C48B-D80F-C931-B29AF153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Origin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2B9A36F7-088D-3418-0D1B-BEAC453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11713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0F078825-5F44-59EB-2D9D-D176FF109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1156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liability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Equally long history.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Granted by VOC and other Dutch companies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Established by law 1811 (NY state), 1855 (England)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Investors can lose only the money they invest.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 exchange for this public subsidy, corporations normally pay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corporate income tax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(“double taxation”)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Multiple taxation is a regular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feature of tax systems.</a:t>
            </a:r>
          </a:p>
          <a:p>
            <a:pPr lvl="1"/>
            <a:endParaRPr lang="en-US" altLang="en-US" dirty="0"/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BD18014C-E99E-7E8B-BB01-A343B0F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43F40C-DB45-45DC-8143-0081839850EA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4FC668-A944-726C-C574-E00C948C4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Origin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143017A-1C9D-7FEB-6C46-B35F04DEA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0010" y="1981200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Stock traded on public exchange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Regulated, reporting requirements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Privately-held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Stock (if any) bought and sold privately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Non-stock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Voting members rather than stockholders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not-for profit (e.g., most universities)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5E94F70-3118-842D-E90E-08D5C693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30A22-8D45-4BBF-A909-3A0F5E3E6686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9AC9FEAD-66D2-E5ED-9C8C-30E39ECF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40" y="1409982"/>
            <a:ext cx="2381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6C295B4-7595-6121-4B30-DA4CDF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Types of Corporations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1684</Words>
  <Application>Microsoft Office PowerPoint</Application>
  <PresentationFormat>On-screen Show (4:3)</PresentationFormat>
  <Paragraphs>295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theme</vt:lpstr>
      <vt:lpstr>Corporations and Fiduciary Duty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53</cp:revision>
  <dcterms:created xsi:type="dcterms:W3CDTF">2021-09-06T22:05:14Z</dcterms:created>
  <dcterms:modified xsi:type="dcterms:W3CDTF">2024-06-05T00:49:51Z</dcterms:modified>
</cp:coreProperties>
</file>