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0"/>
  </p:notesMasterIdLst>
  <p:sldIdLst>
    <p:sldId id="262" r:id="rId2"/>
    <p:sldId id="304" r:id="rId3"/>
    <p:sldId id="313" r:id="rId4"/>
    <p:sldId id="314" r:id="rId5"/>
    <p:sldId id="315" r:id="rId6"/>
    <p:sldId id="316" r:id="rId7"/>
    <p:sldId id="317" r:id="rId8"/>
    <p:sldId id="318" r:id="rId9"/>
    <p:sldId id="442" r:id="rId10"/>
    <p:sldId id="319" r:id="rId11"/>
    <p:sldId id="320" r:id="rId12"/>
    <p:sldId id="321" r:id="rId13"/>
    <p:sldId id="311" r:id="rId14"/>
    <p:sldId id="305" r:id="rId15"/>
    <p:sldId id="306" r:id="rId16"/>
    <p:sldId id="307" r:id="rId17"/>
    <p:sldId id="308" r:id="rId18"/>
    <p:sldId id="309" r:id="rId19"/>
    <p:sldId id="310" r:id="rId20"/>
    <p:sldId id="302" r:id="rId21"/>
    <p:sldId id="303" r:id="rId22"/>
    <p:sldId id="322" r:id="rId23"/>
    <p:sldId id="418" r:id="rId24"/>
    <p:sldId id="419" r:id="rId25"/>
    <p:sldId id="444" r:id="rId26"/>
    <p:sldId id="445" r:id="rId27"/>
    <p:sldId id="446" r:id="rId28"/>
    <p:sldId id="560"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468" autoAdjust="0"/>
    <p:restoredTop sz="94619" autoAdjust="0"/>
  </p:normalViewPr>
  <p:slideViewPr>
    <p:cSldViewPr snapToGrid="0">
      <p:cViewPr varScale="1">
        <p:scale>
          <a:sx n="85" d="100"/>
          <a:sy n="85" d="100"/>
        </p:scale>
        <p:origin x="108"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FAC10F-42ED-4B23-B392-D3FB6825BF18}" type="datetimeFigureOut">
              <a:rPr lang="en-US" smtClean="0"/>
              <a:t>6/4/2024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734934-CFF8-4831-9A19-0F45799A3D57}" type="slidenum">
              <a:rPr lang="en-US" smtClean="0"/>
              <a:t>‹#›</a:t>
            </a:fld>
            <a:endParaRPr lang="en-US"/>
          </a:p>
        </p:txBody>
      </p:sp>
    </p:spTree>
    <p:extLst>
      <p:ext uri="{BB962C8B-B14F-4D97-AF65-F5344CB8AC3E}">
        <p14:creationId xmlns:p14="http://schemas.microsoft.com/office/powerpoint/2010/main" val="875549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64A149-2593-4D55-A5AE-173CA4E4BE8F}" type="datetime1">
              <a:rPr lang="en-US" smtClean="0"/>
              <a:t>6/4/2024</a:t>
            </a:fld>
            <a:endParaRPr lang="en-US"/>
          </a:p>
        </p:txBody>
      </p:sp>
      <p:sp>
        <p:nvSpPr>
          <p:cNvPr id="5" name="Footer Placeholder 4"/>
          <p:cNvSpPr>
            <a:spLocks noGrp="1"/>
          </p:cNvSpPr>
          <p:nvPr>
            <p:ph type="ftr" sz="quarter" idx="11"/>
          </p:nvPr>
        </p:nvSpPr>
        <p:spPr/>
        <p:txBody>
          <a:bodyPr/>
          <a:lstStyle/>
          <a:p>
            <a:r>
              <a:rPr lang="en-US"/>
              <a:t>#</a:t>
            </a:r>
          </a:p>
        </p:txBody>
      </p:sp>
      <p:sp>
        <p:nvSpPr>
          <p:cNvPr id="6" name="Slide Number Placeholder 5"/>
          <p:cNvSpPr>
            <a:spLocks noGrp="1"/>
          </p:cNvSpPr>
          <p:nvPr>
            <p:ph type="sldNum" sz="quarter" idx="12"/>
          </p:nvPr>
        </p:nvSpPr>
        <p:spPr/>
        <p:txBody>
          <a:bodyPr/>
          <a:lstStyle/>
          <a:p>
            <a:fld id="{122D8537-1B47-4F88-8BF9-AC6640758D8F}" type="slidenum">
              <a:rPr lang="en-US" smtClean="0"/>
              <a:t>‹#›</a:t>
            </a:fld>
            <a:endParaRPr lang="en-US"/>
          </a:p>
        </p:txBody>
      </p:sp>
    </p:spTree>
    <p:extLst>
      <p:ext uri="{BB962C8B-B14F-4D97-AF65-F5344CB8AC3E}">
        <p14:creationId xmlns:p14="http://schemas.microsoft.com/office/powerpoint/2010/main" val="3902606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D499B7-7043-497A-A967-5C2CC09AD72F}" type="datetime1">
              <a:rPr lang="en-US" smtClean="0"/>
              <a:t>6/4/2024</a:t>
            </a:fld>
            <a:endParaRPr lang="en-US"/>
          </a:p>
        </p:txBody>
      </p:sp>
      <p:sp>
        <p:nvSpPr>
          <p:cNvPr id="5" name="Footer Placeholder 4"/>
          <p:cNvSpPr>
            <a:spLocks noGrp="1"/>
          </p:cNvSpPr>
          <p:nvPr>
            <p:ph type="ftr" sz="quarter" idx="11"/>
          </p:nvPr>
        </p:nvSpPr>
        <p:spPr/>
        <p:txBody>
          <a:bodyPr/>
          <a:lstStyle/>
          <a:p>
            <a:r>
              <a:rPr lang="en-US"/>
              <a:t>#</a:t>
            </a:r>
          </a:p>
        </p:txBody>
      </p:sp>
      <p:sp>
        <p:nvSpPr>
          <p:cNvPr id="6" name="Slide Number Placeholder 5"/>
          <p:cNvSpPr>
            <a:spLocks noGrp="1"/>
          </p:cNvSpPr>
          <p:nvPr>
            <p:ph type="sldNum" sz="quarter" idx="12"/>
          </p:nvPr>
        </p:nvSpPr>
        <p:spPr/>
        <p:txBody>
          <a:bodyPr/>
          <a:lstStyle/>
          <a:p>
            <a:fld id="{122D8537-1B47-4F88-8BF9-AC6640758D8F}" type="slidenum">
              <a:rPr lang="en-US" smtClean="0"/>
              <a:t>‹#›</a:t>
            </a:fld>
            <a:endParaRPr lang="en-US"/>
          </a:p>
        </p:txBody>
      </p:sp>
    </p:spTree>
    <p:extLst>
      <p:ext uri="{BB962C8B-B14F-4D97-AF65-F5344CB8AC3E}">
        <p14:creationId xmlns:p14="http://schemas.microsoft.com/office/powerpoint/2010/main" val="2464641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CD7AA9-144F-4482-BDB5-83E2E9520069}" type="datetime1">
              <a:rPr lang="en-US" smtClean="0"/>
              <a:t>6/4/2024</a:t>
            </a:fld>
            <a:endParaRPr lang="en-US"/>
          </a:p>
        </p:txBody>
      </p:sp>
      <p:sp>
        <p:nvSpPr>
          <p:cNvPr id="5" name="Footer Placeholder 4"/>
          <p:cNvSpPr>
            <a:spLocks noGrp="1"/>
          </p:cNvSpPr>
          <p:nvPr>
            <p:ph type="ftr" sz="quarter" idx="11"/>
          </p:nvPr>
        </p:nvSpPr>
        <p:spPr/>
        <p:txBody>
          <a:bodyPr/>
          <a:lstStyle/>
          <a:p>
            <a:r>
              <a:rPr lang="en-US"/>
              <a:t>#</a:t>
            </a:r>
          </a:p>
        </p:txBody>
      </p:sp>
      <p:sp>
        <p:nvSpPr>
          <p:cNvPr id="6" name="Slide Number Placeholder 5"/>
          <p:cNvSpPr>
            <a:spLocks noGrp="1"/>
          </p:cNvSpPr>
          <p:nvPr>
            <p:ph type="sldNum" sz="quarter" idx="12"/>
          </p:nvPr>
        </p:nvSpPr>
        <p:spPr/>
        <p:txBody>
          <a:bodyPr/>
          <a:lstStyle/>
          <a:p>
            <a:fld id="{122D8537-1B47-4F88-8BF9-AC6640758D8F}" type="slidenum">
              <a:rPr lang="en-US" smtClean="0"/>
              <a:t>‹#›</a:t>
            </a:fld>
            <a:endParaRPr lang="en-US"/>
          </a:p>
        </p:txBody>
      </p:sp>
    </p:spTree>
    <p:extLst>
      <p:ext uri="{BB962C8B-B14F-4D97-AF65-F5344CB8AC3E}">
        <p14:creationId xmlns:p14="http://schemas.microsoft.com/office/powerpoint/2010/main" val="212445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0B4350-C2EE-4D37-A49A-D14FD50141FD}" type="datetime1">
              <a:rPr lang="en-US" smtClean="0"/>
              <a:t>6/4/2024</a:t>
            </a:fld>
            <a:endParaRPr lang="en-US"/>
          </a:p>
        </p:txBody>
      </p:sp>
      <p:sp>
        <p:nvSpPr>
          <p:cNvPr id="5" name="Footer Placeholder 4"/>
          <p:cNvSpPr>
            <a:spLocks noGrp="1"/>
          </p:cNvSpPr>
          <p:nvPr>
            <p:ph type="ftr" sz="quarter" idx="11"/>
          </p:nvPr>
        </p:nvSpPr>
        <p:spPr/>
        <p:txBody>
          <a:bodyPr/>
          <a:lstStyle/>
          <a:p>
            <a:r>
              <a:rPr lang="en-US"/>
              <a:t>#</a:t>
            </a:r>
          </a:p>
        </p:txBody>
      </p:sp>
      <p:sp>
        <p:nvSpPr>
          <p:cNvPr id="6" name="Slide Number Placeholder 5"/>
          <p:cNvSpPr>
            <a:spLocks noGrp="1"/>
          </p:cNvSpPr>
          <p:nvPr>
            <p:ph type="sldNum" sz="quarter" idx="12"/>
          </p:nvPr>
        </p:nvSpPr>
        <p:spPr/>
        <p:txBody>
          <a:bodyPr/>
          <a:lstStyle/>
          <a:p>
            <a:fld id="{122D8537-1B47-4F88-8BF9-AC6640758D8F}" type="slidenum">
              <a:rPr lang="en-US" smtClean="0"/>
              <a:t>‹#›</a:t>
            </a:fld>
            <a:endParaRPr lang="en-US"/>
          </a:p>
        </p:txBody>
      </p:sp>
    </p:spTree>
    <p:extLst>
      <p:ext uri="{BB962C8B-B14F-4D97-AF65-F5344CB8AC3E}">
        <p14:creationId xmlns:p14="http://schemas.microsoft.com/office/powerpoint/2010/main" val="4225102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BA1773-81F0-456A-88A9-8C3FD165F592}" type="datetime1">
              <a:rPr lang="en-US" smtClean="0"/>
              <a:t>6/4/2024</a:t>
            </a:fld>
            <a:endParaRPr lang="en-US"/>
          </a:p>
        </p:txBody>
      </p:sp>
      <p:sp>
        <p:nvSpPr>
          <p:cNvPr id="5" name="Footer Placeholder 4"/>
          <p:cNvSpPr>
            <a:spLocks noGrp="1"/>
          </p:cNvSpPr>
          <p:nvPr>
            <p:ph type="ftr" sz="quarter" idx="11"/>
          </p:nvPr>
        </p:nvSpPr>
        <p:spPr/>
        <p:txBody>
          <a:bodyPr/>
          <a:lstStyle/>
          <a:p>
            <a:r>
              <a:rPr lang="en-US"/>
              <a:t>#</a:t>
            </a:r>
            <a:endParaRPr lang="en-US" dirty="0"/>
          </a:p>
        </p:txBody>
      </p:sp>
      <p:sp>
        <p:nvSpPr>
          <p:cNvPr id="6" name="Slide Number Placeholder 5"/>
          <p:cNvSpPr>
            <a:spLocks noGrp="1"/>
          </p:cNvSpPr>
          <p:nvPr>
            <p:ph type="sldNum" sz="quarter" idx="12"/>
          </p:nvPr>
        </p:nvSpPr>
        <p:spPr/>
        <p:txBody>
          <a:bodyPr/>
          <a:lstStyle/>
          <a:p>
            <a:fld id="{122D8537-1B47-4F88-8BF9-AC6640758D8F}" type="slidenum">
              <a:rPr lang="en-US" smtClean="0"/>
              <a:t>‹#›</a:t>
            </a:fld>
            <a:endParaRPr lang="en-US"/>
          </a:p>
        </p:txBody>
      </p:sp>
    </p:spTree>
    <p:extLst>
      <p:ext uri="{BB962C8B-B14F-4D97-AF65-F5344CB8AC3E}">
        <p14:creationId xmlns:p14="http://schemas.microsoft.com/office/powerpoint/2010/main" val="3274167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DEB153-F2AD-4C0E-8A50-367E8E5C2849}" type="datetime1">
              <a:rPr lang="en-US" smtClean="0"/>
              <a:t>6/4/2024</a:t>
            </a:fld>
            <a:endParaRPr lang="en-US"/>
          </a:p>
        </p:txBody>
      </p:sp>
      <p:sp>
        <p:nvSpPr>
          <p:cNvPr id="6" name="Footer Placeholder 5"/>
          <p:cNvSpPr>
            <a:spLocks noGrp="1"/>
          </p:cNvSpPr>
          <p:nvPr>
            <p:ph type="ftr" sz="quarter" idx="11"/>
          </p:nvPr>
        </p:nvSpPr>
        <p:spPr/>
        <p:txBody>
          <a:bodyPr/>
          <a:lstStyle/>
          <a:p>
            <a:r>
              <a:rPr lang="en-US"/>
              <a:t>#</a:t>
            </a:r>
          </a:p>
        </p:txBody>
      </p:sp>
      <p:sp>
        <p:nvSpPr>
          <p:cNvPr id="7" name="Slide Number Placeholder 6"/>
          <p:cNvSpPr>
            <a:spLocks noGrp="1"/>
          </p:cNvSpPr>
          <p:nvPr>
            <p:ph type="sldNum" sz="quarter" idx="12"/>
          </p:nvPr>
        </p:nvSpPr>
        <p:spPr/>
        <p:txBody>
          <a:bodyPr/>
          <a:lstStyle/>
          <a:p>
            <a:fld id="{122D8537-1B47-4F88-8BF9-AC6640758D8F}" type="slidenum">
              <a:rPr lang="en-US" smtClean="0"/>
              <a:t>‹#›</a:t>
            </a:fld>
            <a:endParaRPr lang="en-US"/>
          </a:p>
        </p:txBody>
      </p:sp>
    </p:spTree>
    <p:extLst>
      <p:ext uri="{BB962C8B-B14F-4D97-AF65-F5344CB8AC3E}">
        <p14:creationId xmlns:p14="http://schemas.microsoft.com/office/powerpoint/2010/main" val="3566161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AAA6B7-09DB-44E7-9536-18C65C1525F7}" type="datetime1">
              <a:rPr lang="en-US" smtClean="0"/>
              <a:t>6/4/2024</a:t>
            </a:fld>
            <a:endParaRPr lang="en-US"/>
          </a:p>
        </p:txBody>
      </p:sp>
      <p:sp>
        <p:nvSpPr>
          <p:cNvPr id="8" name="Footer Placeholder 7"/>
          <p:cNvSpPr>
            <a:spLocks noGrp="1"/>
          </p:cNvSpPr>
          <p:nvPr>
            <p:ph type="ftr" sz="quarter" idx="11"/>
          </p:nvPr>
        </p:nvSpPr>
        <p:spPr/>
        <p:txBody>
          <a:bodyPr/>
          <a:lstStyle/>
          <a:p>
            <a:r>
              <a:rPr lang="en-US"/>
              <a:t>#</a:t>
            </a:r>
          </a:p>
        </p:txBody>
      </p:sp>
      <p:sp>
        <p:nvSpPr>
          <p:cNvPr id="9" name="Slide Number Placeholder 8"/>
          <p:cNvSpPr>
            <a:spLocks noGrp="1"/>
          </p:cNvSpPr>
          <p:nvPr>
            <p:ph type="sldNum" sz="quarter" idx="12"/>
          </p:nvPr>
        </p:nvSpPr>
        <p:spPr/>
        <p:txBody>
          <a:bodyPr/>
          <a:lstStyle/>
          <a:p>
            <a:fld id="{122D8537-1B47-4F88-8BF9-AC6640758D8F}" type="slidenum">
              <a:rPr lang="en-US" smtClean="0"/>
              <a:t>‹#›</a:t>
            </a:fld>
            <a:endParaRPr lang="en-US"/>
          </a:p>
        </p:txBody>
      </p:sp>
    </p:spTree>
    <p:extLst>
      <p:ext uri="{BB962C8B-B14F-4D97-AF65-F5344CB8AC3E}">
        <p14:creationId xmlns:p14="http://schemas.microsoft.com/office/powerpoint/2010/main" val="2735148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1B90BC-4655-4031-84A8-7CCB698ABB90}" type="datetime1">
              <a:rPr lang="en-US" smtClean="0"/>
              <a:t>6/4/2024</a:t>
            </a:fld>
            <a:endParaRPr lang="en-US"/>
          </a:p>
        </p:txBody>
      </p:sp>
      <p:sp>
        <p:nvSpPr>
          <p:cNvPr id="4" name="Footer Placeholder 3"/>
          <p:cNvSpPr>
            <a:spLocks noGrp="1"/>
          </p:cNvSpPr>
          <p:nvPr>
            <p:ph type="ftr" sz="quarter" idx="11"/>
          </p:nvPr>
        </p:nvSpPr>
        <p:spPr/>
        <p:txBody>
          <a:bodyPr/>
          <a:lstStyle/>
          <a:p>
            <a:r>
              <a:rPr lang="en-US"/>
              <a:t>#</a:t>
            </a:r>
          </a:p>
        </p:txBody>
      </p:sp>
      <p:sp>
        <p:nvSpPr>
          <p:cNvPr id="5" name="Slide Number Placeholder 4"/>
          <p:cNvSpPr>
            <a:spLocks noGrp="1"/>
          </p:cNvSpPr>
          <p:nvPr>
            <p:ph type="sldNum" sz="quarter" idx="12"/>
          </p:nvPr>
        </p:nvSpPr>
        <p:spPr/>
        <p:txBody>
          <a:bodyPr/>
          <a:lstStyle/>
          <a:p>
            <a:fld id="{122D8537-1B47-4F88-8BF9-AC6640758D8F}" type="slidenum">
              <a:rPr lang="en-US" smtClean="0"/>
              <a:t>‹#›</a:t>
            </a:fld>
            <a:endParaRPr lang="en-US"/>
          </a:p>
        </p:txBody>
      </p:sp>
    </p:spTree>
    <p:extLst>
      <p:ext uri="{BB962C8B-B14F-4D97-AF65-F5344CB8AC3E}">
        <p14:creationId xmlns:p14="http://schemas.microsoft.com/office/powerpoint/2010/main" val="3824221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5283D-BC63-4116-8328-B8D6D74CCEF5}" type="datetime1">
              <a:rPr lang="en-US" smtClean="0"/>
              <a:t>6/4/2024</a:t>
            </a:fld>
            <a:endParaRPr lang="en-US"/>
          </a:p>
        </p:txBody>
      </p:sp>
      <p:sp>
        <p:nvSpPr>
          <p:cNvPr id="3" name="Footer Placeholder 2"/>
          <p:cNvSpPr>
            <a:spLocks noGrp="1"/>
          </p:cNvSpPr>
          <p:nvPr>
            <p:ph type="ftr" sz="quarter" idx="11"/>
          </p:nvPr>
        </p:nvSpPr>
        <p:spPr/>
        <p:txBody>
          <a:bodyPr/>
          <a:lstStyle/>
          <a:p>
            <a:r>
              <a:rPr lang="en-US"/>
              <a:t>#</a:t>
            </a:r>
          </a:p>
        </p:txBody>
      </p:sp>
      <p:sp>
        <p:nvSpPr>
          <p:cNvPr id="4" name="Slide Number Placeholder 3"/>
          <p:cNvSpPr>
            <a:spLocks noGrp="1"/>
          </p:cNvSpPr>
          <p:nvPr>
            <p:ph type="sldNum" sz="quarter" idx="12"/>
          </p:nvPr>
        </p:nvSpPr>
        <p:spPr/>
        <p:txBody>
          <a:bodyPr/>
          <a:lstStyle/>
          <a:p>
            <a:fld id="{122D8537-1B47-4F88-8BF9-AC6640758D8F}" type="slidenum">
              <a:rPr lang="en-US" smtClean="0"/>
              <a:t>‹#›</a:t>
            </a:fld>
            <a:endParaRPr lang="en-US"/>
          </a:p>
        </p:txBody>
      </p:sp>
    </p:spTree>
    <p:extLst>
      <p:ext uri="{BB962C8B-B14F-4D97-AF65-F5344CB8AC3E}">
        <p14:creationId xmlns:p14="http://schemas.microsoft.com/office/powerpoint/2010/main" val="811850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4E5DD9E-3017-421B-B787-06DB3B35D74C}" type="datetime1">
              <a:rPr lang="en-US" smtClean="0"/>
              <a:t>6/4/2024</a:t>
            </a:fld>
            <a:endParaRPr lang="en-US"/>
          </a:p>
        </p:txBody>
      </p:sp>
      <p:sp>
        <p:nvSpPr>
          <p:cNvPr id="6" name="Footer Placeholder 5"/>
          <p:cNvSpPr>
            <a:spLocks noGrp="1"/>
          </p:cNvSpPr>
          <p:nvPr>
            <p:ph type="ftr" sz="quarter" idx="11"/>
          </p:nvPr>
        </p:nvSpPr>
        <p:spPr/>
        <p:txBody>
          <a:bodyPr/>
          <a:lstStyle/>
          <a:p>
            <a:r>
              <a:rPr lang="en-US"/>
              <a:t>#</a:t>
            </a:r>
          </a:p>
        </p:txBody>
      </p:sp>
      <p:sp>
        <p:nvSpPr>
          <p:cNvPr id="7" name="Slide Number Placeholder 6"/>
          <p:cNvSpPr>
            <a:spLocks noGrp="1"/>
          </p:cNvSpPr>
          <p:nvPr>
            <p:ph type="sldNum" sz="quarter" idx="12"/>
          </p:nvPr>
        </p:nvSpPr>
        <p:spPr/>
        <p:txBody>
          <a:bodyPr/>
          <a:lstStyle/>
          <a:p>
            <a:fld id="{122D8537-1B47-4F88-8BF9-AC6640758D8F}" type="slidenum">
              <a:rPr lang="en-US" smtClean="0"/>
              <a:t>‹#›</a:t>
            </a:fld>
            <a:endParaRPr lang="en-US"/>
          </a:p>
        </p:txBody>
      </p:sp>
    </p:spTree>
    <p:extLst>
      <p:ext uri="{BB962C8B-B14F-4D97-AF65-F5344CB8AC3E}">
        <p14:creationId xmlns:p14="http://schemas.microsoft.com/office/powerpoint/2010/main" val="1610884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762A3C-9162-4928-AA58-ED2C3649A7EB}" type="datetime1">
              <a:rPr lang="en-US" smtClean="0"/>
              <a:t>6/4/2024</a:t>
            </a:fld>
            <a:endParaRPr lang="en-US"/>
          </a:p>
        </p:txBody>
      </p:sp>
      <p:sp>
        <p:nvSpPr>
          <p:cNvPr id="6" name="Footer Placeholder 5"/>
          <p:cNvSpPr>
            <a:spLocks noGrp="1"/>
          </p:cNvSpPr>
          <p:nvPr>
            <p:ph type="ftr" sz="quarter" idx="11"/>
          </p:nvPr>
        </p:nvSpPr>
        <p:spPr/>
        <p:txBody>
          <a:bodyPr/>
          <a:lstStyle/>
          <a:p>
            <a:r>
              <a:rPr lang="en-US"/>
              <a:t>#</a:t>
            </a:r>
          </a:p>
        </p:txBody>
      </p:sp>
      <p:sp>
        <p:nvSpPr>
          <p:cNvPr id="7" name="Slide Number Placeholder 6"/>
          <p:cNvSpPr>
            <a:spLocks noGrp="1"/>
          </p:cNvSpPr>
          <p:nvPr>
            <p:ph type="sldNum" sz="quarter" idx="12"/>
          </p:nvPr>
        </p:nvSpPr>
        <p:spPr/>
        <p:txBody>
          <a:bodyPr/>
          <a:lstStyle/>
          <a:p>
            <a:fld id="{122D8537-1B47-4F88-8BF9-AC6640758D8F}" type="slidenum">
              <a:rPr lang="en-US" smtClean="0"/>
              <a:t>‹#›</a:t>
            </a:fld>
            <a:endParaRPr lang="en-US"/>
          </a:p>
        </p:txBody>
      </p:sp>
    </p:spTree>
    <p:extLst>
      <p:ext uri="{BB962C8B-B14F-4D97-AF65-F5344CB8AC3E}">
        <p14:creationId xmlns:p14="http://schemas.microsoft.com/office/powerpoint/2010/main" val="1757203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5441CC-7A63-4245-8209-FB0F79B7FDEC}" type="datetime1">
              <a:rPr lang="en-US" smtClean="0"/>
              <a:t>6/4/2024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t>
            </a:r>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2D8537-1B47-4F88-8BF9-AC6640758D8F}" type="slidenum">
              <a:rPr lang="en-US" smtClean="0"/>
              <a:t>‹#›</a:t>
            </a:fld>
            <a:endParaRPr lang="en-US"/>
          </a:p>
        </p:txBody>
      </p:sp>
      <p:sp>
        <p:nvSpPr>
          <p:cNvPr id="7" name="Rectangle 6">
            <a:extLst>
              <a:ext uri="{FF2B5EF4-FFF2-40B4-BE49-F238E27FC236}">
                <a16:creationId xmlns:a16="http://schemas.microsoft.com/office/drawing/2014/main" id="{2C43752B-7260-4BA5-BCCD-7EB21CA2D3C3}"/>
              </a:ext>
            </a:extLst>
          </p:cNvPr>
          <p:cNvSpPr/>
          <p:nvPr userDrawn="1"/>
        </p:nvSpPr>
        <p:spPr>
          <a:xfrm>
            <a:off x="0" y="0"/>
            <a:ext cx="628650"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Rectangle 7">
            <a:extLst>
              <a:ext uri="{FF2B5EF4-FFF2-40B4-BE49-F238E27FC236}">
                <a16:creationId xmlns:a16="http://schemas.microsoft.com/office/drawing/2014/main" id="{7B24F051-320C-47E3-BC36-61C73441C4B3}"/>
              </a:ext>
            </a:extLst>
          </p:cNvPr>
          <p:cNvSpPr/>
          <p:nvPr userDrawn="1"/>
        </p:nvSpPr>
        <p:spPr>
          <a:xfrm>
            <a:off x="8521685" y="3"/>
            <a:ext cx="628650" cy="685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a:extLst>
              <a:ext uri="{FF2B5EF4-FFF2-40B4-BE49-F238E27FC236}">
                <a16:creationId xmlns:a16="http://schemas.microsoft.com/office/drawing/2014/main" id="{39942FBC-3C6D-45A2-B2AD-36541BA1C512}"/>
              </a:ext>
            </a:extLst>
          </p:cNvPr>
          <p:cNvSpPr/>
          <p:nvPr userDrawn="1"/>
        </p:nvSpPr>
        <p:spPr>
          <a:xfrm rot="5400000">
            <a:off x="4408487" y="-3779837"/>
            <a:ext cx="365126" cy="79248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ectangle 9">
            <a:extLst>
              <a:ext uri="{FF2B5EF4-FFF2-40B4-BE49-F238E27FC236}">
                <a16:creationId xmlns:a16="http://schemas.microsoft.com/office/drawing/2014/main" id="{F6CDF66A-99C7-41CC-8A83-3F19DAF4B15C}"/>
              </a:ext>
            </a:extLst>
          </p:cNvPr>
          <p:cNvSpPr/>
          <p:nvPr userDrawn="1"/>
        </p:nvSpPr>
        <p:spPr>
          <a:xfrm rot="5400000">
            <a:off x="4373554" y="2706696"/>
            <a:ext cx="365126" cy="7931135"/>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9469347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public.tepper.cmu.edu/jnh/ethicalLeaders.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magic">
            <a:extLst>
              <a:ext uri="{FF2B5EF4-FFF2-40B4-BE49-F238E27FC236}">
                <a16:creationId xmlns:a16="http://schemas.microsoft.com/office/drawing/2014/main" id="{1B2BDEEE-9A54-4621-9948-5C6E6CD831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7000"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5CA87AC2-F41B-44BC-B2D4-2AD75B7EB841}"/>
              </a:ext>
            </a:extLst>
          </p:cNvPr>
          <p:cNvSpPr>
            <a:spLocks noGrp="1" noChangeArrowheads="1"/>
          </p:cNvSpPr>
          <p:nvPr>
            <p:ph type="ctrTitle" idx="4294967295"/>
          </p:nvPr>
        </p:nvSpPr>
        <p:spPr>
          <a:xfrm>
            <a:off x="695742" y="2130425"/>
            <a:ext cx="7772400" cy="1470025"/>
          </a:xfrm>
        </p:spPr>
        <p:txBody>
          <a:bodyPr>
            <a:normAutofit/>
          </a:bodyPr>
          <a:lstStyle/>
          <a:p>
            <a:pPr algn="ctr" eaLnBrk="1" hangingPunct="1"/>
            <a:r>
              <a:rPr lang="en-US" altLang="en-US" sz="4000" b="1" dirty="0">
                <a:solidFill>
                  <a:srgbClr val="C00000"/>
                </a:solidFill>
                <a:latin typeface="Arial" panose="020B0604020202020204" pitchFamily="34" charset="0"/>
                <a:cs typeface="Arial" panose="020B0604020202020204" pitchFamily="34" charset="0"/>
              </a:rPr>
              <a:t>Moral Development </a:t>
            </a:r>
            <a:br>
              <a:rPr lang="en-US" altLang="en-US" sz="4000" b="1" dirty="0">
                <a:solidFill>
                  <a:srgbClr val="C00000"/>
                </a:solidFill>
                <a:latin typeface="Arial" panose="020B0604020202020204" pitchFamily="34" charset="0"/>
                <a:cs typeface="Arial" panose="020B0604020202020204" pitchFamily="34" charset="0"/>
              </a:rPr>
            </a:br>
            <a:r>
              <a:rPr lang="en-US" altLang="en-US" sz="4000" b="1" dirty="0">
                <a:solidFill>
                  <a:srgbClr val="C00000"/>
                </a:solidFill>
                <a:latin typeface="Arial" panose="020B0604020202020204" pitchFamily="34" charset="0"/>
                <a:cs typeface="Arial" panose="020B0604020202020204" pitchFamily="34" charset="0"/>
              </a:rPr>
              <a:t>and Leadership</a:t>
            </a:r>
          </a:p>
        </p:txBody>
      </p:sp>
      <p:sp>
        <p:nvSpPr>
          <p:cNvPr id="3" name="Rectangle 3">
            <a:extLst>
              <a:ext uri="{FF2B5EF4-FFF2-40B4-BE49-F238E27FC236}">
                <a16:creationId xmlns:a16="http://schemas.microsoft.com/office/drawing/2014/main" id="{F89B4855-99A9-2507-ED4F-D44C0DF3A0DA}"/>
              </a:ext>
            </a:extLst>
          </p:cNvPr>
          <p:cNvSpPr txBox="1">
            <a:spLocks noChangeArrowheads="1"/>
          </p:cNvSpPr>
          <p:nvPr/>
        </p:nvSpPr>
        <p:spPr>
          <a:xfrm>
            <a:off x="1351719" y="3876260"/>
            <a:ext cx="6400800" cy="206169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en-US" b="1" dirty="0"/>
              <a:t>A Course in Business Ethics</a:t>
            </a:r>
          </a:p>
          <a:p>
            <a:pPr marL="0" indent="0" algn="ctr">
              <a:buFont typeface="Arial" panose="020B0604020202020204" pitchFamily="34" charset="0"/>
              <a:buNone/>
            </a:pPr>
            <a:r>
              <a:rPr lang="en-US" altLang="en-US" b="1" i="1"/>
              <a:t>Module 3</a:t>
            </a:r>
          </a:p>
          <a:p>
            <a:pPr marL="0" indent="0" algn="ctr">
              <a:buFont typeface="Arial" panose="020B0604020202020204" pitchFamily="34" charset="0"/>
              <a:buNone/>
            </a:pPr>
            <a:r>
              <a:rPr lang="en-US" altLang="en-US" sz="2600" dirty="0"/>
              <a:t>John Hooker</a:t>
            </a:r>
            <a:br>
              <a:rPr lang="en-US" altLang="en-US" sz="2600" dirty="0"/>
            </a:br>
            <a:r>
              <a:rPr lang="en-US" altLang="en-US" sz="2200" i="1" dirty="0"/>
              <a:t>Carnegie Mellon University</a:t>
            </a:r>
          </a:p>
          <a:p>
            <a:pPr marL="0" indent="0" algn="ctr">
              <a:buFont typeface="Arial" panose="020B0604020202020204" pitchFamily="34" charset="0"/>
              <a:buNone/>
            </a:pPr>
            <a:r>
              <a:rPr lang="en-US" altLang="en-US" sz="2200" dirty="0"/>
              <a:t>May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a:extLst>
              <a:ext uri="{FF2B5EF4-FFF2-40B4-BE49-F238E27FC236}">
                <a16:creationId xmlns:a16="http://schemas.microsoft.com/office/drawing/2014/main" id="{2C458258-B1E0-8C3D-F32B-C2011CE57A9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3A7FD90C-E3A0-4A3A-842F-A5C1CD26288E}" type="slidenum">
              <a:rPr lang="en-US" altLang="en-US" sz="1400" smtClean="0"/>
              <a:pPr>
                <a:spcBef>
                  <a:spcPct val="0"/>
                </a:spcBef>
                <a:buClrTx/>
                <a:buFontTx/>
                <a:buNone/>
              </a:pPr>
              <a:t>10</a:t>
            </a:fld>
            <a:endParaRPr lang="en-US" altLang="en-US" sz="1400"/>
          </a:p>
        </p:txBody>
      </p:sp>
      <p:sp>
        <p:nvSpPr>
          <p:cNvPr id="12292" name="AutoShape 6" descr="http://openclipart.org/people/ben/ben_Jigsaw_Puzzle.svg">
            <a:extLst>
              <a:ext uri="{FF2B5EF4-FFF2-40B4-BE49-F238E27FC236}">
                <a16:creationId xmlns:a16="http://schemas.microsoft.com/office/drawing/2014/main" id="{71350A0A-28D4-E272-3FB3-795EFCA5A601}"/>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2293" name="AutoShape 8" descr="http://openclipart.org/people/ben/ben_Jigsaw_Puzzle.svg">
            <a:extLst>
              <a:ext uri="{FF2B5EF4-FFF2-40B4-BE49-F238E27FC236}">
                <a16:creationId xmlns:a16="http://schemas.microsoft.com/office/drawing/2014/main" id="{60E906EE-AB63-AFAA-34FA-9C85002D28C5}"/>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2294" name="AutoShape 12" descr="http://openclipart.org/people/ben/ben_Jigsaw_Puzzle.svg">
            <a:extLst>
              <a:ext uri="{FF2B5EF4-FFF2-40B4-BE49-F238E27FC236}">
                <a16:creationId xmlns:a16="http://schemas.microsoft.com/office/drawing/2014/main" id="{B5A84FA9-9C22-569E-BC14-9CDFDBDC9C72}"/>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2295" name="AutoShape 14" descr="http://openclipart.org/people/ben/ben_Jigsaw_Puzzle.svg">
            <a:extLst>
              <a:ext uri="{FF2B5EF4-FFF2-40B4-BE49-F238E27FC236}">
                <a16:creationId xmlns:a16="http://schemas.microsoft.com/office/drawing/2014/main" id="{83DE8D93-52E3-B5B7-6C71-F9F27D248CA7}"/>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 name="Rectangle 3">
            <a:extLst>
              <a:ext uri="{FF2B5EF4-FFF2-40B4-BE49-F238E27FC236}">
                <a16:creationId xmlns:a16="http://schemas.microsoft.com/office/drawing/2014/main" id="{D74E8D8F-A204-7B16-4873-40D625DEA5C8}"/>
              </a:ext>
            </a:extLst>
          </p:cNvPr>
          <p:cNvSpPr txBox="1">
            <a:spLocks noChangeArrowheads="1"/>
          </p:cNvSpPr>
          <p:nvPr/>
        </p:nvSpPr>
        <p:spPr bwMode="auto">
          <a:xfrm>
            <a:off x="755885" y="2286000"/>
            <a:ext cx="7648105" cy="4114800"/>
          </a:xfrm>
          <a:prstGeom prst="rect">
            <a:avLst/>
          </a:prstGeom>
          <a:noFill/>
          <a:ln>
            <a:noFill/>
          </a:ln>
        </p:spPr>
        <p:txBody>
          <a:bodyPr/>
          <a:lstStyle>
            <a:lvl1pPr marL="342900" indent="-342900" algn="l" rtl="0" eaLnBrk="0" fontAlgn="base" hangingPunct="0">
              <a:spcBef>
                <a:spcPct val="20000"/>
              </a:spcBef>
              <a:spcAft>
                <a:spcPct val="0"/>
              </a:spcAft>
              <a:buClr>
                <a:srgbClr val="FBB03F"/>
              </a:buClr>
              <a:buChar char="•"/>
              <a:defRPr sz="28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2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5pPr>
            <a:lvl6pPr marL="2514600" indent="-228600" algn="l" rtl="0" fontAlgn="base">
              <a:spcBef>
                <a:spcPct val="20000"/>
              </a:spcBef>
              <a:spcAft>
                <a:spcPct val="0"/>
              </a:spcAft>
              <a:buChar char="»"/>
              <a:defRPr sz="2200">
                <a:solidFill>
                  <a:schemeClr val="tx1"/>
                </a:solidFill>
                <a:latin typeface="+mn-lt"/>
                <a:ea typeface="+mn-ea"/>
              </a:defRPr>
            </a:lvl6pPr>
            <a:lvl7pPr marL="2971800" indent="-228600" algn="l" rtl="0" fontAlgn="base">
              <a:spcBef>
                <a:spcPct val="20000"/>
              </a:spcBef>
              <a:spcAft>
                <a:spcPct val="0"/>
              </a:spcAft>
              <a:buChar char="»"/>
              <a:defRPr sz="2200">
                <a:solidFill>
                  <a:schemeClr val="tx1"/>
                </a:solidFill>
                <a:latin typeface="+mn-lt"/>
                <a:ea typeface="+mn-ea"/>
              </a:defRPr>
            </a:lvl7pPr>
            <a:lvl8pPr marL="3429000" indent="-228600" algn="l" rtl="0" fontAlgn="base">
              <a:spcBef>
                <a:spcPct val="20000"/>
              </a:spcBef>
              <a:spcAft>
                <a:spcPct val="0"/>
              </a:spcAft>
              <a:buChar char="»"/>
              <a:defRPr sz="2200">
                <a:solidFill>
                  <a:schemeClr val="tx1"/>
                </a:solidFill>
                <a:latin typeface="+mn-lt"/>
                <a:ea typeface="+mn-ea"/>
              </a:defRPr>
            </a:lvl8pPr>
            <a:lvl9pPr marL="3886200" indent="-228600" algn="l" rtl="0" fontAlgn="base">
              <a:spcBef>
                <a:spcPct val="20000"/>
              </a:spcBef>
              <a:spcAft>
                <a:spcPct val="0"/>
              </a:spcAft>
              <a:buChar char="»"/>
              <a:defRPr sz="2200">
                <a:solidFill>
                  <a:schemeClr val="tx1"/>
                </a:solidFill>
                <a:latin typeface="+mn-lt"/>
                <a:ea typeface="+mn-ea"/>
              </a:defRPr>
            </a:lvl9pPr>
          </a:lstStyle>
          <a:p>
            <a:pPr eaLnBrk="1" hangingPunct="1">
              <a:defRPr/>
            </a:pPr>
            <a:r>
              <a:rPr lang="en-US" altLang="en-US" sz="2400" b="1" kern="0" dirty="0"/>
              <a:t>Leaders </a:t>
            </a:r>
            <a:r>
              <a:rPr lang="en-US" altLang="en-US" sz="2400" kern="0" dirty="0"/>
              <a:t>tend to occupy the </a:t>
            </a:r>
            <a:r>
              <a:rPr lang="en-US" altLang="en-US" sz="2400" b="1" kern="0" dirty="0"/>
              <a:t>highest stage</a:t>
            </a:r>
            <a:r>
              <a:rPr lang="en-US" altLang="en-US" sz="2400" kern="0" dirty="0"/>
              <a:t> more often </a:t>
            </a:r>
            <a:br>
              <a:rPr lang="en-US" altLang="en-US" sz="2400" kern="0" dirty="0"/>
            </a:br>
            <a:r>
              <a:rPr lang="en-US" altLang="en-US" sz="2400" kern="0" dirty="0"/>
              <a:t>than others.</a:t>
            </a:r>
          </a:p>
          <a:p>
            <a:pPr lvl="1" eaLnBrk="1" hangingPunct="1">
              <a:defRPr/>
            </a:pPr>
            <a:r>
              <a:rPr lang="en-US" altLang="en-US" sz="2000" kern="0" dirty="0"/>
              <a:t>Studied by </a:t>
            </a:r>
            <a:r>
              <a:rPr lang="en-US" sz="2000" dirty="0" err="1"/>
              <a:t>Iordanis</a:t>
            </a:r>
            <a:r>
              <a:rPr lang="en-US" sz="2000" dirty="0"/>
              <a:t> </a:t>
            </a:r>
            <a:r>
              <a:rPr lang="en-US" sz="2000" dirty="0" err="1"/>
              <a:t>Kavathatzopoulos</a:t>
            </a:r>
            <a:r>
              <a:rPr lang="en-US" sz="2000" dirty="0"/>
              <a:t> et al.</a:t>
            </a:r>
          </a:p>
          <a:p>
            <a:pPr lvl="2" eaLnBrk="1" hangingPunct="1">
              <a:defRPr/>
            </a:pPr>
            <a:r>
              <a:rPr lang="en-US" altLang="en-US" sz="1800" kern="0" dirty="0"/>
              <a:t>For example, I. </a:t>
            </a:r>
            <a:r>
              <a:rPr lang="en-US" altLang="en-US" sz="1800" kern="0" dirty="0" err="1"/>
              <a:t>Kavathatzopoulos</a:t>
            </a:r>
            <a:r>
              <a:rPr lang="en-US" altLang="en-US" sz="1800" kern="0" dirty="0"/>
              <a:t> and G. </a:t>
            </a:r>
            <a:r>
              <a:rPr lang="en-US" altLang="en-US" sz="1800" kern="0" dirty="0" err="1"/>
              <a:t>Rigas</a:t>
            </a:r>
            <a:r>
              <a:rPr lang="en-US" altLang="en-US" sz="1800" kern="0" dirty="0"/>
              <a:t>, </a:t>
            </a:r>
            <a:br>
              <a:rPr lang="en-US" altLang="en-US" sz="1800" kern="0" dirty="0"/>
            </a:br>
            <a:r>
              <a:rPr lang="en-US" altLang="en-US" sz="1800" kern="0" dirty="0"/>
              <a:t>“A Measurement Model for Ethical Competence in Business,” </a:t>
            </a:r>
            <a:r>
              <a:rPr lang="en-US" altLang="en-US" sz="1800" i="1" kern="0" dirty="0"/>
              <a:t>Journal of Business Ethics Education, </a:t>
            </a:r>
            <a:r>
              <a:rPr lang="en-US" altLang="en-US" sz="1800" kern="0" dirty="0"/>
              <a:t>2006</a:t>
            </a:r>
            <a:r>
              <a:rPr lang="en-US" altLang="en-US" sz="1800" i="1" kern="0" dirty="0"/>
              <a:t>.</a:t>
            </a:r>
          </a:p>
          <a:p>
            <a:pPr marL="0" indent="0" eaLnBrk="1" hangingPunct="1">
              <a:buNone/>
              <a:defRPr/>
            </a:pPr>
            <a:endParaRPr lang="en-US" altLang="en-US" kern="0" dirty="0"/>
          </a:p>
        </p:txBody>
      </p:sp>
      <p:sp>
        <p:nvSpPr>
          <p:cNvPr id="4" name="Rectangle 2">
            <a:extLst>
              <a:ext uri="{FF2B5EF4-FFF2-40B4-BE49-F238E27FC236}">
                <a16:creationId xmlns:a16="http://schemas.microsoft.com/office/drawing/2014/main" id="{7525175C-0387-448E-BDCD-274E920BCBF0}"/>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Leadership</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a:extLst>
              <a:ext uri="{FF2B5EF4-FFF2-40B4-BE49-F238E27FC236}">
                <a16:creationId xmlns:a16="http://schemas.microsoft.com/office/drawing/2014/main" id="{D6E3F69A-FF54-80FA-9F73-08AEBA2E796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3E947060-6281-463E-8979-626B1C215272}" type="slidenum">
              <a:rPr lang="en-US" altLang="en-US" sz="1400" smtClean="0"/>
              <a:pPr>
                <a:spcBef>
                  <a:spcPct val="0"/>
                </a:spcBef>
                <a:buClrTx/>
                <a:buFontTx/>
                <a:buNone/>
              </a:pPr>
              <a:t>11</a:t>
            </a:fld>
            <a:endParaRPr lang="en-US" altLang="en-US" sz="1400"/>
          </a:p>
        </p:txBody>
      </p:sp>
      <p:sp>
        <p:nvSpPr>
          <p:cNvPr id="13316" name="AutoShape 6" descr="http://openclipart.org/people/ben/ben_Jigsaw_Puzzle.svg">
            <a:extLst>
              <a:ext uri="{FF2B5EF4-FFF2-40B4-BE49-F238E27FC236}">
                <a16:creationId xmlns:a16="http://schemas.microsoft.com/office/drawing/2014/main" id="{A0F104D8-3AC9-5206-84DB-A637A53A3FA7}"/>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3317" name="AutoShape 8" descr="http://openclipart.org/people/ben/ben_Jigsaw_Puzzle.svg">
            <a:extLst>
              <a:ext uri="{FF2B5EF4-FFF2-40B4-BE49-F238E27FC236}">
                <a16:creationId xmlns:a16="http://schemas.microsoft.com/office/drawing/2014/main" id="{144E837F-8017-524D-0AF5-73A109125788}"/>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3318" name="AutoShape 12" descr="http://openclipart.org/people/ben/ben_Jigsaw_Puzzle.svg">
            <a:extLst>
              <a:ext uri="{FF2B5EF4-FFF2-40B4-BE49-F238E27FC236}">
                <a16:creationId xmlns:a16="http://schemas.microsoft.com/office/drawing/2014/main" id="{48AF0C7C-394F-9C83-133A-6C12FFE9DC0F}"/>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3319" name="AutoShape 14" descr="http://openclipart.org/people/ben/ben_Jigsaw_Puzzle.svg">
            <a:extLst>
              <a:ext uri="{FF2B5EF4-FFF2-40B4-BE49-F238E27FC236}">
                <a16:creationId xmlns:a16="http://schemas.microsoft.com/office/drawing/2014/main" id="{19E452CE-6EDE-7788-2DFC-A7289BA4B6EC}"/>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 name="Rectangle 3">
            <a:extLst>
              <a:ext uri="{FF2B5EF4-FFF2-40B4-BE49-F238E27FC236}">
                <a16:creationId xmlns:a16="http://schemas.microsoft.com/office/drawing/2014/main" id="{0E3A18BD-98B5-734A-9430-D079FC6332CD}"/>
              </a:ext>
            </a:extLst>
          </p:cNvPr>
          <p:cNvSpPr txBox="1">
            <a:spLocks noChangeArrowheads="1"/>
          </p:cNvSpPr>
          <p:nvPr/>
        </p:nvSpPr>
        <p:spPr bwMode="auto">
          <a:xfrm>
            <a:off x="755885" y="2209800"/>
            <a:ext cx="7772400" cy="4114800"/>
          </a:xfrm>
          <a:prstGeom prst="rect">
            <a:avLst/>
          </a:prstGeom>
          <a:noFill/>
          <a:ln>
            <a:noFill/>
          </a:ln>
        </p:spPr>
        <p:txBody>
          <a:bodyPr/>
          <a:lstStyle>
            <a:lvl1pPr marL="342900" indent="-342900" algn="l" rtl="0" eaLnBrk="0" fontAlgn="base" hangingPunct="0">
              <a:spcBef>
                <a:spcPct val="20000"/>
              </a:spcBef>
              <a:spcAft>
                <a:spcPct val="0"/>
              </a:spcAft>
              <a:buClr>
                <a:srgbClr val="FBB03F"/>
              </a:buClr>
              <a:buChar char="•"/>
              <a:defRPr sz="28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2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5pPr>
            <a:lvl6pPr marL="2514600" indent="-228600" algn="l" rtl="0" fontAlgn="base">
              <a:spcBef>
                <a:spcPct val="20000"/>
              </a:spcBef>
              <a:spcAft>
                <a:spcPct val="0"/>
              </a:spcAft>
              <a:buChar char="»"/>
              <a:defRPr sz="2200">
                <a:solidFill>
                  <a:schemeClr val="tx1"/>
                </a:solidFill>
                <a:latin typeface="+mn-lt"/>
                <a:ea typeface="+mn-ea"/>
              </a:defRPr>
            </a:lvl6pPr>
            <a:lvl7pPr marL="2971800" indent="-228600" algn="l" rtl="0" fontAlgn="base">
              <a:spcBef>
                <a:spcPct val="20000"/>
              </a:spcBef>
              <a:spcAft>
                <a:spcPct val="0"/>
              </a:spcAft>
              <a:buChar char="»"/>
              <a:defRPr sz="2200">
                <a:solidFill>
                  <a:schemeClr val="tx1"/>
                </a:solidFill>
                <a:latin typeface="+mn-lt"/>
                <a:ea typeface="+mn-ea"/>
              </a:defRPr>
            </a:lvl7pPr>
            <a:lvl8pPr marL="3429000" indent="-228600" algn="l" rtl="0" fontAlgn="base">
              <a:spcBef>
                <a:spcPct val="20000"/>
              </a:spcBef>
              <a:spcAft>
                <a:spcPct val="0"/>
              </a:spcAft>
              <a:buChar char="»"/>
              <a:defRPr sz="2200">
                <a:solidFill>
                  <a:schemeClr val="tx1"/>
                </a:solidFill>
                <a:latin typeface="+mn-lt"/>
                <a:ea typeface="+mn-ea"/>
              </a:defRPr>
            </a:lvl8pPr>
            <a:lvl9pPr marL="3886200" indent="-228600" algn="l" rtl="0" fontAlgn="base">
              <a:spcBef>
                <a:spcPct val="20000"/>
              </a:spcBef>
              <a:spcAft>
                <a:spcPct val="0"/>
              </a:spcAft>
              <a:buChar char="»"/>
              <a:defRPr sz="2200">
                <a:solidFill>
                  <a:schemeClr val="tx1"/>
                </a:solidFill>
                <a:latin typeface="+mn-lt"/>
                <a:ea typeface="+mn-ea"/>
              </a:defRPr>
            </a:lvl9pPr>
          </a:lstStyle>
          <a:p>
            <a:pPr eaLnBrk="1" hangingPunct="1">
              <a:buClr>
                <a:srgbClr val="EE9012"/>
              </a:buClr>
              <a:defRPr/>
            </a:pPr>
            <a:r>
              <a:rPr lang="en-US" altLang="en-US" sz="2400" kern="0" dirty="0"/>
              <a:t>Method:</a:t>
            </a:r>
          </a:p>
          <a:p>
            <a:pPr lvl="1" eaLnBrk="1" hangingPunct="1">
              <a:defRPr/>
            </a:pPr>
            <a:r>
              <a:rPr lang="en-US" altLang="en-US" sz="2000" kern="0" dirty="0"/>
              <a:t>Present 7 ethical dilemmas to 408 study participants.</a:t>
            </a:r>
          </a:p>
          <a:p>
            <a:pPr lvl="1" eaLnBrk="1" hangingPunct="1">
              <a:defRPr/>
            </a:pPr>
            <a:r>
              <a:rPr lang="en-US" altLang="en-US" sz="2000" kern="0" dirty="0"/>
              <a:t>Include high-level executives, mid-level managers, lower-level employees.</a:t>
            </a:r>
          </a:p>
          <a:p>
            <a:pPr lvl="1" eaLnBrk="1" hangingPunct="1">
              <a:defRPr/>
            </a:pPr>
            <a:r>
              <a:rPr lang="en-US" altLang="en-US" sz="2000" kern="0" dirty="0"/>
              <a:t>Ask them to select 2 from a list of several factors that may be relevant to the decision.  </a:t>
            </a:r>
          </a:p>
          <a:p>
            <a:pPr lvl="1" eaLnBrk="1" hangingPunct="1">
              <a:defRPr/>
            </a:pPr>
            <a:r>
              <a:rPr lang="en-US" altLang="en-US" sz="2000" kern="0" dirty="0"/>
              <a:t>No “right” or “wrong” answer.</a:t>
            </a:r>
          </a:p>
          <a:p>
            <a:pPr lvl="1" eaLnBrk="1" hangingPunct="1">
              <a:defRPr/>
            </a:pPr>
            <a:r>
              <a:rPr lang="en-US" altLang="en-US" sz="2000" kern="0" dirty="0"/>
              <a:t>Some factors represent heteronymous decision making, some autonomous.</a:t>
            </a:r>
          </a:p>
          <a:p>
            <a:pPr lvl="1" eaLnBrk="1" hangingPunct="1">
              <a:defRPr/>
            </a:pPr>
            <a:r>
              <a:rPr lang="en-US" altLang="en-US" sz="2000" kern="0" dirty="0"/>
              <a:t>Give participants 0-3 points based on degree of autonomy.</a:t>
            </a:r>
          </a:p>
          <a:p>
            <a:pPr eaLnBrk="1" hangingPunct="1">
              <a:defRPr/>
            </a:pPr>
            <a:endParaRPr lang="en-US" altLang="en-US" kern="0" dirty="0"/>
          </a:p>
        </p:txBody>
      </p:sp>
      <p:sp>
        <p:nvSpPr>
          <p:cNvPr id="4" name="Rectangle 2">
            <a:extLst>
              <a:ext uri="{FF2B5EF4-FFF2-40B4-BE49-F238E27FC236}">
                <a16:creationId xmlns:a16="http://schemas.microsoft.com/office/drawing/2014/main" id="{53EF7A8F-159D-0D44-9E2F-D4E19FBBE630}"/>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Leadership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a:extLst>
              <a:ext uri="{FF2B5EF4-FFF2-40B4-BE49-F238E27FC236}">
                <a16:creationId xmlns:a16="http://schemas.microsoft.com/office/drawing/2014/main" id="{29560B82-FB15-83BC-A2D8-9ECA199AAEA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FC0ED8B8-1004-41CF-B06D-30EBD666973A}" type="slidenum">
              <a:rPr lang="en-US" altLang="en-US" sz="1400" smtClean="0"/>
              <a:pPr>
                <a:spcBef>
                  <a:spcPct val="0"/>
                </a:spcBef>
                <a:buClrTx/>
                <a:buFontTx/>
                <a:buNone/>
              </a:pPr>
              <a:t>12</a:t>
            </a:fld>
            <a:endParaRPr lang="en-US" altLang="en-US" sz="1400"/>
          </a:p>
        </p:txBody>
      </p:sp>
      <p:sp>
        <p:nvSpPr>
          <p:cNvPr id="14340" name="AutoShape 6" descr="http://openclipart.org/people/ben/ben_Jigsaw_Puzzle.svg">
            <a:extLst>
              <a:ext uri="{FF2B5EF4-FFF2-40B4-BE49-F238E27FC236}">
                <a16:creationId xmlns:a16="http://schemas.microsoft.com/office/drawing/2014/main" id="{1E261AAF-2A71-8489-B101-F0B2749141C4}"/>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4341" name="AutoShape 8" descr="http://openclipart.org/people/ben/ben_Jigsaw_Puzzle.svg">
            <a:extLst>
              <a:ext uri="{FF2B5EF4-FFF2-40B4-BE49-F238E27FC236}">
                <a16:creationId xmlns:a16="http://schemas.microsoft.com/office/drawing/2014/main" id="{09FA94B7-CA95-9755-1C79-70426DE3627C}"/>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4342" name="AutoShape 12" descr="http://openclipart.org/people/ben/ben_Jigsaw_Puzzle.svg">
            <a:extLst>
              <a:ext uri="{FF2B5EF4-FFF2-40B4-BE49-F238E27FC236}">
                <a16:creationId xmlns:a16="http://schemas.microsoft.com/office/drawing/2014/main" id="{7D40FA0C-A773-4643-5490-FE205E87C674}"/>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4343" name="AutoShape 14" descr="http://openclipart.org/people/ben/ben_Jigsaw_Puzzle.svg">
            <a:extLst>
              <a:ext uri="{FF2B5EF4-FFF2-40B4-BE49-F238E27FC236}">
                <a16:creationId xmlns:a16="http://schemas.microsoft.com/office/drawing/2014/main" id="{D2ABDFDA-275D-3F58-5AF9-11F9663A71CB}"/>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 name="Rectangle 3">
            <a:extLst>
              <a:ext uri="{FF2B5EF4-FFF2-40B4-BE49-F238E27FC236}">
                <a16:creationId xmlns:a16="http://schemas.microsoft.com/office/drawing/2014/main" id="{BB5CF345-F38D-CF08-22A7-9E6DEC55CB06}"/>
              </a:ext>
            </a:extLst>
          </p:cNvPr>
          <p:cNvSpPr txBox="1">
            <a:spLocks noChangeArrowheads="1"/>
          </p:cNvSpPr>
          <p:nvPr/>
        </p:nvSpPr>
        <p:spPr bwMode="auto">
          <a:xfrm>
            <a:off x="755885" y="2286000"/>
            <a:ext cx="7772400" cy="4114800"/>
          </a:xfrm>
          <a:prstGeom prst="rect">
            <a:avLst/>
          </a:prstGeom>
          <a:noFill/>
          <a:ln>
            <a:noFill/>
          </a:ln>
        </p:spPr>
        <p:txBody>
          <a:bodyPr/>
          <a:lstStyle>
            <a:lvl1pPr marL="342900" indent="-342900" algn="l" rtl="0" eaLnBrk="0" fontAlgn="base" hangingPunct="0">
              <a:spcBef>
                <a:spcPct val="20000"/>
              </a:spcBef>
              <a:spcAft>
                <a:spcPct val="0"/>
              </a:spcAft>
              <a:buClr>
                <a:srgbClr val="FBB03F"/>
              </a:buClr>
              <a:buChar char="•"/>
              <a:defRPr sz="28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2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5pPr>
            <a:lvl6pPr marL="2514600" indent="-228600" algn="l" rtl="0" fontAlgn="base">
              <a:spcBef>
                <a:spcPct val="20000"/>
              </a:spcBef>
              <a:spcAft>
                <a:spcPct val="0"/>
              </a:spcAft>
              <a:buChar char="»"/>
              <a:defRPr sz="2200">
                <a:solidFill>
                  <a:schemeClr val="tx1"/>
                </a:solidFill>
                <a:latin typeface="+mn-lt"/>
                <a:ea typeface="+mn-ea"/>
              </a:defRPr>
            </a:lvl6pPr>
            <a:lvl7pPr marL="2971800" indent="-228600" algn="l" rtl="0" fontAlgn="base">
              <a:spcBef>
                <a:spcPct val="20000"/>
              </a:spcBef>
              <a:spcAft>
                <a:spcPct val="0"/>
              </a:spcAft>
              <a:buChar char="»"/>
              <a:defRPr sz="2200">
                <a:solidFill>
                  <a:schemeClr val="tx1"/>
                </a:solidFill>
                <a:latin typeface="+mn-lt"/>
                <a:ea typeface="+mn-ea"/>
              </a:defRPr>
            </a:lvl7pPr>
            <a:lvl8pPr marL="3429000" indent="-228600" algn="l" rtl="0" fontAlgn="base">
              <a:spcBef>
                <a:spcPct val="20000"/>
              </a:spcBef>
              <a:spcAft>
                <a:spcPct val="0"/>
              </a:spcAft>
              <a:buChar char="»"/>
              <a:defRPr sz="2200">
                <a:solidFill>
                  <a:schemeClr val="tx1"/>
                </a:solidFill>
                <a:latin typeface="+mn-lt"/>
                <a:ea typeface="+mn-ea"/>
              </a:defRPr>
            </a:lvl8pPr>
            <a:lvl9pPr marL="3886200" indent="-228600" algn="l" rtl="0" fontAlgn="base">
              <a:spcBef>
                <a:spcPct val="20000"/>
              </a:spcBef>
              <a:spcAft>
                <a:spcPct val="0"/>
              </a:spcAft>
              <a:buChar char="»"/>
              <a:defRPr sz="2200">
                <a:solidFill>
                  <a:schemeClr val="tx1"/>
                </a:solidFill>
                <a:latin typeface="+mn-lt"/>
                <a:ea typeface="+mn-ea"/>
              </a:defRPr>
            </a:lvl9pPr>
          </a:lstStyle>
          <a:p>
            <a:pPr eaLnBrk="1" hangingPunct="1">
              <a:buClr>
                <a:srgbClr val="EE9012"/>
              </a:buClr>
              <a:defRPr/>
            </a:pPr>
            <a:r>
              <a:rPr lang="en-US" altLang="en-US" sz="2400" kern="0" dirty="0"/>
              <a:t>Hypothesis:</a:t>
            </a:r>
          </a:p>
          <a:p>
            <a:pPr lvl="1" eaLnBrk="1" hangingPunct="1">
              <a:defRPr/>
            </a:pPr>
            <a:r>
              <a:rPr lang="en-US" altLang="en-US" sz="2000" kern="0" dirty="0"/>
              <a:t>Higher rank in the company is associated with higher moral development score.</a:t>
            </a:r>
          </a:p>
        </p:txBody>
      </p:sp>
      <p:sp>
        <p:nvSpPr>
          <p:cNvPr id="4" name="Rectangle 2">
            <a:extLst>
              <a:ext uri="{FF2B5EF4-FFF2-40B4-BE49-F238E27FC236}">
                <a16:creationId xmlns:a16="http://schemas.microsoft.com/office/drawing/2014/main" id="{C794EA9A-6723-1EBA-514F-7BA6785F0A22}"/>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Leadership</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a:extLst>
              <a:ext uri="{FF2B5EF4-FFF2-40B4-BE49-F238E27FC236}">
                <a16:creationId xmlns:a16="http://schemas.microsoft.com/office/drawing/2014/main" id="{AE791510-A44F-7DB6-30DF-D24F15F26CB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59C3F0BB-0871-4234-835E-7A4A25B85630}" type="slidenum">
              <a:rPr lang="en-US" altLang="en-US" sz="1400" smtClean="0"/>
              <a:pPr>
                <a:spcBef>
                  <a:spcPct val="0"/>
                </a:spcBef>
                <a:buClrTx/>
                <a:buFontTx/>
                <a:buNone/>
              </a:pPr>
              <a:t>13</a:t>
            </a:fld>
            <a:endParaRPr lang="en-US" altLang="en-US" sz="1400"/>
          </a:p>
        </p:txBody>
      </p:sp>
      <p:sp>
        <p:nvSpPr>
          <p:cNvPr id="15364" name="AutoShape 6" descr="http://openclipart.org/people/ben/ben_Jigsaw_Puzzle.svg">
            <a:extLst>
              <a:ext uri="{FF2B5EF4-FFF2-40B4-BE49-F238E27FC236}">
                <a16:creationId xmlns:a16="http://schemas.microsoft.com/office/drawing/2014/main" id="{50E31F22-0807-BD74-A2AC-00A75A152A59}"/>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5365" name="AutoShape 8" descr="http://openclipart.org/people/ben/ben_Jigsaw_Puzzle.svg">
            <a:extLst>
              <a:ext uri="{FF2B5EF4-FFF2-40B4-BE49-F238E27FC236}">
                <a16:creationId xmlns:a16="http://schemas.microsoft.com/office/drawing/2014/main" id="{02195EC1-E89B-7C33-09AA-824C9284D4F7}"/>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5366" name="AutoShape 12" descr="http://openclipart.org/people/ben/ben_Jigsaw_Puzzle.svg">
            <a:extLst>
              <a:ext uri="{FF2B5EF4-FFF2-40B4-BE49-F238E27FC236}">
                <a16:creationId xmlns:a16="http://schemas.microsoft.com/office/drawing/2014/main" id="{34D25532-EC47-4DBC-A10E-7DAEEBCCBCC9}"/>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5367" name="AutoShape 14" descr="http://openclipart.org/people/ben/ben_Jigsaw_Puzzle.svg">
            <a:extLst>
              <a:ext uri="{FF2B5EF4-FFF2-40B4-BE49-F238E27FC236}">
                <a16:creationId xmlns:a16="http://schemas.microsoft.com/office/drawing/2014/main" id="{82396F41-A842-3F1A-B1D0-952636F0177D}"/>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5368" name="TextBox 2">
            <a:extLst>
              <a:ext uri="{FF2B5EF4-FFF2-40B4-BE49-F238E27FC236}">
                <a16:creationId xmlns:a16="http://schemas.microsoft.com/office/drawing/2014/main" id="{FDC9AF98-2133-3C73-98BA-09844CAEC56E}"/>
              </a:ext>
            </a:extLst>
          </p:cNvPr>
          <p:cNvSpPr txBox="1">
            <a:spLocks noChangeArrowheads="1"/>
          </p:cNvSpPr>
          <p:nvPr/>
        </p:nvSpPr>
        <p:spPr bwMode="auto">
          <a:xfrm>
            <a:off x="889236" y="2579688"/>
            <a:ext cx="7349792" cy="1938992"/>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r>
              <a:rPr lang="en-US" altLang="en-US" sz="2000" dirty="0"/>
              <a:t>1. </a:t>
            </a:r>
            <a:r>
              <a:rPr lang="en-US" altLang="en-US" sz="2000" i="1" dirty="0"/>
              <a:t>Integrity.</a:t>
            </a:r>
            <a:r>
              <a:rPr lang="en-US" altLang="en-US" sz="2000" dirty="0"/>
              <a:t>  You are the CEO of a construction company, and it has come to your knowledge that some of the workers </a:t>
            </a:r>
            <a:r>
              <a:rPr lang="en-US" altLang="en-US" sz="2000" b="1" dirty="0"/>
              <a:t>smoke cannabis</a:t>
            </a:r>
            <a:r>
              <a:rPr lang="en-US" altLang="en-US" sz="2000" dirty="0"/>
              <a:t>. You know that your present customer, a major paper producer, has a hard policy against drugs. They regularly test their employees and dismiss all that use illegal drugs. You are considering having </a:t>
            </a:r>
            <a:r>
              <a:rPr lang="en-US" altLang="en-US" sz="2000" b="1" dirty="0"/>
              <a:t>your own personnel tested</a:t>
            </a:r>
            <a:r>
              <a:rPr lang="en-US" altLang="en-US" sz="2000" dirty="0"/>
              <a:t>.</a:t>
            </a:r>
          </a:p>
        </p:txBody>
      </p:sp>
      <p:sp>
        <p:nvSpPr>
          <p:cNvPr id="4" name="Rectangle 2">
            <a:extLst>
              <a:ext uri="{FF2B5EF4-FFF2-40B4-BE49-F238E27FC236}">
                <a16:creationId xmlns:a16="http://schemas.microsoft.com/office/drawing/2014/main" id="{1561FBC8-4A67-F086-3EDE-7CE7C0F1A28E}"/>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Leadership</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a:extLst>
              <a:ext uri="{FF2B5EF4-FFF2-40B4-BE49-F238E27FC236}">
                <a16:creationId xmlns:a16="http://schemas.microsoft.com/office/drawing/2014/main" id="{D9897923-324B-6F44-9CAE-384D7F20074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E150D518-6860-4DDD-B58F-9135F912C492}" type="slidenum">
              <a:rPr lang="en-US" altLang="en-US" sz="1400" smtClean="0"/>
              <a:pPr>
                <a:spcBef>
                  <a:spcPct val="0"/>
                </a:spcBef>
                <a:buClrTx/>
                <a:buFontTx/>
                <a:buNone/>
              </a:pPr>
              <a:t>14</a:t>
            </a:fld>
            <a:endParaRPr lang="en-US" altLang="en-US" sz="1400"/>
          </a:p>
        </p:txBody>
      </p:sp>
      <p:sp>
        <p:nvSpPr>
          <p:cNvPr id="16388" name="AutoShape 6" descr="http://openclipart.org/people/ben/ben_Jigsaw_Puzzle.svg">
            <a:extLst>
              <a:ext uri="{FF2B5EF4-FFF2-40B4-BE49-F238E27FC236}">
                <a16:creationId xmlns:a16="http://schemas.microsoft.com/office/drawing/2014/main" id="{C69150F0-49F4-81F1-805A-6B6BBA63EAE2}"/>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6389" name="AutoShape 8" descr="http://openclipart.org/people/ben/ben_Jigsaw_Puzzle.svg">
            <a:extLst>
              <a:ext uri="{FF2B5EF4-FFF2-40B4-BE49-F238E27FC236}">
                <a16:creationId xmlns:a16="http://schemas.microsoft.com/office/drawing/2014/main" id="{A77CFA29-C708-D2F9-2EF3-41B441AB3A60}"/>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6390" name="AutoShape 12" descr="http://openclipart.org/people/ben/ben_Jigsaw_Puzzle.svg">
            <a:extLst>
              <a:ext uri="{FF2B5EF4-FFF2-40B4-BE49-F238E27FC236}">
                <a16:creationId xmlns:a16="http://schemas.microsoft.com/office/drawing/2014/main" id="{566B7DEB-92D6-8E68-0D1E-1D37708BFFB2}"/>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6391" name="AutoShape 14" descr="http://openclipart.org/people/ben/ben_Jigsaw_Puzzle.svg">
            <a:extLst>
              <a:ext uri="{FF2B5EF4-FFF2-40B4-BE49-F238E27FC236}">
                <a16:creationId xmlns:a16="http://schemas.microsoft.com/office/drawing/2014/main" id="{9E612C39-097A-2BDF-9BC3-9DC077FC3235}"/>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6392" name="TextBox 12">
            <a:extLst>
              <a:ext uri="{FF2B5EF4-FFF2-40B4-BE49-F238E27FC236}">
                <a16:creationId xmlns:a16="http://schemas.microsoft.com/office/drawing/2014/main" id="{EAEC78BE-EFBB-F5D5-EA19-DB32EFE699A1}"/>
              </a:ext>
            </a:extLst>
          </p:cNvPr>
          <p:cNvSpPr txBox="1">
            <a:spLocks noChangeArrowheads="1"/>
          </p:cNvSpPr>
          <p:nvPr/>
        </p:nvSpPr>
        <p:spPr bwMode="auto">
          <a:xfrm>
            <a:off x="830498" y="2570163"/>
            <a:ext cx="7248273" cy="2246769"/>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r>
              <a:rPr lang="en-US" altLang="en-US" sz="2000" dirty="0"/>
              <a:t>2. </a:t>
            </a:r>
            <a:r>
              <a:rPr lang="en-US" altLang="en-US" sz="2000" i="1" dirty="0"/>
              <a:t>Cover-up.</a:t>
            </a:r>
            <a:r>
              <a:rPr lang="en-US" altLang="en-US" sz="2000" dirty="0"/>
              <a:t> You are the CEO of a major bank, and you have discovered that one of the oldest and most trusted employees in the organization systematically uses a computer routine to </a:t>
            </a:r>
            <a:r>
              <a:rPr lang="en-US" altLang="en-US" sz="2000" b="1" dirty="0"/>
              <a:t>transfer client capital to accounts of his own</a:t>
            </a:r>
            <a:r>
              <a:rPr lang="en-US" altLang="en-US" sz="2000" dirty="0"/>
              <a:t>. He is a </a:t>
            </a:r>
            <a:r>
              <a:rPr lang="en-US" altLang="en-US" sz="2000" b="1" dirty="0"/>
              <a:t>high-ranking executive </a:t>
            </a:r>
            <a:r>
              <a:rPr lang="en-US" altLang="en-US" sz="2000" dirty="0"/>
              <a:t>and is seen as one of the bank’s well-known profiles with the public. Will you </a:t>
            </a:r>
            <a:r>
              <a:rPr lang="en-US" altLang="en-US" sz="2000" b="1" dirty="0"/>
              <a:t>press charges </a:t>
            </a:r>
            <a:r>
              <a:rPr lang="en-US" altLang="en-US" sz="2000" dirty="0"/>
              <a:t>or </a:t>
            </a:r>
            <a:r>
              <a:rPr lang="en-US" altLang="en-US" sz="2000" b="1" dirty="0"/>
              <a:t>discreetly settle </a:t>
            </a:r>
            <a:r>
              <a:rPr lang="en-US" altLang="en-US" sz="2000" dirty="0"/>
              <a:t>the matter with him?</a:t>
            </a:r>
          </a:p>
        </p:txBody>
      </p:sp>
      <p:sp>
        <p:nvSpPr>
          <p:cNvPr id="4" name="Rectangle 2">
            <a:extLst>
              <a:ext uri="{FF2B5EF4-FFF2-40B4-BE49-F238E27FC236}">
                <a16:creationId xmlns:a16="http://schemas.microsoft.com/office/drawing/2014/main" id="{72A66732-2EAD-030B-D081-1966E91150FE}"/>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Leadership</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a:extLst>
              <a:ext uri="{FF2B5EF4-FFF2-40B4-BE49-F238E27FC236}">
                <a16:creationId xmlns:a16="http://schemas.microsoft.com/office/drawing/2014/main" id="{DB587C75-DB46-CC5B-ABDC-99C8CB2D167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09B1489A-3DB8-48DD-9D4D-384D756D9E19}" type="slidenum">
              <a:rPr lang="en-US" altLang="en-US" sz="1400" smtClean="0"/>
              <a:pPr>
                <a:spcBef>
                  <a:spcPct val="0"/>
                </a:spcBef>
                <a:buClrTx/>
                <a:buFontTx/>
                <a:buNone/>
              </a:pPr>
              <a:t>15</a:t>
            </a:fld>
            <a:endParaRPr lang="en-US" altLang="en-US" sz="1400"/>
          </a:p>
        </p:txBody>
      </p:sp>
      <p:sp>
        <p:nvSpPr>
          <p:cNvPr id="17412" name="AutoShape 6" descr="http://openclipart.org/people/ben/ben_Jigsaw_Puzzle.svg">
            <a:extLst>
              <a:ext uri="{FF2B5EF4-FFF2-40B4-BE49-F238E27FC236}">
                <a16:creationId xmlns:a16="http://schemas.microsoft.com/office/drawing/2014/main" id="{25920B9C-D348-B548-44C1-7C1144604B69}"/>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7413" name="AutoShape 8" descr="http://openclipart.org/people/ben/ben_Jigsaw_Puzzle.svg">
            <a:extLst>
              <a:ext uri="{FF2B5EF4-FFF2-40B4-BE49-F238E27FC236}">
                <a16:creationId xmlns:a16="http://schemas.microsoft.com/office/drawing/2014/main" id="{AEE59427-E619-9AF8-381C-351DE17ADEEC}"/>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7414" name="AutoShape 12" descr="http://openclipart.org/people/ben/ben_Jigsaw_Puzzle.svg">
            <a:extLst>
              <a:ext uri="{FF2B5EF4-FFF2-40B4-BE49-F238E27FC236}">
                <a16:creationId xmlns:a16="http://schemas.microsoft.com/office/drawing/2014/main" id="{998D3D4C-A623-D2C9-4EC8-F2EEA1FACBDE}"/>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7415" name="AutoShape 14" descr="http://openclipart.org/people/ben/ben_Jigsaw_Puzzle.svg">
            <a:extLst>
              <a:ext uri="{FF2B5EF4-FFF2-40B4-BE49-F238E27FC236}">
                <a16:creationId xmlns:a16="http://schemas.microsoft.com/office/drawing/2014/main" id="{B7092670-CA66-23A4-6B78-73939162406B}"/>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7416" name="TextBox 12">
            <a:extLst>
              <a:ext uri="{FF2B5EF4-FFF2-40B4-BE49-F238E27FC236}">
                <a16:creationId xmlns:a16="http://schemas.microsoft.com/office/drawing/2014/main" id="{DF7F1893-D5B6-41FE-9A22-8A5EB7BCF560}"/>
              </a:ext>
            </a:extLst>
          </p:cNvPr>
          <p:cNvSpPr txBox="1">
            <a:spLocks noChangeArrowheads="1"/>
          </p:cNvSpPr>
          <p:nvPr/>
        </p:nvSpPr>
        <p:spPr bwMode="auto">
          <a:xfrm>
            <a:off x="830498" y="2438400"/>
            <a:ext cx="7483943" cy="1631216"/>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r>
              <a:rPr lang="en-US" altLang="en-US" sz="2000" dirty="0"/>
              <a:t>3. </a:t>
            </a:r>
            <a:r>
              <a:rPr lang="en-US" altLang="en-US" sz="2000" i="1" dirty="0"/>
              <a:t>Public relations.  </a:t>
            </a:r>
            <a:r>
              <a:rPr lang="en-US" altLang="en-US" sz="2000" dirty="0"/>
              <a:t>You are the CEO of a </a:t>
            </a:r>
            <a:r>
              <a:rPr lang="en-US" altLang="en-US" sz="2000" b="1" dirty="0"/>
              <a:t>chemical corporation </a:t>
            </a:r>
            <a:r>
              <a:rPr lang="en-US" altLang="en-US" sz="2000" dirty="0"/>
              <a:t>planning a large investment in an area that suffers from unemployment. </a:t>
            </a:r>
            <a:r>
              <a:rPr lang="en-US" altLang="en-US" sz="2000" b="1" dirty="0"/>
              <a:t>Environmental </a:t>
            </a:r>
            <a:r>
              <a:rPr lang="en-US" altLang="en-US" sz="2000" dirty="0"/>
              <a:t>activists demand that the factory be </a:t>
            </a:r>
            <a:r>
              <a:rPr lang="en-US" altLang="en-US" sz="2000" b="1" dirty="0"/>
              <a:t>stopped </a:t>
            </a:r>
            <a:r>
              <a:rPr lang="en-US" altLang="en-US" sz="2000" dirty="0"/>
              <a:t>due to inevitable chemical outlets, while others welcome the opportunity for </a:t>
            </a:r>
            <a:r>
              <a:rPr lang="en-US" altLang="en-US" sz="2000" b="1" dirty="0"/>
              <a:t>new jobs</a:t>
            </a:r>
            <a:r>
              <a:rPr lang="en-US" altLang="en-US" sz="2000" dirty="0"/>
              <a:t>.</a:t>
            </a:r>
          </a:p>
        </p:txBody>
      </p:sp>
      <p:sp>
        <p:nvSpPr>
          <p:cNvPr id="4" name="Rectangle 2">
            <a:extLst>
              <a:ext uri="{FF2B5EF4-FFF2-40B4-BE49-F238E27FC236}">
                <a16:creationId xmlns:a16="http://schemas.microsoft.com/office/drawing/2014/main" id="{4C63BCFC-C977-5F23-2445-20F516ACF039}"/>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Leadership</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4BE0E0D1-2528-FFDF-8587-FE997DF8901E}"/>
              </a:ext>
            </a:extLst>
          </p:cNvPr>
          <p:cNvSpPr>
            <a:spLocks noGrp="1"/>
          </p:cNvSpPr>
          <p:nvPr>
            <p:ph type="sldNum" sz="quarter" idx="12"/>
          </p:nvPr>
        </p:nvSpPr>
        <p:spPr>
          <a:xfrm>
            <a:off x="6270625" y="61722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F084D8F9-D47A-4A55-B87B-AE70C1AD5D5D}" type="slidenum">
              <a:rPr lang="en-US" altLang="en-US" sz="1400" smtClean="0"/>
              <a:pPr>
                <a:spcBef>
                  <a:spcPct val="0"/>
                </a:spcBef>
                <a:buClrTx/>
                <a:buFontTx/>
                <a:buNone/>
              </a:pPr>
              <a:t>16</a:t>
            </a:fld>
            <a:endParaRPr lang="en-US" altLang="en-US" sz="1400"/>
          </a:p>
        </p:txBody>
      </p:sp>
      <p:sp>
        <p:nvSpPr>
          <p:cNvPr id="18436" name="AutoShape 6" descr="http://openclipart.org/people/ben/ben_Jigsaw_Puzzle.svg">
            <a:extLst>
              <a:ext uri="{FF2B5EF4-FFF2-40B4-BE49-F238E27FC236}">
                <a16:creationId xmlns:a16="http://schemas.microsoft.com/office/drawing/2014/main" id="{F077B224-EF19-7835-B754-30EF571CF171}"/>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8437" name="AutoShape 8" descr="http://openclipart.org/people/ben/ben_Jigsaw_Puzzle.svg">
            <a:extLst>
              <a:ext uri="{FF2B5EF4-FFF2-40B4-BE49-F238E27FC236}">
                <a16:creationId xmlns:a16="http://schemas.microsoft.com/office/drawing/2014/main" id="{77C2A880-0375-BB23-F93D-E0A275307828}"/>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8438" name="AutoShape 12" descr="http://openclipart.org/people/ben/ben_Jigsaw_Puzzle.svg">
            <a:extLst>
              <a:ext uri="{FF2B5EF4-FFF2-40B4-BE49-F238E27FC236}">
                <a16:creationId xmlns:a16="http://schemas.microsoft.com/office/drawing/2014/main" id="{D5985714-2568-0479-D6ED-B6BA0C3BFB7E}"/>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8439" name="AutoShape 14" descr="http://openclipart.org/people/ben/ben_Jigsaw_Puzzle.svg">
            <a:extLst>
              <a:ext uri="{FF2B5EF4-FFF2-40B4-BE49-F238E27FC236}">
                <a16:creationId xmlns:a16="http://schemas.microsoft.com/office/drawing/2014/main" id="{75248FCD-603D-803D-DF16-DD5B7A4FAC99}"/>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8440" name="TextBox 12">
            <a:extLst>
              <a:ext uri="{FF2B5EF4-FFF2-40B4-BE49-F238E27FC236}">
                <a16:creationId xmlns:a16="http://schemas.microsoft.com/office/drawing/2014/main" id="{B2E75475-E0EE-F5A1-EECF-E2E3791C70D7}"/>
              </a:ext>
            </a:extLst>
          </p:cNvPr>
          <p:cNvSpPr txBox="1">
            <a:spLocks noChangeArrowheads="1"/>
          </p:cNvSpPr>
          <p:nvPr/>
        </p:nvSpPr>
        <p:spPr bwMode="auto">
          <a:xfrm>
            <a:off x="830498" y="2570163"/>
            <a:ext cx="7623175" cy="1938992"/>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r>
              <a:rPr lang="en-US" altLang="en-US" sz="2000" dirty="0"/>
              <a:t>4. </a:t>
            </a:r>
            <a:r>
              <a:rPr lang="en-US" altLang="en-US" sz="2000" i="1" dirty="0"/>
              <a:t>Discrimination.  </a:t>
            </a:r>
            <a:r>
              <a:rPr lang="en-US" altLang="en-US" sz="2000" dirty="0"/>
              <a:t>You are the manager of one of your bank’s offices. You have recently received an application for a </a:t>
            </a:r>
            <a:r>
              <a:rPr lang="en-US" altLang="en-US" sz="2000" b="1" dirty="0"/>
              <a:t>personal account </a:t>
            </a:r>
            <a:r>
              <a:rPr lang="en-US" altLang="en-US" sz="2000" dirty="0"/>
              <a:t>from a </a:t>
            </a:r>
            <a:r>
              <a:rPr lang="en-US" altLang="en-US" sz="2000" b="1" dirty="0"/>
              <a:t>mentally retarded person</a:t>
            </a:r>
            <a:r>
              <a:rPr lang="en-US" altLang="en-US" sz="2000" dirty="0"/>
              <a:t>. It is to be used by him to pay his bills. The bank’s policy is against it, and you know yourself that such accounts are not profitable, due to the low turnaround.</a:t>
            </a:r>
          </a:p>
        </p:txBody>
      </p:sp>
      <p:sp>
        <p:nvSpPr>
          <p:cNvPr id="4" name="Rectangle 2">
            <a:extLst>
              <a:ext uri="{FF2B5EF4-FFF2-40B4-BE49-F238E27FC236}">
                <a16:creationId xmlns:a16="http://schemas.microsoft.com/office/drawing/2014/main" id="{AEC82EF1-20A7-92FC-93A9-9C1929C24F84}"/>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Leadership</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a:extLst>
              <a:ext uri="{FF2B5EF4-FFF2-40B4-BE49-F238E27FC236}">
                <a16:creationId xmlns:a16="http://schemas.microsoft.com/office/drawing/2014/main" id="{F2378D7A-C91C-C92B-4ECF-EA38A8237DF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E6B6ADAC-0D23-48AD-B25A-72E4300CFA1B}" type="slidenum">
              <a:rPr lang="en-US" altLang="en-US" sz="1400" smtClean="0"/>
              <a:pPr>
                <a:spcBef>
                  <a:spcPct val="0"/>
                </a:spcBef>
                <a:buClrTx/>
                <a:buFontTx/>
                <a:buNone/>
              </a:pPr>
              <a:t>17</a:t>
            </a:fld>
            <a:endParaRPr lang="en-US" altLang="en-US" sz="1400"/>
          </a:p>
        </p:txBody>
      </p:sp>
      <p:sp>
        <p:nvSpPr>
          <p:cNvPr id="19460" name="AutoShape 6" descr="http://openclipart.org/people/ben/ben_Jigsaw_Puzzle.svg">
            <a:extLst>
              <a:ext uri="{FF2B5EF4-FFF2-40B4-BE49-F238E27FC236}">
                <a16:creationId xmlns:a16="http://schemas.microsoft.com/office/drawing/2014/main" id="{B1AE8300-5694-1CF1-FF32-206E3732F81F}"/>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9461" name="AutoShape 8" descr="http://openclipart.org/people/ben/ben_Jigsaw_Puzzle.svg">
            <a:extLst>
              <a:ext uri="{FF2B5EF4-FFF2-40B4-BE49-F238E27FC236}">
                <a16:creationId xmlns:a16="http://schemas.microsoft.com/office/drawing/2014/main" id="{5D683779-590B-C600-2CF6-65FED0D551C3}"/>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9462" name="AutoShape 12" descr="http://openclipart.org/people/ben/ben_Jigsaw_Puzzle.svg">
            <a:extLst>
              <a:ext uri="{FF2B5EF4-FFF2-40B4-BE49-F238E27FC236}">
                <a16:creationId xmlns:a16="http://schemas.microsoft.com/office/drawing/2014/main" id="{4CBD4EE5-6A58-D857-B4CC-6D45DF8E50B9}"/>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9463" name="AutoShape 14" descr="http://openclipart.org/people/ben/ben_Jigsaw_Puzzle.svg">
            <a:extLst>
              <a:ext uri="{FF2B5EF4-FFF2-40B4-BE49-F238E27FC236}">
                <a16:creationId xmlns:a16="http://schemas.microsoft.com/office/drawing/2014/main" id="{8F72D58D-1AEA-A799-F12A-C64CF9615E33}"/>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9464" name="TextBox 12">
            <a:extLst>
              <a:ext uri="{FF2B5EF4-FFF2-40B4-BE49-F238E27FC236}">
                <a16:creationId xmlns:a16="http://schemas.microsoft.com/office/drawing/2014/main" id="{C5B0B4E2-5B60-3572-3EA1-8E4855CCEA8E}"/>
              </a:ext>
            </a:extLst>
          </p:cNvPr>
          <p:cNvSpPr txBox="1">
            <a:spLocks noChangeArrowheads="1"/>
          </p:cNvSpPr>
          <p:nvPr/>
        </p:nvSpPr>
        <p:spPr bwMode="auto">
          <a:xfrm>
            <a:off x="968611" y="2570163"/>
            <a:ext cx="7147868" cy="2554545"/>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r>
              <a:rPr lang="en-US" altLang="en-US" sz="2000" dirty="0"/>
              <a:t>5. </a:t>
            </a:r>
            <a:r>
              <a:rPr lang="en-US" altLang="en-US" sz="2000" i="1" dirty="0"/>
              <a:t>Whistle-blowing.  </a:t>
            </a:r>
            <a:r>
              <a:rPr lang="en-US" altLang="en-US" sz="2000" dirty="0"/>
              <a:t>You live in a small town, dominated by a large </a:t>
            </a:r>
            <a:r>
              <a:rPr lang="en-US" altLang="en-US" sz="2000" b="1" dirty="0"/>
              <a:t>arms-industry </a:t>
            </a:r>
            <a:r>
              <a:rPr lang="en-US" altLang="en-US" sz="2000" dirty="0"/>
              <a:t>where you also work. You discover evidence that proves that the </a:t>
            </a:r>
            <a:r>
              <a:rPr lang="en-US" altLang="en-US" sz="2000" b="1" dirty="0"/>
              <a:t>company exports </a:t>
            </a:r>
            <a:r>
              <a:rPr lang="en-US" altLang="en-US" sz="2000" dirty="0"/>
              <a:t>large quantities of arms to </a:t>
            </a:r>
            <a:r>
              <a:rPr lang="en-US" altLang="en-US" sz="2000" b="1" dirty="0"/>
              <a:t>dictatorships</a:t>
            </a:r>
            <a:r>
              <a:rPr lang="en-US" altLang="en-US" sz="2000" dirty="0"/>
              <a:t>, which is prohibited by law. Further investigation on your behalf shows that this is true beyond a shadow of doubt, even though management denies the fact. You are unsure if you should </a:t>
            </a:r>
            <a:r>
              <a:rPr lang="en-US" altLang="en-US" sz="2000" b="1" dirty="0"/>
              <a:t>report this </a:t>
            </a:r>
            <a:r>
              <a:rPr lang="en-US" altLang="en-US" sz="2000" dirty="0"/>
              <a:t>to the appropriate authorities and media.</a:t>
            </a:r>
          </a:p>
        </p:txBody>
      </p:sp>
      <p:sp>
        <p:nvSpPr>
          <p:cNvPr id="4" name="Rectangle 2">
            <a:extLst>
              <a:ext uri="{FF2B5EF4-FFF2-40B4-BE49-F238E27FC236}">
                <a16:creationId xmlns:a16="http://schemas.microsoft.com/office/drawing/2014/main" id="{7116E689-9FFD-C879-F8D2-62085FAC94E4}"/>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Leadership</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a:extLst>
              <a:ext uri="{FF2B5EF4-FFF2-40B4-BE49-F238E27FC236}">
                <a16:creationId xmlns:a16="http://schemas.microsoft.com/office/drawing/2014/main" id="{7584CD31-16E8-B87E-F41D-B00113B2664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9B5B608E-FB43-465D-A32A-54815FC70E6B}" type="slidenum">
              <a:rPr lang="en-US" altLang="en-US" sz="1400" smtClean="0"/>
              <a:pPr>
                <a:spcBef>
                  <a:spcPct val="0"/>
                </a:spcBef>
                <a:buClrTx/>
                <a:buFontTx/>
                <a:buNone/>
              </a:pPr>
              <a:t>18</a:t>
            </a:fld>
            <a:endParaRPr lang="en-US" altLang="en-US" sz="1400"/>
          </a:p>
        </p:txBody>
      </p:sp>
      <p:sp>
        <p:nvSpPr>
          <p:cNvPr id="20484" name="AutoShape 6" descr="http://openclipart.org/people/ben/ben_Jigsaw_Puzzle.svg">
            <a:extLst>
              <a:ext uri="{FF2B5EF4-FFF2-40B4-BE49-F238E27FC236}">
                <a16:creationId xmlns:a16="http://schemas.microsoft.com/office/drawing/2014/main" id="{494CFD33-D080-BA40-0262-1D87D26C910E}"/>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0485" name="AutoShape 8" descr="http://openclipart.org/people/ben/ben_Jigsaw_Puzzle.svg">
            <a:extLst>
              <a:ext uri="{FF2B5EF4-FFF2-40B4-BE49-F238E27FC236}">
                <a16:creationId xmlns:a16="http://schemas.microsoft.com/office/drawing/2014/main" id="{0E033D7F-F09E-E0EE-2567-4FB7B7CCA2D2}"/>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0486" name="AutoShape 12" descr="http://openclipart.org/people/ben/ben_Jigsaw_Puzzle.svg">
            <a:extLst>
              <a:ext uri="{FF2B5EF4-FFF2-40B4-BE49-F238E27FC236}">
                <a16:creationId xmlns:a16="http://schemas.microsoft.com/office/drawing/2014/main" id="{2425C010-44BC-4AA7-D599-1F5122FC5E71}"/>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0487" name="AutoShape 14" descr="http://openclipart.org/people/ben/ben_Jigsaw_Puzzle.svg">
            <a:extLst>
              <a:ext uri="{FF2B5EF4-FFF2-40B4-BE49-F238E27FC236}">
                <a16:creationId xmlns:a16="http://schemas.microsoft.com/office/drawing/2014/main" id="{03935138-29E3-144E-FE8B-738CEAE07AA0}"/>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0488" name="TextBox 12">
            <a:extLst>
              <a:ext uri="{FF2B5EF4-FFF2-40B4-BE49-F238E27FC236}">
                <a16:creationId xmlns:a16="http://schemas.microsoft.com/office/drawing/2014/main" id="{4654F580-5212-D40D-6D4B-B9367654F621}"/>
              </a:ext>
            </a:extLst>
          </p:cNvPr>
          <p:cNvSpPr txBox="1">
            <a:spLocks noChangeArrowheads="1"/>
          </p:cNvSpPr>
          <p:nvPr/>
        </p:nvSpPr>
        <p:spPr bwMode="auto">
          <a:xfrm>
            <a:off x="968611" y="2570163"/>
            <a:ext cx="7374112" cy="2554545"/>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r>
              <a:rPr lang="en-US" altLang="en-US" sz="2000" dirty="0"/>
              <a:t>6. </a:t>
            </a:r>
            <a:r>
              <a:rPr lang="en-US" altLang="en-US" sz="2000" i="1" dirty="0"/>
              <a:t>Fraud.  </a:t>
            </a:r>
            <a:r>
              <a:rPr lang="en-US" altLang="en-US" sz="2000" dirty="0"/>
              <a:t>You are the CEO of a company developing a new shampoo that prevents baldness. Tests have been conducted, but </a:t>
            </a:r>
            <a:r>
              <a:rPr lang="en-US" altLang="en-US" sz="2000" b="1" dirty="0"/>
              <a:t>studies have taken longer </a:t>
            </a:r>
            <a:r>
              <a:rPr lang="en-US" altLang="en-US" sz="2000" dirty="0"/>
              <a:t>time than</a:t>
            </a:r>
          </a:p>
          <a:p>
            <a:pPr>
              <a:spcBef>
                <a:spcPct val="0"/>
              </a:spcBef>
              <a:buClrTx/>
              <a:buFontTx/>
              <a:buNone/>
            </a:pPr>
            <a:r>
              <a:rPr lang="en-US" altLang="en-US" sz="2000" dirty="0"/>
              <a:t>expected. Despite the tests, scientists still debate whether there are any side effects or not. You could continue the tests, but the company has already surpassed its budget excessively. Many members of the board therefore push for starting to </a:t>
            </a:r>
            <a:r>
              <a:rPr lang="en-US" altLang="en-US" sz="2000" b="1" dirty="0"/>
              <a:t>market the product</a:t>
            </a:r>
            <a:r>
              <a:rPr lang="en-US" altLang="en-US" sz="2000" dirty="0"/>
              <a:t>.</a:t>
            </a:r>
          </a:p>
        </p:txBody>
      </p:sp>
      <p:sp>
        <p:nvSpPr>
          <p:cNvPr id="4" name="Rectangle 2">
            <a:extLst>
              <a:ext uri="{FF2B5EF4-FFF2-40B4-BE49-F238E27FC236}">
                <a16:creationId xmlns:a16="http://schemas.microsoft.com/office/drawing/2014/main" id="{3E7E326D-EFBC-20EF-B5B2-70E2468523D9}"/>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Leadership</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CBC9AA28-5FB1-0437-0A4A-E415F54721D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08C8413A-2391-4D11-A689-66E9B5337642}" type="slidenum">
              <a:rPr lang="en-US" altLang="en-US" sz="1400" smtClean="0"/>
              <a:pPr>
                <a:spcBef>
                  <a:spcPct val="0"/>
                </a:spcBef>
                <a:buClrTx/>
                <a:buFontTx/>
                <a:buNone/>
              </a:pPr>
              <a:t>19</a:t>
            </a:fld>
            <a:endParaRPr lang="en-US" altLang="en-US" sz="1400"/>
          </a:p>
        </p:txBody>
      </p:sp>
      <p:sp>
        <p:nvSpPr>
          <p:cNvPr id="21508" name="AutoShape 6" descr="http://openclipart.org/people/ben/ben_Jigsaw_Puzzle.svg">
            <a:extLst>
              <a:ext uri="{FF2B5EF4-FFF2-40B4-BE49-F238E27FC236}">
                <a16:creationId xmlns:a16="http://schemas.microsoft.com/office/drawing/2014/main" id="{A720135A-54BF-E9BE-1634-8DB5DFE7C5AA}"/>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1509" name="AutoShape 8" descr="http://openclipart.org/people/ben/ben_Jigsaw_Puzzle.svg">
            <a:extLst>
              <a:ext uri="{FF2B5EF4-FFF2-40B4-BE49-F238E27FC236}">
                <a16:creationId xmlns:a16="http://schemas.microsoft.com/office/drawing/2014/main" id="{62C38438-3703-AA9B-0A8D-BBCB6FB8B2B2}"/>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1510" name="AutoShape 12" descr="http://openclipart.org/people/ben/ben_Jigsaw_Puzzle.svg">
            <a:extLst>
              <a:ext uri="{FF2B5EF4-FFF2-40B4-BE49-F238E27FC236}">
                <a16:creationId xmlns:a16="http://schemas.microsoft.com/office/drawing/2014/main" id="{39D86D80-ED13-55AE-CD71-10516F072BE6}"/>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1511" name="AutoShape 14" descr="http://openclipart.org/people/ben/ben_Jigsaw_Puzzle.svg">
            <a:extLst>
              <a:ext uri="{FF2B5EF4-FFF2-40B4-BE49-F238E27FC236}">
                <a16:creationId xmlns:a16="http://schemas.microsoft.com/office/drawing/2014/main" id="{1D051DCD-FE51-A189-A62F-18FB2068DFBE}"/>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1512" name="TextBox 12">
            <a:extLst>
              <a:ext uri="{FF2B5EF4-FFF2-40B4-BE49-F238E27FC236}">
                <a16:creationId xmlns:a16="http://schemas.microsoft.com/office/drawing/2014/main" id="{86BA4A19-4E30-ABCF-806A-903564400F2A}"/>
              </a:ext>
            </a:extLst>
          </p:cNvPr>
          <p:cNvSpPr txBox="1">
            <a:spLocks noChangeArrowheads="1"/>
          </p:cNvSpPr>
          <p:nvPr/>
        </p:nvSpPr>
        <p:spPr bwMode="auto">
          <a:xfrm>
            <a:off x="968610" y="2570163"/>
            <a:ext cx="7336404" cy="2246769"/>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r>
              <a:rPr lang="en-US" altLang="en-US" sz="2000" dirty="0"/>
              <a:t>7. </a:t>
            </a:r>
            <a:r>
              <a:rPr lang="en-US" altLang="en-US" sz="2000" i="1" dirty="0"/>
              <a:t>Promise keeping.  </a:t>
            </a:r>
            <a:r>
              <a:rPr lang="en-US" altLang="en-US" sz="2000" dirty="0"/>
              <a:t>You are the CEO of a chain of grocery stores, having received a tempting </a:t>
            </a:r>
            <a:r>
              <a:rPr lang="en-US" altLang="en-US" sz="2000" b="1" dirty="0"/>
              <a:t>offer to be bought up </a:t>
            </a:r>
            <a:r>
              <a:rPr lang="en-US" altLang="en-US" sz="2000" dirty="0"/>
              <a:t>by a larger organization in the same business. You have, however, had a close and mutually rewarding cooperation with another big company. You have also repeatedly </a:t>
            </a:r>
            <a:r>
              <a:rPr lang="en-US" altLang="en-US" sz="2000" b="1" dirty="0"/>
              <a:t>promised them to give them the offer first </a:t>
            </a:r>
            <a:r>
              <a:rPr lang="en-US" altLang="en-US" sz="2000" dirty="0"/>
              <a:t>if you should ever decide to sell your company.</a:t>
            </a:r>
          </a:p>
        </p:txBody>
      </p:sp>
      <p:sp>
        <p:nvSpPr>
          <p:cNvPr id="4" name="Rectangle 2">
            <a:extLst>
              <a:ext uri="{FF2B5EF4-FFF2-40B4-BE49-F238E27FC236}">
                <a16:creationId xmlns:a16="http://schemas.microsoft.com/office/drawing/2014/main" id="{90226852-4466-EA7E-366C-8911156944B9}"/>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Leadership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a:extLst>
              <a:ext uri="{FF2B5EF4-FFF2-40B4-BE49-F238E27FC236}">
                <a16:creationId xmlns:a16="http://schemas.microsoft.com/office/drawing/2014/main" id="{FE45F02A-28C2-44AE-D2E3-3538A73964E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1EB74B9D-AEDB-4C8A-A943-721C24AEDD9F}" type="slidenum">
              <a:rPr lang="en-US" altLang="en-US" sz="1400" smtClean="0"/>
              <a:pPr>
                <a:spcBef>
                  <a:spcPct val="0"/>
                </a:spcBef>
                <a:buClrTx/>
                <a:buFontTx/>
                <a:buNone/>
              </a:pPr>
              <a:t>2</a:t>
            </a:fld>
            <a:endParaRPr lang="en-US" altLang="en-US" sz="1400"/>
          </a:p>
        </p:txBody>
      </p:sp>
      <p:sp>
        <p:nvSpPr>
          <p:cNvPr id="4100" name="AutoShape 6" descr="http://openclipart.org/people/ben/ben_Jigsaw_Puzzle.svg">
            <a:extLst>
              <a:ext uri="{FF2B5EF4-FFF2-40B4-BE49-F238E27FC236}">
                <a16:creationId xmlns:a16="http://schemas.microsoft.com/office/drawing/2014/main" id="{C1F074FE-81AC-01D8-A987-CD3F2FFD20E5}"/>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4101" name="AutoShape 8" descr="http://openclipart.org/people/ben/ben_Jigsaw_Puzzle.svg">
            <a:extLst>
              <a:ext uri="{FF2B5EF4-FFF2-40B4-BE49-F238E27FC236}">
                <a16:creationId xmlns:a16="http://schemas.microsoft.com/office/drawing/2014/main" id="{CE99C9FE-01BD-6701-39AF-7BB7E1264C4A}"/>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4102" name="AutoShape 12" descr="http://openclipart.org/people/ben/ben_Jigsaw_Puzzle.svg">
            <a:extLst>
              <a:ext uri="{FF2B5EF4-FFF2-40B4-BE49-F238E27FC236}">
                <a16:creationId xmlns:a16="http://schemas.microsoft.com/office/drawing/2014/main" id="{4B67CE46-98BC-C1E9-EA0B-6F00181C756A}"/>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4103" name="AutoShape 14" descr="http://openclipart.org/people/ben/ben_Jigsaw_Puzzle.svg">
            <a:extLst>
              <a:ext uri="{FF2B5EF4-FFF2-40B4-BE49-F238E27FC236}">
                <a16:creationId xmlns:a16="http://schemas.microsoft.com/office/drawing/2014/main" id="{25013A34-9D55-5F7C-37F0-2FA96A9CA7BE}"/>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 name="Rectangle 3">
            <a:extLst>
              <a:ext uri="{FF2B5EF4-FFF2-40B4-BE49-F238E27FC236}">
                <a16:creationId xmlns:a16="http://schemas.microsoft.com/office/drawing/2014/main" id="{531C03A0-7CFB-8760-664B-05E7124AE680}"/>
              </a:ext>
            </a:extLst>
          </p:cNvPr>
          <p:cNvSpPr txBox="1">
            <a:spLocks noChangeArrowheads="1"/>
          </p:cNvSpPr>
          <p:nvPr/>
        </p:nvSpPr>
        <p:spPr bwMode="auto">
          <a:xfrm>
            <a:off x="740010" y="2286000"/>
            <a:ext cx="7772400" cy="4114800"/>
          </a:xfrm>
          <a:prstGeom prst="rect">
            <a:avLst/>
          </a:prstGeom>
          <a:noFill/>
          <a:ln>
            <a:noFill/>
          </a:ln>
        </p:spPr>
        <p:txBody>
          <a:bodyPr/>
          <a:lstStyle>
            <a:lvl1pPr marL="342900" indent="-342900" algn="l" rtl="0" eaLnBrk="0" fontAlgn="base" hangingPunct="0">
              <a:spcBef>
                <a:spcPct val="20000"/>
              </a:spcBef>
              <a:spcAft>
                <a:spcPct val="0"/>
              </a:spcAft>
              <a:buClr>
                <a:srgbClr val="FBB03F"/>
              </a:buClr>
              <a:buChar char="•"/>
              <a:defRPr sz="28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2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5pPr>
            <a:lvl6pPr marL="2514600" indent="-228600" algn="l" rtl="0" fontAlgn="base">
              <a:spcBef>
                <a:spcPct val="20000"/>
              </a:spcBef>
              <a:spcAft>
                <a:spcPct val="0"/>
              </a:spcAft>
              <a:buChar char="»"/>
              <a:defRPr sz="2200">
                <a:solidFill>
                  <a:schemeClr val="tx1"/>
                </a:solidFill>
                <a:latin typeface="+mn-lt"/>
                <a:ea typeface="+mn-ea"/>
              </a:defRPr>
            </a:lvl6pPr>
            <a:lvl7pPr marL="2971800" indent="-228600" algn="l" rtl="0" fontAlgn="base">
              <a:spcBef>
                <a:spcPct val="20000"/>
              </a:spcBef>
              <a:spcAft>
                <a:spcPct val="0"/>
              </a:spcAft>
              <a:buChar char="»"/>
              <a:defRPr sz="2200">
                <a:solidFill>
                  <a:schemeClr val="tx1"/>
                </a:solidFill>
                <a:latin typeface="+mn-lt"/>
                <a:ea typeface="+mn-ea"/>
              </a:defRPr>
            </a:lvl7pPr>
            <a:lvl8pPr marL="3429000" indent="-228600" algn="l" rtl="0" fontAlgn="base">
              <a:spcBef>
                <a:spcPct val="20000"/>
              </a:spcBef>
              <a:spcAft>
                <a:spcPct val="0"/>
              </a:spcAft>
              <a:buChar char="»"/>
              <a:defRPr sz="2200">
                <a:solidFill>
                  <a:schemeClr val="tx1"/>
                </a:solidFill>
                <a:latin typeface="+mn-lt"/>
                <a:ea typeface="+mn-ea"/>
              </a:defRPr>
            </a:lvl8pPr>
            <a:lvl9pPr marL="3886200" indent="-228600" algn="l" rtl="0" fontAlgn="base">
              <a:spcBef>
                <a:spcPct val="20000"/>
              </a:spcBef>
              <a:spcAft>
                <a:spcPct val="0"/>
              </a:spcAft>
              <a:buChar char="»"/>
              <a:defRPr sz="2200">
                <a:solidFill>
                  <a:schemeClr val="tx1"/>
                </a:solidFill>
                <a:latin typeface="+mn-lt"/>
                <a:ea typeface="+mn-ea"/>
              </a:defRPr>
            </a:lvl9pPr>
          </a:lstStyle>
          <a:p>
            <a:pPr eaLnBrk="1" hangingPunct="1">
              <a:buClr>
                <a:srgbClr val="EE9012"/>
              </a:buClr>
              <a:defRPr/>
            </a:pPr>
            <a:r>
              <a:rPr lang="en-US" altLang="en-US" sz="2400" kern="0" dirty="0"/>
              <a:t>Studied by Kohlberg and others.</a:t>
            </a:r>
          </a:p>
          <a:p>
            <a:pPr lvl="1" eaLnBrk="1" hangingPunct="1">
              <a:defRPr/>
            </a:pPr>
            <a:r>
              <a:rPr lang="en-US" altLang="en-US" sz="2000" kern="0" dirty="0"/>
              <a:t>Robert Kegan, Carol Gilligan, Martin Hoffman, </a:t>
            </a:r>
            <a:br>
              <a:rPr lang="en-US" altLang="en-US" sz="2000" kern="0" dirty="0"/>
            </a:br>
            <a:r>
              <a:rPr lang="en-US" altLang="en-US" sz="2000" kern="0" dirty="0"/>
              <a:t>John Gibbs, James Fowler, Sharon Parks.</a:t>
            </a:r>
          </a:p>
          <a:p>
            <a:pPr eaLnBrk="1" hangingPunct="1">
              <a:defRPr/>
            </a:pPr>
            <a:r>
              <a:rPr lang="en-US" altLang="en-US" sz="2400" kern="0" dirty="0"/>
              <a:t>Parallel development</a:t>
            </a:r>
          </a:p>
          <a:p>
            <a:pPr lvl="1" eaLnBrk="1" hangingPunct="1">
              <a:defRPr/>
            </a:pPr>
            <a:r>
              <a:rPr lang="en-US" altLang="en-US" sz="2000" kern="0" dirty="0"/>
              <a:t>Cognitive, social, and moral development are </a:t>
            </a:r>
            <a:br>
              <a:rPr lang="en-US" altLang="en-US" sz="2000" kern="0" dirty="0"/>
            </a:br>
            <a:r>
              <a:rPr lang="en-US" altLang="en-US" sz="2000" kern="0" dirty="0"/>
              <a:t>mutually dependent</a:t>
            </a:r>
          </a:p>
          <a:p>
            <a:pPr lvl="1" eaLnBrk="1" hangingPunct="1">
              <a:defRPr/>
            </a:pPr>
            <a:r>
              <a:rPr lang="en-US" altLang="en-US" sz="2000" kern="0" dirty="0"/>
              <a:t>Should develop in parallel.</a:t>
            </a:r>
          </a:p>
          <a:p>
            <a:pPr eaLnBrk="1" hangingPunct="1">
              <a:defRPr/>
            </a:pPr>
            <a:endParaRPr lang="en-US" altLang="en-US" kern="0" dirty="0"/>
          </a:p>
        </p:txBody>
      </p:sp>
      <p:sp>
        <p:nvSpPr>
          <p:cNvPr id="5" name="Rectangle 2">
            <a:extLst>
              <a:ext uri="{FF2B5EF4-FFF2-40B4-BE49-F238E27FC236}">
                <a16:creationId xmlns:a16="http://schemas.microsoft.com/office/drawing/2014/main" id="{F0F9584D-2C60-2633-4ABA-2489368B0D14}"/>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Moral Development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a:extLst>
              <a:ext uri="{FF2B5EF4-FFF2-40B4-BE49-F238E27FC236}">
                <a16:creationId xmlns:a16="http://schemas.microsoft.com/office/drawing/2014/main" id="{8ACC7766-768E-29A2-B700-8B475B498D5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FFCA1542-651D-45ED-B65F-8F183F9A8BDE}" type="slidenum">
              <a:rPr lang="en-US" altLang="en-US" sz="1400" smtClean="0"/>
              <a:pPr>
                <a:spcBef>
                  <a:spcPct val="0"/>
                </a:spcBef>
                <a:buClrTx/>
                <a:buFontTx/>
                <a:buNone/>
              </a:pPr>
              <a:t>20</a:t>
            </a:fld>
            <a:endParaRPr lang="en-US" altLang="en-US" sz="1400"/>
          </a:p>
        </p:txBody>
      </p:sp>
      <p:sp>
        <p:nvSpPr>
          <p:cNvPr id="22531" name="AutoShape 6" descr="http://openclipart.org/people/ben/ben_Jigsaw_Puzzle.svg">
            <a:extLst>
              <a:ext uri="{FF2B5EF4-FFF2-40B4-BE49-F238E27FC236}">
                <a16:creationId xmlns:a16="http://schemas.microsoft.com/office/drawing/2014/main" id="{18429A1B-D77E-B734-173C-698DF5CE2432}"/>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2532" name="AutoShape 8" descr="http://openclipart.org/people/ben/ben_Jigsaw_Puzzle.svg">
            <a:extLst>
              <a:ext uri="{FF2B5EF4-FFF2-40B4-BE49-F238E27FC236}">
                <a16:creationId xmlns:a16="http://schemas.microsoft.com/office/drawing/2014/main" id="{804E5A74-69B2-2FC2-76EA-AEC1B2F1C85F}"/>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2533" name="AutoShape 10" descr="http://openclipart.org/people/ben/ben_Jigsaw_Puzzle.svg">
            <a:extLst>
              <a:ext uri="{FF2B5EF4-FFF2-40B4-BE49-F238E27FC236}">
                <a16:creationId xmlns:a16="http://schemas.microsoft.com/office/drawing/2014/main" id="{81E5246B-E095-0B67-7D3D-E181C694E802}"/>
              </a:ext>
            </a:extLst>
          </p:cNvPr>
          <p:cNvSpPr>
            <a:spLocks noChangeAspect="1" noChangeArrowheads="1"/>
          </p:cNvSpPr>
          <p:nvPr/>
        </p:nvSpPr>
        <p:spPr bwMode="auto">
          <a:xfrm>
            <a:off x="454025" y="-10668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2534" name="AutoShape 12" descr="http://openclipart.org/people/ben/ben_Jigsaw_Puzzle.svg">
            <a:extLst>
              <a:ext uri="{FF2B5EF4-FFF2-40B4-BE49-F238E27FC236}">
                <a16:creationId xmlns:a16="http://schemas.microsoft.com/office/drawing/2014/main" id="{2998DD1E-AD91-74CD-6A4E-F06CA6C850CC}"/>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2535" name="AutoShape 14" descr="http://openclipart.org/people/ben/ben_Jigsaw_Puzzle.svg">
            <a:extLst>
              <a:ext uri="{FF2B5EF4-FFF2-40B4-BE49-F238E27FC236}">
                <a16:creationId xmlns:a16="http://schemas.microsoft.com/office/drawing/2014/main" id="{B0C93300-4148-80FA-EB3A-5BFB7417D61C}"/>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graphicFrame>
        <p:nvGraphicFramePr>
          <p:cNvPr id="4" name="Table 3">
            <a:extLst>
              <a:ext uri="{FF2B5EF4-FFF2-40B4-BE49-F238E27FC236}">
                <a16:creationId xmlns:a16="http://schemas.microsoft.com/office/drawing/2014/main" id="{C290E8DC-CD55-1E54-387E-741B053A379E}"/>
              </a:ext>
            </a:extLst>
          </p:cNvPr>
          <p:cNvGraphicFramePr>
            <a:graphicFrameLocks noGrp="1"/>
          </p:cNvGraphicFramePr>
          <p:nvPr>
            <p:extLst>
              <p:ext uri="{D42A27DB-BD31-4B8C-83A1-F6EECF244321}">
                <p14:modId xmlns:p14="http://schemas.microsoft.com/office/powerpoint/2010/main" val="1072714044"/>
              </p:ext>
            </p:extLst>
          </p:nvPr>
        </p:nvGraphicFramePr>
        <p:xfrm>
          <a:off x="1524000" y="3389313"/>
          <a:ext cx="6096000" cy="198120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tblGrid>
              <a:tr h="370840">
                <a:tc>
                  <a:txBody>
                    <a:bodyPr/>
                    <a:lstStyle/>
                    <a:p>
                      <a:r>
                        <a:rPr lang="en-US" sz="2000" dirty="0">
                          <a:solidFill>
                            <a:schemeClr val="bg1"/>
                          </a:solidFill>
                        </a:rPr>
                        <a:t>Group</a:t>
                      </a:r>
                    </a:p>
                  </a:txBody>
                  <a:tcPr/>
                </a:tc>
                <a:tc>
                  <a:txBody>
                    <a:bodyPr/>
                    <a:lstStyle/>
                    <a:p>
                      <a:pPr algn="ctr"/>
                      <a:r>
                        <a:rPr lang="en-US" sz="2000" i="1" dirty="0">
                          <a:solidFill>
                            <a:schemeClr val="bg1"/>
                          </a:solidFill>
                        </a:rPr>
                        <a:t>n</a:t>
                      </a:r>
                    </a:p>
                  </a:txBody>
                  <a:tcPr/>
                </a:tc>
                <a:tc>
                  <a:txBody>
                    <a:bodyPr/>
                    <a:lstStyle/>
                    <a:p>
                      <a:pPr algn="ctr"/>
                      <a:r>
                        <a:rPr lang="en-US" sz="2000" dirty="0">
                          <a:solidFill>
                            <a:schemeClr val="bg1"/>
                          </a:solidFill>
                          <a:sym typeface="Symbol"/>
                        </a:rPr>
                        <a:t></a:t>
                      </a:r>
                      <a:endParaRPr lang="en-US" sz="2000" dirty="0">
                        <a:solidFill>
                          <a:schemeClr val="bg1"/>
                        </a:solidFill>
                      </a:endParaRPr>
                    </a:p>
                  </a:txBody>
                  <a:tcPr/>
                </a:tc>
                <a:tc>
                  <a:txBody>
                    <a:bodyPr/>
                    <a:lstStyle/>
                    <a:p>
                      <a:pPr algn="ctr"/>
                      <a:r>
                        <a:rPr lang="en-US" sz="2000" dirty="0">
                          <a:solidFill>
                            <a:schemeClr val="bg1"/>
                          </a:solidFill>
                          <a:sym typeface="Symbol"/>
                        </a:rPr>
                        <a:t></a:t>
                      </a:r>
                      <a:endParaRPr lang="en-US" sz="2000" dirty="0">
                        <a:solidFill>
                          <a:schemeClr val="bg1"/>
                        </a:solidFill>
                      </a:endParaRPr>
                    </a:p>
                  </a:txBody>
                  <a:tcPr/>
                </a:tc>
                <a:extLst>
                  <a:ext uri="{0D108BD9-81ED-4DB2-BD59-A6C34878D82A}">
                    <a16:rowId xmlns:a16="http://schemas.microsoft.com/office/drawing/2014/main" val="10000"/>
                  </a:ext>
                </a:extLst>
              </a:tr>
              <a:tr h="370840">
                <a:tc>
                  <a:txBody>
                    <a:bodyPr/>
                    <a:lstStyle/>
                    <a:p>
                      <a:r>
                        <a:rPr lang="en-US" sz="2000" dirty="0"/>
                        <a:t>Higher-level officers</a:t>
                      </a:r>
                    </a:p>
                  </a:txBody>
                  <a:tcPr/>
                </a:tc>
                <a:tc>
                  <a:txBody>
                    <a:bodyPr/>
                    <a:lstStyle/>
                    <a:p>
                      <a:pPr algn="ctr"/>
                      <a:r>
                        <a:rPr lang="en-US" sz="2000" dirty="0"/>
                        <a:t>43</a:t>
                      </a:r>
                    </a:p>
                  </a:txBody>
                  <a:tcPr/>
                </a:tc>
                <a:tc>
                  <a:txBody>
                    <a:bodyPr/>
                    <a:lstStyle/>
                    <a:p>
                      <a:pPr algn="ctr"/>
                      <a:r>
                        <a:rPr lang="en-US" sz="2000" b="1" dirty="0"/>
                        <a:t>11.05</a:t>
                      </a:r>
                    </a:p>
                  </a:txBody>
                  <a:tcPr/>
                </a:tc>
                <a:tc>
                  <a:txBody>
                    <a:bodyPr/>
                    <a:lstStyle/>
                    <a:p>
                      <a:pPr algn="ctr"/>
                      <a:r>
                        <a:rPr lang="en-US" sz="2000" dirty="0"/>
                        <a:t>2.36</a:t>
                      </a:r>
                    </a:p>
                  </a:txBody>
                  <a:tcPr/>
                </a:tc>
                <a:extLst>
                  <a:ext uri="{0D108BD9-81ED-4DB2-BD59-A6C34878D82A}">
                    <a16:rowId xmlns:a16="http://schemas.microsoft.com/office/drawing/2014/main" val="10001"/>
                  </a:ext>
                </a:extLst>
              </a:tr>
              <a:tr h="370840">
                <a:tc>
                  <a:txBody>
                    <a:bodyPr/>
                    <a:lstStyle/>
                    <a:p>
                      <a:r>
                        <a:rPr lang="en-US" sz="2000" dirty="0"/>
                        <a:t>Mid-level</a:t>
                      </a:r>
                      <a:r>
                        <a:rPr lang="en-US" sz="2000" baseline="0" dirty="0"/>
                        <a:t> managers</a:t>
                      </a:r>
                      <a:endParaRPr lang="en-US" sz="2000" dirty="0"/>
                    </a:p>
                  </a:txBody>
                  <a:tcPr/>
                </a:tc>
                <a:tc>
                  <a:txBody>
                    <a:bodyPr/>
                    <a:lstStyle/>
                    <a:p>
                      <a:pPr algn="ctr"/>
                      <a:r>
                        <a:rPr lang="en-US" sz="2000" dirty="0"/>
                        <a:t>45</a:t>
                      </a:r>
                    </a:p>
                  </a:txBody>
                  <a:tcPr/>
                </a:tc>
                <a:tc>
                  <a:txBody>
                    <a:bodyPr/>
                    <a:lstStyle/>
                    <a:p>
                      <a:pPr algn="ctr"/>
                      <a:r>
                        <a:rPr lang="en-US" sz="2000" b="1" dirty="0"/>
                        <a:t>9.67</a:t>
                      </a:r>
                    </a:p>
                  </a:txBody>
                  <a:tcPr/>
                </a:tc>
                <a:tc>
                  <a:txBody>
                    <a:bodyPr/>
                    <a:lstStyle/>
                    <a:p>
                      <a:pPr algn="ctr"/>
                      <a:r>
                        <a:rPr lang="en-US" sz="2000" dirty="0"/>
                        <a:t>2.76</a:t>
                      </a:r>
                    </a:p>
                  </a:txBody>
                  <a:tcPr/>
                </a:tc>
                <a:extLst>
                  <a:ext uri="{0D108BD9-81ED-4DB2-BD59-A6C34878D82A}">
                    <a16:rowId xmlns:a16="http://schemas.microsoft.com/office/drawing/2014/main" val="10002"/>
                  </a:ext>
                </a:extLst>
              </a:tr>
              <a:tr h="370840">
                <a:tc>
                  <a:txBody>
                    <a:bodyPr/>
                    <a:lstStyle/>
                    <a:p>
                      <a:r>
                        <a:rPr lang="en-US" sz="2000" dirty="0"/>
                        <a:t>Lower-level</a:t>
                      </a:r>
                      <a:r>
                        <a:rPr lang="en-US" sz="2000" baseline="0" dirty="0"/>
                        <a:t> employees</a:t>
                      </a:r>
                      <a:endParaRPr lang="en-US" sz="2000" dirty="0"/>
                    </a:p>
                  </a:txBody>
                  <a:tcPr/>
                </a:tc>
                <a:tc>
                  <a:txBody>
                    <a:bodyPr/>
                    <a:lstStyle/>
                    <a:p>
                      <a:pPr algn="ctr"/>
                      <a:r>
                        <a:rPr lang="en-US" sz="2000" dirty="0"/>
                        <a:t>69</a:t>
                      </a:r>
                    </a:p>
                  </a:txBody>
                  <a:tcPr/>
                </a:tc>
                <a:tc>
                  <a:txBody>
                    <a:bodyPr/>
                    <a:lstStyle/>
                    <a:p>
                      <a:pPr algn="ctr"/>
                      <a:r>
                        <a:rPr lang="en-US" sz="2000" b="1" dirty="0"/>
                        <a:t>8.30</a:t>
                      </a:r>
                    </a:p>
                  </a:txBody>
                  <a:tcPr/>
                </a:tc>
                <a:tc>
                  <a:txBody>
                    <a:bodyPr/>
                    <a:lstStyle/>
                    <a:p>
                      <a:pPr algn="ctr"/>
                      <a:r>
                        <a:rPr lang="en-US" sz="2000" dirty="0"/>
                        <a:t>2.38</a:t>
                      </a:r>
                    </a:p>
                  </a:txBody>
                  <a:tcPr/>
                </a:tc>
                <a:extLst>
                  <a:ext uri="{0D108BD9-81ED-4DB2-BD59-A6C34878D82A}">
                    <a16:rowId xmlns:a16="http://schemas.microsoft.com/office/drawing/2014/main" val="10003"/>
                  </a:ext>
                </a:extLst>
              </a:tr>
              <a:tr h="370840">
                <a:tc>
                  <a:txBody>
                    <a:bodyPr/>
                    <a:lstStyle/>
                    <a:p>
                      <a:r>
                        <a:rPr lang="en-US" sz="2000" dirty="0"/>
                        <a:t>Others*</a:t>
                      </a:r>
                    </a:p>
                  </a:txBody>
                  <a:tcPr/>
                </a:tc>
                <a:tc>
                  <a:txBody>
                    <a:bodyPr/>
                    <a:lstStyle/>
                    <a:p>
                      <a:pPr algn="ctr"/>
                      <a:r>
                        <a:rPr lang="en-US" sz="2000" dirty="0"/>
                        <a:t>251</a:t>
                      </a:r>
                    </a:p>
                  </a:txBody>
                  <a:tcPr/>
                </a:tc>
                <a:tc>
                  <a:txBody>
                    <a:bodyPr/>
                    <a:lstStyle/>
                    <a:p>
                      <a:pPr algn="ctr"/>
                      <a:r>
                        <a:rPr lang="en-US" sz="2000" b="1" dirty="0"/>
                        <a:t>8.18</a:t>
                      </a:r>
                    </a:p>
                  </a:txBody>
                  <a:tcPr/>
                </a:tc>
                <a:tc>
                  <a:txBody>
                    <a:bodyPr/>
                    <a:lstStyle/>
                    <a:p>
                      <a:pPr algn="ctr"/>
                      <a:r>
                        <a:rPr lang="en-US" sz="2000" dirty="0"/>
                        <a:t>3.10</a:t>
                      </a:r>
                    </a:p>
                  </a:txBody>
                  <a:tcPr/>
                </a:tc>
                <a:extLst>
                  <a:ext uri="{0D108BD9-81ED-4DB2-BD59-A6C34878D82A}">
                    <a16:rowId xmlns:a16="http://schemas.microsoft.com/office/drawing/2014/main" val="10004"/>
                  </a:ext>
                </a:extLst>
              </a:tr>
            </a:tbl>
          </a:graphicData>
        </a:graphic>
      </p:graphicFrame>
      <p:sp>
        <p:nvSpPr>
          <p:cNvPr id="22568" name="TextBox 4">
            <a:extLst>
              <a:ext uri="{FF2B5EF4-FFF2-40B4-BE49-F238E27FC236}">
                <a16:creationId xmlns:a16="http://schemas.microsoft.com/office/drawing/2014/main" id="{403A1055-F1D7-C94D-D830-F056C04F7BDB}"/>
              </a:ext>
            </a:extLst>
          </p:cNvPr>
          <p:cNvSpPr txBox="1">
            <a:spLocks noChangeArrowheads="1"/>
          </p:cNvSpPr>
          <p:nvPr/>
        </p:nvSpPr>
        <p:spPr bwMode="auto">
          <a:xfrm>
            <a:off x="1676400" y="5649913"/>
            <a:ext cx="5791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r>
              <a:rPr lang="en-US" altLang="en-US" sz="1600" dirty="0"/>
              <a:t>*Primarily university students (204)</a:t>
            </a:r>
          </a:p>
        </p:txBody>
      </p:sp>
      <p:sp>
        <p:nvSpPr>
          <p:cNvPr id="22570" name="TextBox 5">
            <a:extLst>
              <a:ext uri="{FF2B5EF4-FFF2-40B4-BE49-F238E27FC236}">
                <a16:creationId xmlns:a16="http://schemas.microsoft.com/office/drawing/2014/main" id="{A5C88D68-0FEB-2DFB-F7AE-7E4349D35802}"/>
              </a:ext>
            </a:extLst>
          </p:cNvPr>
          <p:cNvSpPr txBox="1">
            <a:spLocks noChangeArrowheads="1"/>
          </p:cNvSpPr>
          <p:nvPr/>
        </p:nvSpPr>
        <p:spPr bwMode="auto">
          <a:xfrm>
            <a:off x="1600200" y="2286000"/>
            <a:ext cx="5410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r>
              <a:rPr lang="en-US" altLang="en-US" sz="2000" dirty="0"/>
              <a:t>Scores, summed over 7 items.</a:t>
            </a:r>
          </a:p>
          <a:p>
            <a:pPr>
              <a:spcBef>
                <a:spcPct val="0"/>
              </a:spcBef>
              <a:buClrTx/>
              <a:buFontTx/>
              <a:buNone/>
            </a:pPr>
            <a:r>
              <a:rPr lang="en-US" altLang="en-US" sz="2000" dirty="0"/>
              <a:t>(408 participants)</a:t>
            </a:r>
          </a:p>
        </p:txBody>
      </p:sp>
      <p:sp>
        <p:nvSpPr>
          <p:cNvPr id="5" name="Rectangle 2">
            <a:extLst>
              <a:ext uri="{FF2B5EF4-FFF2-40B4-BE49-F238E27FC236}">
                <a16:creationId xmlns:a16="http://schemas.microsoft.com/office/drawing/2014/main" id="{77A1E841-99D6-DC59-1B7C-1FBF58898231}"/>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Leadership</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a:extLst>
              <a:ext uri="{FF2B5EF4-FFF2-40B4-BE49-F238E27FC236}">
                <a16:creationId xmlns:a16="http://schemas.microsoft.com/office/drawing/2014/main" id="{CFAFF0E5-FFF5-020C-5A70-03CFAEB59E1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C8378773-B7C5-4A59-B52E-63E90B5BBF0F}" type="slidenum">
              <a:rPr lang="en-US" altLang="en-US" sz="1400" smtClean="0"/>
              <a:pPr>
                <a:spcBef>
                  <a:spcPct val="0"/>
                </a:spcBef>
                <a:buClrTx/>
                <a:buFontTx/>
                <a:buNone/>
              </a:pPr>
              <a:t>21</a:t>
            </a:fld>
            <a:endParaRPr lang="en-US" altLang="en-US" sz="1400"/>
          </a:p>
        </p:txBody>
      </p:sp>
      <p:sp>
        <p:nvSpPr>
          <p:cNvPr id="23555" name="AutoShape 6" descr="http://openclipart.org/people/ben/ben_Jigsaw_Puzzle.svg">
            <a:extLst>
              <a:ext uri="{FF2B5EF4-FFF2-40B4-BE49-F238E27FC236}">
                <a16:creationId xmlns:a16="http://schemas.microsoft.com/office/drawing/2014/main" id="{2D4123FC-6799-E1B2-C27C-4DCA1B9A9DAB}"/>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3556" name="AutoShape 8" descr="http://openclipart.org/people/ben/ben_Jigsaw_Puzzle.svg">
            <a:extLst>
              <a:ext uri="{FF2B5EF4-FFF2-40B4-BE49-F238E27FC236}">
                <a16:creationId xmlns:a16="http://schemas.microsoft.com/office/drawing/2014/main" id="{88B80451-D4BC-2014-62BF-64A630EC2448}"/>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3557" name="AutoShape 10" descr="http://openclipart.org/people/ben/ben_Jigsaw_Puzzle.svg">
            <a:extLst>
              <a:ext uri="{FF2B5EF4-FFF2-40B4-BE49-F238E27FC236}">
                <a16:creationId xmlns:a16="http://schemas.microsoft.com/office/drawing/2014/main" id="{29FAC8AE-D75D-0D75-6D62-2A0FDBAC4605}"/>
              </a:ext>
            </a:extLst>
          </p:cNvPr>
          <p:cNvSpPr>
            <a:spLocks noChangeAspect="1" noChangeArrowheads="1"/>
          </p:cNvSpPr>
          <p:nvPr/>
        </p:nvSpPr>
        <p:spPr bwMode="auto">
          <a:xfrm>
            <a:off x="454025" y="-10668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3558" name="AutoShape 12" descr="http://openclipart.org/people/ben/ben_Jigsaw_Puzzle.svg">
            <a:extLst>
              <a:ext uri="{FF2B5EF4-FFF2-40B4-BE49-F238E27FC236}">
                <a16:creationId xmlns:a16="http://schemas.microsoft.com/office/drawing/2014/main" id="{3422AA01-A7B9-8C35-55D1-6031F273CCA1}"/>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3559" name="AutoShape 14" descr="http://openclipart.org/people/ben/ben_Jigsaw_Puzzle.svg">
            <a:extLst>
              <a:ext uri="{FF2B5EF4-FFF2-40B4-BE49-F238E27FC236}">
                <a16:creationId xmlns:a16="http://schemas.microsoft.com/office/drawing/2014/main" id="{FA15B972-9EB6-07FA-8907-BD9ACF166564}"/>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graphicFrame>
        <p:nvGraphicFramePr>
          <p:cNvPr id="2" name="Table 1">
            <a:extLst>
              <a:ext uri="{FF2B5EF4-FFF2-40B4-BE49-F238E27FC236}">
                <a16:creationId xmlns:a16="http://schemas.microsoft.com/office/drawing/2014/main" id="{B8B4378B-FFA6-97A0-B32C-F856625C7599}"/>
              </a:ext>
            </a:extLst>
          </p:cNvPr>
          <p:cNvGraphicFramePr>
            <a:graphicFrameLocks noGrp="1"/>
          </p:cNvGraphicFramePr>
          <p:nvPr>
            <p:extLst>
              <p:ext uri="{D42A27DB-BD31-4B8C-83A1-F6EECF244321}">
                <p14:modId xmlns:p14="http://schemas.microsoft.com/office/powerpoint/2010/main" val="899234582"/>
              </p:ext>
            </p:extLst>
          </p:nvPr>
        </p:nvGraphicFramePr>
        <p:xfrm>
          <a:off x="876300" y="2357438"/>
          <a:ext cx="7391399" cy="3509962"/>
        </p:xfrm>
        <a:graphic>
          <a:graphicData uri="http://schemas.openxmlformats.org/drawingml/2006/table">
            <a:tbl>
              <a:tblPr firstRow="1" bandRow="1">
                <a:tableStyleId>{5C22544A-7EE6-4342-B048-85BDC9FD1C3A}</a:tableStyleId>
              </a:tblPr>
              <a:tblGrid>
                <a:gridCol w="2382957">
                  <a:extLst>
                    <a:ext uri="{9D8B030D-6E8A-4147-A177-3AD203B41FA5}">
                      <a16:colId xmlns:a16="http://schemas.microsoft.com/office/drawing/2014/main" val="20000"/>
                    </a:ext>
                  </a:extLst>
                </a:gridCol>
                <a:gridCol w="1293495">
                  <a:extLst>
                    <a:ext uri="{9D8B030D-6E8A-4147-A177-3AD203B41FA5}">
                      <a16:colId xmlns:a16="http://schemas.microsoft.com/office/drawing/2014/main" val="20001"/>
                    </a:ext>
                  </a:extLst>
                </a:gridCol>
                <a:gridCol w="1385886">
                  <a:extLst>
                    <a:ext uri="{9D8B030D-6E8A-4147-A177-3AD203B41FA5}">
                      <a16:colId xmlns:a16="http://schemas.microsoft.com/office/drawing/2014/main" val="20002"/>
                    </a:ext>
                  </a:extLst>
                </a:gridCol>
                <a:gridCol w="1293495">
                  <a:extLst>
                    <a:ext uri="{9D8B030D-6E8A-4147-A177-3AD203B41FA5}">
                      <a16:colId xmlns:a16="http://schemas.microsoft.com/office/drawing/2014/main" val="20003"/>
                    </a:ext>
                  </a:extLst>
                </a:gridCol>
                <a:gridCol w="1035566">
                  <a:extLst>
                    <a:ext uri="{9D8B030D-6E8A-4147-A177-3AD203B41FA5}">
                      <a16:colId xmlns:a16="http://schemas.microsoft.com/office/drawing/2014/main" val="20004"/>
                    </a:ext>
                  </a:extLst>
                </a:gridCol>
              </a:tblGrid>
              <a:tr h="914390">
                <a:tc>
                  <a:txBody>
                    <a:bodyPr/>
                    <a:lstStyle/>
                    <a:p>
                      <a:r>
                        <a:rPr lang="en-US" sz="1800" dirty="0">
                          <a:solidFill>
                            <a:schemeClr val="bg1"/>
                          </a:solidFill>
                        </a:rPr>
                        <a:t>Type of issue </a:t>
                      </a:r>
                    </a:p>
                  </a:txBody>
                  <a:tcPr marT="45715" marB="45715"/>
                </a:tc>
                <a:tc>
                  <a:txBody>
                    <a:bodyPr/>
                    <a:lstStyle/>
                    <a:p>
                      <a:pPr algn="ctr"/>
                      <a:r>
                        <a:rPr lang="en-US" sz="1800" dirty="0">
                          <a:solidFill>
                            <a:schemeClr val="bg1"/>
                          </a:solidFill>
                          <a:sym typeface="Symbol"/>
                        </a:rPr>
                        <a:t>High-level</a:t>
                      </a:r>
                    </a:p>
                    <a:p>
                      <a:pPr algn="ctr"/>
                      <a:r>
                        <a:rPr lang="en-US" sz="1800" dirty="0">
                          <a:solidFill>
                            <a:schemeClr val="bg1"/>
                          </a:solidFill>
                          <a:sym typeface="Symbol"/>
                        </a:rPr>
                        <a:t> ()</a:t>
                      </a:r>
                      <a:endParaRPr lang="en-US" sz="1800" dirty="0">
                        <a:solidFill>
                          <a:schemeClr val="bg1"/>
                        </a:solidFill>
                      </a:endParaRPr>
                    </a:p>
                  </a:txBody>
                  <a:tcPr marT="45715" marB="45715"/>
                </a:tc>
                <a:tc>
                  <a:txBody>
                    <a:bodyPr/>
                    <a:lstStyle/>
                    <a:p>
                      <a:pPr algn="ctr"/>
                      <a:r>
                        <a:rPr lang="en-US" sz="1800" dirty="0">
                          <a:solidFill>
                            <a:schemeClr val="bg1"/>
                          </a:solidFill>
                        </a:rPr>
                        <a:t>Mid-level</a:t>
                      </a:r>
                    </a:p>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bg1"/>
                          </a:solidFill>
                          <a:sym typeface="Symbol"/>
                        </a:rPr>
                        <a:t> ()</a:t>
                      </a:r>
                      <a:endParaRPr lang="en-US" sz="1800" dirty="0">
                        <a:solidFill>
                          <a:schemeClr val="bg1"/>
                        </a:solidFill>
                      </a:endParaRPr>
                    </a:p>
                  </a:txBody>
                  <a:tcPr marT="45715" marB="45715"/>
                </a:tc>
                <a:tc>
                  <a:txBody>
                    <a:bodyPr/>
                    <a:lstStyle/>
                    <a:p>
                      <a:pPr algn="ctr"/>
                      <a:r>
                        <a:rPr lang="en-US" sz="1800" dirty="0">
                          <a:solidFill>
                            <a:schemeClr val="bg1"/>
                          </a:solidFill>
                        </a:rPr>
                        <a:t>Lower-level</a:t>
                      </a:r>
                    </a:p>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bg1"/>
                          </a:solidFill>
                          <a:sym typeface="Symbol"/>
                        </a:rPr>
                        <a:t> ()</a:t>
                      </a:r>
                      <a:endParaRPr lang="en-US" sz="1800" dirty="0">
                        <a:solidFill>
                          <a:schemeClr val="bg1"/>
                        </a:solidFill>
                      </a:endParaRPr>
                    </a:p>
                  </a:txBody>
                  <a:tcPr marT="45715" marB="45715"/>
                </a:tc>
                <a:tc>
                  <a:txBody>
                    <a:bodyPr/>
                    <a:lstStyle/>
                    <a:p>
                      <a:pPr algn="ctr"/>
                      <a:r>
                        <a:rPr lang="en-US" sz="1800" i="1" dirty="0">
                          <a:solidFill>
                            <a:schemeClr val="bg1"/>
                          </a:solidFill>
                        </a:rPr>
                        <a:t>F </a:t>
                      </a:r>
                      <a:r>
                        <a:rPr lang="en-US" sz="1800" dirty="0">
                          <a:solidFill>
                            <a:schemeClr val="bg1"/>
                          </a:solidFill>
                        </a:rPr>
                        <a:t> test</a:t>
                      </a:r>
                    </a:p>
                    <a:p>
                      <a:pPr algn="ctr"/>
                      <a:r>
                        <a:rPr lang="en-US" sz="1800" i="1" dirty="0">
                          <a:solidFill>
                            <a:schemeClr val="bg1"/>
                          </a:solidFill>
                        </a:rPr>
                        <a:t>p</a:t>
                      </a:r>
                      <a:r>
                        <a:rPr lang="en-US" sz="1800" dirty="0">
                          <a:solidFill>
                            <a:schemeClr val="bg1"/>
                          </a:solidFill>
                        </a:rPr>
                        <a:t> level</a:t>
                      </a:r>
                    </a:p>
                  </a:txBody>
                  <a:tcPr marT="45715" marB="45715"/>
                </a:tc>
                <a:extLst>
                  <a:ext uri="{0D108BD9-81ED-4DB2-BD59-A6C34878D82A}">
                    <a16:rowId xmlns:a16="http://schemas.microsoft.com/office/drawing/2014/main" val="10000"/>
                  </a:ext>
                </a:extLst>
              </a:tr>
              <a:tr h="370796">
                <a:tc>
                  <a:txBody>
                    <a:bodyPr/>
                    <a:lstStyle/>
                    <a:p>
                      <a:r>
                        <a:rPr lang="en-US" sz="1800" dirty="0"/>
                        <a:t>Integrity</a:t>
                      </a:r>
                    </a:p>
                  </a:txBody>
                  <a:tcPr marT="45715" marB="45715"/>
                </a:tc>
                <a:tc>
                  <a:txBody>
                    <a:bodyPr/>
                    <a:lstStyle/>
                    <a:p>
                      <a:pPr algn="ctr"/>
                      <a:r>
                        <a:rPr lang="en-US" sz="1800" b="1" dirty="0"/>
                        <a:t>1.70 </a:t>
                      </a:r>
                      <a:r>
                        <a:rPr lang="en-US" sz="1800" dirty="0"/>
                        <a:t>(.96)</a:t>
                      </a:r>
                    </a:p>
                  </a:txBody>
                  <a:tcPr marT="45715" marB="45715"/>
                </a:tc>
                <a:tc>
                  <a:txBody>
                    <a:bodyPr/>
                    <a:lstStyle/>
                    <a:p>
                      <a:pPr algn="ctr"/>
                      <a:r>
                        <a:rPr lang="en-US" sz="1800" b="1" dirty="0"/>
                        <a:t>1.73 </a:t>
                      </a:r>
                      <a:r>
                        <a:rPr lang="en-US" sz="1800" dirty="0"/>
                        <a:t>(.91)</a:t>
                      </a:r>
                    </a:p>
                  </a:txBody>
                  <a:tcPr marT="45715" marB="45715"/>
                </a:tc>
                <a:tc>
                  <a:txBody>
                    <a:bodyPr/>
                    <a:lstStyle/>
                    <a:p>
                      <a:pPr algn="ctr"/>
                      <a:r>
                        <a:rPr lang="en-US" sz="1800" b="1" dirty="0"/>
                        <a:t>1.35 </a:t>
                      </a:r>
                      <a:r>
                        <a:rPr lang="en-US" sz="1800" dirty="0"/>
                        <a:t>(.92)</a:t>
                      </a:r>
                    </a:p>
                  </a:txBody>
                  <a:tcPr marT="45715" marB="45715"/>
                </a:tc>
                <a:tc>
                  <a:txBody>
                    <a:bodyPr/>
                    <a:lstStyle/>
                    <a:p>
                      <a:pPr algn="ctr"/>
                      <a:r>
                        <a:rPr lang="en-US" sz="1800" dirty="0"/>
                        <a:t>.051</a:t>
                      </a:r>
                    </a:p>
                  </a:txBody>
                  <a:tcPr marT="45715" marB="45715"/>
                </a:tc>
                <a:extLst>
                  <a:ext uri="{0D108BD9-81ED-4DB2-BD59-A6C34878D82A}">
                    <a16:rowId xmlns:a16="http://schemas.microsoft.com/office/drawing/2014/main" val="10001"/>
                  </a:ext>
                </a:extLst>
              </a:tr>
              <a:tr h="370796">
                <a:tc>
                  <a:txBody>
                    <a:bodyPr/>
                    <a:lstStyle/>
                    <a:p>
                      <a:r>
                        <a:rPr lang="en-US" sz="1800" dirty="0"/>
                        <a:t>Cover-up</a:t>
                      </a:r>
                    </a:p>
                  </a:txBody>
                  <a:tcPr marT="45715" marB="45715"/>
                </a:tc>
                <a:tc>
                  <a:txBody>
                    <a:bodyPr/>
                    <a:lstStyle/>
                    <a:p>
                      <a:pPr algn="ctr"/>
                      <a:r>
                        <a:rPr lang="en-US" sz="1800" b="1" dirty="0"/>
                        <a:t>1.37 </a:t>
                      </a:r>
                      <a:r>
                        <a:rPr lang="en-US" sz="1800" dirty="0"/>
                        <a:t>(.66)</a:t>
                      </a:r>
                    </a:p>
                  </a:txBody>
                  <a:tcPr marT="45715" marB="45715"/>
                </a:tc>
                <a:tc>
                  <a:txBody>
                    <a:bodyPr/>
                    <a:lstStyle/>
                    <a:p>
                      <a:pPr algn="ctr"/>
                      <a:r>
                        <a:rPr lang="en-US" sz="1800" b="1" dirty="0"/>
                        <a:t>1.31 </a:t>
                      </a:r>
                      <a:r>
                        <a:rPr lang="en-US" sz="1800" dirty="0"/>
                        <a:t>(.73)</a:t>
                      </a:r>
                    </a:p>
                  </a:txBody>
                  <a:tcPr marT="45715" marB="45715"/>
                </a:tc>
                <a:tc>
                  <a:txBody>
                    <a:bodyPr/>
                    <a:lstStyle/>
                    <a:p>
                      <a:pPr algn="ctr"/>
                      <a:r>
                        <a:rPr lang="en-US" sz="1800" b="1" dirty="0"/>
                        <a:t>1.14 </a:t>
                      </a:r>
                      <a:r>
                        <a:rPr lang="en-US" sz="1800" dirty="0"/>
                        <a:t>(.49)</a:t>
                      </a:r>
                    </a:p>
                  </a:txBody>
                  <a:tcPr marT="45715" marB="45715"/>
                </a:tc>
                <a:tc>
                  <a:txBody>
                    <a:bodyPr/>
                    <a:lstStyle/>
                    <a:p>
                      <a:pPr algn="ctr"/>
                      <a:r>
                        <a:rPr lang="en-US" sz="1800" dirty="0"/>
                        <a:t>.129</a:t>
                      </a:r>
                    </a:p>
                  </a:txBody>
                  <a:tcPr marT="45715" marB="45715"/>
                </a:tc>
                <a:extLst>
                  <a:ext uri="{0D108BD9-81ED-4DB2-BD59-A6C34878D82A}">
                    <a16:rowId xmlns:a16="http://schemas.microsoft.com/office/drawing/2014/main" val="10002"/>
                  </a:ext>
                </a:extLst>
              </a:tr>
              <a:tr h="370796">
                <a:tc>
                  <a:txBody>
                    <a:bodyPr/>
                    <a:lstStyle/>
                    <a:p>
                      <a:r>
                        <a:rPr lang="en-US" sz="1800" dirty="0"/>
                        <a:t>Public relations</a:t>
                      </a:r>
                    </a:p>
                  </a:txBody>
                  <a:tcPr marT="45715" marB="45715"/>
                </a:tc>
                <a:tc>
                  <a:txBody>
                    <a:bodyPr/>
                    <a:lstStyle/>
                    <a:p>
                      <a:pPr algn="ctr"/>
                      <a:r>
                        <a:rPr lang="en-US" sz="1800" b="1" dirty="0"/>
                        <a:t>2.14 </a:t>
                      </a:r>
                      <a:r>
                        <a:rPr lang="en-US" sz="1800" dirty="0"/>
                        <a:t>(.83)</a:t>
                      </a:r>
                    </a:p>
                  </a:txBody>
                  <a:tcPr marT="45715" marB="45715"/>
                </a:tc>
                <a:tc>
                  <a:txBody>
                    <a:bodyPr/>
                    <a:lstStyle/>
                    <a:p>
                      <a:pPr algn="ctr"/>
                      <a:r>
                        <a:rPr lang="en-US" sz="1800" b="1" dirty="0"/>
                        <a:t>1.62 </a:t>
                      </a:r>
                      <a:r>
                        <a:rPr lang="en-US" sz="1800" dirty="0"/>
                        <a:t>(.86)</a:t>
                      </a:r>
                    </a:p>
                  </a:txBody>
                  <a:tcPr marT="45715" marB="45715"/>
                </a:tc>
                <a:tc>
                  <a:txBody>
                    <a:bodyPr/>
                    <a:lstStyle/>
                    <a:p>
                      <a:pPr algn="ctr"/>
                      <a:r>
                        <a:rPr lang="en-US" sz="1800" b="1" dirty="0"/>
                        <a:t>1.13 </a:t>
                      </a:r>
                      <a:r>
                        <a:rPr lang="en-US" sz="1800" dirty="0"/>
                        <a:t>(.80)</a:t>
                      </a:r>
                    </a:p>
                  </a:txBody>
                  <a:tcPr marT="45715" marB="45715"/>
                </a:tc>
                <a:tc>
                  <a:txBody>
                    <a:bodyPr/>
                    <a:lstStyle/>
                    <a:p>
                      <a:pPr algn="ctr"/>
                      <a:r>
                        <a:rPr lang="en-US" sz="1800" dirty="0"/>
                        <a:t>.001</a:t>
                      </a:r>
                    </a:p>
                  </a:txBody>
                  <a:tcPr marT="45715" marB="45715"/>
                </a:tc>
                <a:extLst>
                  <a:ext uri="{0D108BD9-81ED-4DB2-BD59-A6C34878D82A}">
                    <a16:rowId xmlns:a16="http://schemas.microsoft.com/office/drawing/2014/main" val="10003"/>
                  </a:ext>
                </a:extLst>
              </a:tr>
              <a:tr h="370796">
                <a:tc>
                  <a:txBody>
                    <a:bodyPr/>
                    <a:lstStyle/>
                    <a:p>
                      <a:r>
                        <a:rPr lang="en-US" sz="1800" dirty="0"/>
                        <a:t>Discrimination</a:t>
                      </a:r>
                    </a:p>
                  </a:txBody>
                  <a:tcPr marT="45715" marB="45715"/>
                </a:tc>
                <a:tc>
                  <a:txBody>
                    <a:bodyPr/>
                    <a:lstStyle/>
                    <a:p>
                      <a:pPr algn="ctr"/>
                      <a:r>
                        <a:rPr lang="en-US" sz="1800" b="1" dirty="0"/>
                        <a:t>1.19 </a:t>
                      </a:r>
                      <a:r>
                        <a:rPr lang="en-US" sz="1800" dirty="0"/>
                        <a:t>(.70)</a:t>
                      </a:r>
                    </a:p>
                  </a:txBody>
                  <a:tcPr marT="45715" marB="45715"/>
                </a:tc>
                <a:tc>
                  <a:txBody>
                    <a:bodyPr/>
                    <a:lstStyle/>
                    <a:p>
                      <a:pPr algn="ctr"/>
                      <a:r>
                        <a:rPr lang="en-US" sz="1800" b="1" dirty="0"/>
                        <a:t>0.91</a:t>
                      </a:r>
                      <a:r>
                        <a:rPr lang="en-US" sz="1800" b="1" baseline="0" dirty="0"/>
                        <a:t> </a:t>
                      </a:r>
                      <a:r>
                        <a:rPr lang="en-US" sz="1800" baseline="0" dirty="0"/>
                        <a:t>(.70)</a:t>
                      </a:r>
                      <a:endParaRPr lang="en-US" sz="1800" dirty="0"/>
                    </a:p>
                  </a:txBody>
                  <a:tcPr marT="45715" marB="45715"/>
                </a:tc>
                <a:tc>
                  <a:txBody>
                    <a:bodyPr/>
                    <a:lstStyle/>
                    <a:p>
                      <a:pPr algn="ctr"/>
                      <a:r>
                        <a:rPr lang="en-US" sz="1800" b="1" dirty="0"/>
                        <a:t>0.93 </a:t>
                      </a:r>
                      <a:r>
                        <a:rPr lang="en-US" sz="1800" dirty="0"/>
                        <a:t>(.52)</a:t>
                      </a:r>
                    </a:p>
                  </a:txBody>
                  <a:tcPr marT="45715" marB="45715"/>
                </a:tc>
                <a:tc>
                  <a:txBody>
                    <a:bodyPr/>
                    <a:lstStyle/>
                    <a:p>
                      <a:pPr algn="ctr"/>
                      <a:r>
                        <a:rPr lang="en-US" sz="1800" dirty="0"/>
                        <a:t>.065</a:t>
                      </a:r>
                    </a:p>
                  </a:txBody>
                  <a:tcPr marT="45715" marB="45715"/>
                </a:tc>
                <a:extLst>
                  <a:ext uri="{0D108BD9-81ED-4DB2-BD59-A6C34878D82A}">
                    <a16:rowId xmlns:a16="http://schemas.microsoft.com/office/drawing/2014/main" val="10004"/>
                  </a:ext>
                </a:extLst>
              </a:tr>
              <a:tr h="370796">
                <a:tc>
                  <a:txBody>
                    <a:bodyPr/>
                    <a:lstStyle/>
                    <a:p>
                      <a:r>
                        <a:rPr lang="en-US" sz="1800" dirty="0"/>
                        <a:t>Whistle blowing</a:t>
                      </a:r>
                    </a:p>
                  </a:txBody>
                  <a:tcPr marT="45715" marB="45715"/>
                </a:tc>
                <a:tc>
                  <a:txBody>
                    <a:bodyPr/>
                    <a:lstStyle/>
                    <a:p>
                      <a:pPr algn="ctr"/>
                      <a:r>
                        <a:rPr lang="en-US" sz="1800" b="1" dirty="0"/>
                        <a:t>1.14 </a:t>
                      </a:r>
                      <a:r>
                        <a:rPr lang="en-US" sz="1800" dirty="0"/>
                        <a:t>(.83)</a:t>
                      </a:r>
                    </a:p>
                  </a:txBody>
                  <a:tcPr marT="45715" marB="45715"/>
                </a:tc>
                <a:tc>
                  <a:txBody>
                    <a:bodyPr/>
                    <a:lstStyle/>
                    <a:p>
                      <a:pPr algn="ctr"/>
                      <a:r>
                        <a:rPr lang="en-US" sz="1800" b="1" dirty="0"/>
                        <a:t>1.29 </a:t>
                      </a:r>
                      <a:r>
                        <a:rPr lang="en-US" sz="1800" dirty="0"/>
                        <a:t>(.69)</a:t>
                      </a:r>
                    </a:p>
                  </a:txBody>
                  <a:tcPr marT="45715" marB="45715"/>
                </a:tc>
                <a:tc>
                  <a:txBody>
                    <a:bodyPr/>
                    <a:lstStyle/>
                    <a:p>
                      <a:pPr algn="ctr"/>
                      <a:r>
                        <a:rPr lang="en-US" sz="1800" b="1" dirty="0"/>
                        <a:t>1.09 </a:t>
                      </a:r>
                      <a:r>
                        <a:rPr lang="en-US" sz="1800" dirty="0"/>
                        <a:t>(.51)</a:t>
                      </a:r>
                    </a:p>
                  </a:txBody>
                  <a:tcPr marT="45715" marB="45715"/>
                </a:tc>
                <a:tc>
                  <a:txBody>
                    <a:bodyPr/>
                    <a:lstStyle/>
                    <a:p>
                      <a:pPr algn="ctr"/>
                      <a:r>
                        <a:rPr lang="en-US" sz="1800" dirty="0"/>
                        <a:t>.279</a:t>
                      </a:r>
                    </a:p>
                  </a:txBody>
                  <a:tcPr marT="45715" marB="45715"/>
                </a:tc>
                <a:extLst>
                  <a:ext uri="{0D108BD9-81ED-4DB2-BD59-A6C34878D82A}">
                    <a16:rowId xmlns:a16="http://schemas.microsoft.com/office/drawing/2014/main" val="10005"/>
                  </a:ext>
                </a:extLst>
              </a:tr>
              <a:tr h="370796">
                <a:tc>
                  <a:txBody>
                    <a:bodyPr/>
                    <a:lstStyle/>
                    <a:p>
                      <a:r>
                        <a:rPr lang="en-US" sz="1800" dirty="0"/>
                        <a:t>Fraud</a:t>
                      </a:r>
                    </a:p>
                  </a:txBody>
                  <a:tcPr marT="45715" marB="45715"/>
                </a:tc>
                <a:tc>
                  <a:txBody>
                    <a:bodyPr/>
                    <a:lstStyle/>
                    <a:p>
                      <a:pPr algn="ctr"/>
                      <a:r>
                        <a:rPr lang="en-US" sz="1800" b="1" dirty="0"/>
                        <a:t>1.51 </a:t>
                      </a:r>
                      <a:r>
                        <a:rPr lang="en-US" sz="1800" dirty="0"/>
                        <a:t>(.77)</a:t>
                      </a:r>
                    </a:p>
                  </a:txBody>
                  <a:tcPr marT="45715" marB="45715"/>
                </a:tc>
                <a:tc>
                  <a:txBody>
                    <a:bodyPr/>
                    <a:lstStyle/>
                    <a:p>
                      <a:pPr algn="ctr"/>
                      <a:r>
                        <a:rPr lang="en-US" sz="1800" b="1" dirty="0"/>
                        <a:t>1.09 </a:t>
                      </a:r>
                      <a:r>
                        <a:rPr lang="en-US" sz="1800" dirty="0"/>
                        <a:t>(.70)</a:t>
                      </a:r>
                    </a:p>
                  </a:txBody>
                  <a:tcPr marT="45715" marB="45715"/>
                </a:tc>
                <a:tc>
                  <a:txBody>
                    <a:bodyPr/>
                    <a:lstStyle/>
                    <a:p>
                      <a:pPr algn="ctr"/>
                      <a:r>
                        <a:rPr lang="en-US" sz="1800" b="1" dirty="0"/>
                        <a:t>1.00 </a:t>
                      </a:r>
                      <a:r>
                        <a:rPr lang="en-US" sz="1800" dirty="0"/>
                        <a:t>(.69)</a:t>
                      </a:r>
                    </a:p>
                  </a:txBody>
                  <a:tcPr marT="45715" marB="45715"/>
                </a:tc>
                <a:tc>
                  <a:txBody>
                    <a:bodyPr/>
                    <a:lstStyle/>
                    <a:p>
                      <a:pPr algn="ctr"/>
                      <a:r>
                        <a:rPr lang="en-US" sz="1800" dirty="0"/>
                        <a:t>.001</a:t>
                      </a:r>
                    </a:p>
                  </a:txBody>
                  <a:tcPr marT="45715" marB="45715"/>
                </a:tc>
                <a:extLst>
                  <a:ext uri="{0D108BD9-81ED-4DB2-BD59-A6C34878D82A}">
                    <a16:rowId xmlns:a16="http://schemas.microsoft.com/office/drawing/2014/main" val="10006"/>
                  </a:ext>
                </a:extLst>
              </a:tr>
              <a:tr h="370796">
                <a:tc>
                  <a:txBody>
                    <a:bodyPr/>
                    <a:lstStyle/>
                    <a:p>
                      <a:r>
                        <a:rPr lang="en-US" sz="1800" dirty="0"/>
                        <a:t>Promise</a:t>
                      </a:r>
                      <a:r>
                        <a:rPr lang="en-US" sz="1800" baseline="0" dirty="0"/>
                        <a:t> keeping</a:t>
                      </a:r>
                      <a:endParaRPr lang="en-US" sz="1800" dirty="0"/>
                    </a:p>
                  </a:txBody>
                  <a:tcPr marT="45715" marB="45715"/>
                </a:tc>
                <a:tc>
                  <a:txBody>
                    <a:bodyPr/>
                    <a:lstStyle/>
                    <a:p>
                      <a:pPr algn="ctr"/>
                      <a:r>
                        <a:rPr lang="en-US" sz="1800" b="1" dirty="0"/>
                        <a:t>2.00 </a:t>
                      </a:r>
                      <a:r>
                        <a:rPr lang="en-US" sz="1800" dirty="0"/>
                        <a:t>(.87)</a:t>
                      </a:r>
                    </a:p>
                  </a:txBody>
                  <a:tcPr marT="45715" marB="45715"/>
                </a:tc>
                <a:tc>
                  <a:txBody>
                    <a:bodyPr/>
                    <a:lstStyle/>
                    <a:p>
                      <a:pPr algn="ctr"/>
                      <a:r>
                        <a:rPr lang="en-US" sz="1800" b="1" dirty="0"/>
                        <a:t>1.71 </a:t>
                      </a:r>
                      <a:r>
                        <a:rPr lang="en-US" sz="1800" dirty="0"/>
                        <a:t>(.99)</a:t>
                      </a:r>
                    </a:p>
                  </a:txBody>
                  <a:tcPr marT="45715" marB="45715"/>
                </a:tc>
                <a:tc>
                  <a:txBody>
                    <a:bodyPr/>
                    <a:lstStyle/>
                    <a:p>
                      <a:pPr algn="ctr"/>
                      <a:r>
                        <a:rPr lang="en-US" sz="1800" b="1" dirty="0"/>
                        <a:t>1.67 </a:t>
                      </a:r>
                      <a:r>
                        <a:rPr lang="en-US" sz="1800" dirty="0"/>
                        <a:t>(.97)</a:t>
                      </a:r>
                    </a:p>
                  </a:txBody>
                  <a:tcPr marT="45715" marB="45715"/>
                </a:tc>
                <a:tc>
                  <a:txBody>
                    <a:bodyPr/>
                    <a:lstStyle/>
                    <a:p>
                      <a:pPr algn="ctr"/>
                      <a:r>
                        <a:rPr lang="en-US" sz="1800" dirty="0"/>
                        <a:t>.176</a:t>
                      </a:r>
                    </a:p>
                  </a:txBody>
                  <a:tcPr marT="45715" marB="45715"/>
                </a:tc>
                <a:extLst>
                  <a:ext uri="{0D108BD9-81ED-4DB2-BD59-A6C34878D82A}">
                    <a16:rowId xmlns:a16="http://schemas.microsoft.com/office/drawing/2014/main" val="10007"/>
                  </a:ext>
                </a:extLst>
              </a:tr>
            </a:tbl>
          </a:graphicData>
        </a:graphic>
      </p:graphicFrame>
      <p:sp>
        <p:nvSpPr>
          <p:cNvPr id="5" name="Rectangle 2">
            <a:extLst>
              <a:ext uri="{FF2B5EF4-FFF2-40B4-BE49-F238E27FC236}">
                <a16:creationId xmlns:a16="http://schemas.microsoft.com/office/drawing/2014/main" id="{707F9F4B-ECE0-82E3-1853-C7ED19D0B449}"/>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Leadership</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a:extLst>
              <a:ext uri="{FF2B5EF4-FFF2-40B4-BE49-F238E27FC236}">
                <a16:creationId xmlns:a16="http://schemas.microsoft.com/office/drawing/2014/main" id="{F71F9161-B8F7-408E-717E-5635DEE74F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1860FC1E-B836-4F40-BB63-8017FF1BE7F0}" type="slidenum">
              <a:rPr lang="en-US" altLang="en-US" sz="1400" smtClean="0"/>
              <a:pPr>
                <a:spcBef>
                  <a:spcPct val="0"/>
                </a:spcBef>
                <a:buClrTx/>
                <a:buFontTx/>
                <a:buNone/>
              </a:pPr>
              <a:t>22</a:t>
            </a:fld>
            <a:endParaRPr lang="en-US" altLang="en-US" sz="1400"/>
          </a:p>
        </p:txBody>
      </p:sp>
      <p:sp>
        <p:nvSpPr>
          <p:cNvPr id="24580" name="AutoShape 6" descr="http://openclipart.org/people/ben/ben_Jigsaw_Puzzle.svg">
            <a:extLst>
              <a:ext uri="{FF2B5EF4-FFF2-40B4-BE49-F238E27FC236}">
                <a16:creationId xmlns:a16="http://schemas.microsoft.com/office/drawing/2014/main" id="{4B3AE482-EE79-3BEB-A794-BE8AF07D6748}"/>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4581" name="AutoShape 8" descr="http://openclipart.org/people/ben/ben_Jigsaw_Puzzle.svg">
            <a:extLst>
              <a:ext uri="{FF2B5EF4-FFF2-40B4-BE49-F238E27FC236}">
                <a16:creationId xmlns:a16="http://schemas.microsoft.com/office/drawing/2014/main" id="{11C17549-B42A-8901-8E3D-037A9A88296C}"/>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4582" name="AutoShape 12" descr="http://openclipart.org/people/ben/ben_Jigsaw_Puzzle.svg">
            <a:extLst>
              <a:ext uri="{FF2B5EF4-FFF2-40B4-BE49-F238E27FC236}">
                <a16:creationId xmlns:a16="http://schemas.microsoft.com/office/drawing/2014/main" id="{4269C663-EB06-93AA-F168-3595C092A0B8}"/>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4583" name="AutoShape 14" descr="http://openclipart.org/people/ben/ben_Jigsaw_Puzzle.svg">
            <a:extLst>
              <a:ext uri="{FF2B5EF4-FFF2-40B4-BE49-F238E27FC236}">
                <a16:creationId xmlns:a16="http://schemas.microsoft.com/office/drawing/2014/main" id="{08A5F4BE-C82A-1ED4-8A8E-79992EBEFB75}"/>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 name="Rectangle 3">
            <a:extLst>
              <a:ext uri="{FF2B5EF4-FFF2-40B4-BE49-F238E27FC236}">
                <a16:creationId xmlns:a16="http://schemas.microsoft.com/office/drawing/2014/main" id="{C323CFFE-5B61-8E2B-4899-2A966569C6C5}"/>
              </a:ext>
            </a:extLst>
          </p:cNvPr>
          <p:cNvSpPr txBox="1">
            <a:spLocks noChangeArrowheads="1"/>
          </p:cNvSpPr>
          <p:nvPr/>
        </p:nvSpPr>
        <p:spPr bwMode="auto">
          <a:xfrm>
            <a:off x="755885" y="2133600"/>
            <a:ext cx="7772400" cy="4114800"/>
          </a:xfrm>
          <a:prstGeom prst="rect">
            <a:avLst/>
          </a:prstGeom>
          <a:noFill/>
          <a:ln>
            <a:noFill/>
          </a:ln>
        </p:spPr>
        <p:txBody>
          <a:bodyPr/>
          <a:lstStyle>
            <a:lvl1pPr marL="342900" indent="-342900" algn="l" rtl="0" eaLnBrk="0" fontAlgn="base" hangingPunct="0">
              <a:spcBef>
                <a:spcPct val="20000"/>
              </a:spcBef>
              <a:spcAft>
                <a:spcPct val="0"/>
              </a:spcAft>
              <a:buClr>
                <a:srgbClr val="FBB03F"/>
              </a:buClr>
              <a:buChar char="•"/>
              <a:defRPr sz="28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2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5pPr>
            <a:lvl6pPr marL="2514600" indent="-228600" algn="l" rtl="0" fontAlgn="base">
              <a:spcBef>
                <a:spcPct val="20000"/>
              </a:spcBef>
              <a:spcAft>
                <a:spcPct val="0"/>
              </a:spcAft>
              <a:buChar char="»"/>
              <a:defRPr sz="2200">
                <a:solidFill>
                  <a:schemeClr val="tx1"/>
                </a:solidFill>
                <a:latin typeface="+mn-lt"/>
                <a:ea typeface="+mn-ea"/>
              </a:defRPr>
            </a:lvl6pPr>
            <a:lvl7pPr marL="2971800" indent="-228600" algn="l" rtl="0" fontAlgn="base">
              <a:spcBef>
                <a:spcPct val="20000"/>
              </a:spcBef>
              <a:spcAft>
                <a:spcPct val="0"/>
              </a:spcAft>
              <a:buChar char="»"/>
              <a:defRPr sz="2200">
                <a:solidFill>
                  <a:schemeClr val="tx1"/>
                </a:solidFill>
                <a:latin typeface="+mn-lt"/>
                <a:ea typeface="+mn-ea"/>
              </a:defRPr>
            </a:lvl7pPr>
            <a:lvl8pPr marL="3429000" indent="-228600" algn="l" rtl="0" fontAlgn="base">
              <a:spcBef>
                <a:spcPct val="20000"/>
              </a:spcBef>
              <a:spcAft>
                <a:spcPct val="0"/>
              </a:spcAft>
              <a:buChar char="»"/>
              <a:defRPr sz="2200">
                <a:solidFill>
                  <a:schemeClr val="tx1"/>
                </a:solidFill>
                <a:latin typeface="+mn-lt"/>
                <a:ea typeface="+mn-ea"/>
              </a:defRPr>
            </a:lvl8pPr>
            <a:lvl9pPr marL="3886200" indent="-228600" algn="l" rtl="0" fontAlgn="base">
              <a:spcBef>
                <a:spcPct val="20000"/>
              </a:spcBef>
              <a:spcAft>
                <a:spcPct val="0"/>
              </a:spcAft>
              <a:buChar char="»"/>
              <a:defRPr sz="2200">
                <a:solidFill>
                  <a:schemeClr val="tx1"/>
                </a:solidFill>
                <a:latin typeface="+mn-lt"/>
                <a:ea typeface="+mn-ea"/>
              </a:defRPr>
            </a:lvl9pPr>
          </a:lstStyle>
          <a:p>
            <a:pPr eaLnBrk="1" hangingPunct="1">
              <a:defRPr/>
            </a:pPr>
            <a:r>
              <a:rPr lang="en-US" altLang="en-US" sz="2400" kern="0" dirty="0"/>
              <a:t>Relevance to leadership…</a:t>
            </a:r>
          </a:p>
          <a:p>
            <a:pPr lvl="1" eaLnBrk="1" hangingPunct="1">
              <a:defRPr/>
            </a:pPr>
            <a:r>
              <a:rPr lang="en-US" altLang="en-US" sz="2000" kern="0" dirty="0"/>
              <a:t>Ethical reasoning and leadership have the same goal: </a:t>
            </a:r>
            <a:r>
              <a:rPr lang="en-US" altLang="en-US" sz="2000" b="1" kern="0" dirty="0"/>
              <a:t>build consensus</a:t>
            </a:r>
            <a:r>
              <a:rPr lang="en-US" altLang="en-US" sz="2000" kern="0" dirty="0"/>
              <a:t>.  Ethical competence may therefore enhance leadership.</a:t>
            </a:r>
          </a:p>
        </p:txBody>
      </p:sp>
      <p:sp>
        <p:nvSpPr>
          <p:cNvPr id="4" name="Rectangle 2">
            <a:extLst>
              <a:ext uri="{FF2B5EF4-FFF2-40B4-BE49-F238E27FC236}">
                <a16:creationId xmlns:a16="http://schemas.microsoft.com/office/drawing/2014/main" id="{DEA29C8D-A0DD-CBC1-21CF-C645E9632287}"/>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Moral Development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a:extLst>
              <a:ext uri="{FF2B5EF4-FFF2-40B4-BE49-F238E27FC236}">
                <a16:creationId xmlns:a16="http://schemas.microsoft.com/office/drawing/2014/main" id="{50BE16E2-0F87-038C-1D52-F4CF5E572D9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3D9DA24F-10B8-4A66-8742-B02390DEB495}" type="slidenum">
              <a:rPr lang="en-US" altLang="en-US" sz="1400" smtClean="0"/>
              <a:pPr>
                <a:spcBef>
                  <a:spcPct val="0"/>
                </a:spcBef>
                <a:buClrTx/>
                <a:buFontTx/>
                <a:buNone/>
              </a:pPr>
              <a:t>23</a:t>
            </a:fld>
            <a:endParaRPr lang="en-US" altLang="en-US" sz="1400"/>
          </a:p>
        </p:txBody>
      </p:sp>
      <p:sp>
        <p:nvSpPr>
          <p:cNvPr id="25604" name="AutoShape 6" descr="http://openclipart.org/people/ben/ben_Jigsaw_Puzzle.svg">
            <a:extLst>
              <a:ext uri="{FF2B5EF4-FFF2-40B4-BE49-F238E27FC236}">
                <a16:creationId xmlns:a16="http://schemas.microsoft.com/office/drawing/2014/main" id="{20349489-8C9F-C2B4-DDA6-533059BABB93}"/>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5605" name="AutoShape 8" descr="http://openclipart.org/people/ben/ben_Jigsaw_Puzzle.svg">
            <a:extLst>
              <a:ext uri="{FF2B5EF4-FFF2-40B4-BE49-F238E27FC236}">
                <a16:creationId xmlns:a16="http://schemas.microsoft.com/office/drawing/2014/main" id="{DF1178A1-BA37-144A-D5E8-9A3B6D01907D}"/>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5607" name="AutoShape 14" descr="http://openclipart.org/people/ben/ben_Jigsaw_Puzzle.svg">
            <a:extLst>
              <a:ext uri="{FF2B5EF4-FFF2-40B4-BE49-F238E27FC236}">
                <a16:creationId xmlns:a16="http://schemas.microsoft.com/office/drawing/2014/main" id="{B4BDFDA9-ED50-F09B-0031-BA2D16DFFADE}"/>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 name="Rectangle 3">
            <a:extLst>
              <a:ext uri="{FF2B5EF4-FFF2-40B4-BE49-F238E27FC236}">
                <a16:creationId xmlns:a16="http://schemas.microsoft.com/office/drawing/2014/main" id="{3B47B2D1-ACE9-C08A-9659-CB03AC8ECE12}"/>
              </a:ext>
            </a:extLst>
          </p:cNvPr>
          <p:cNvSpPr txBox="1">
            <a:spLocks noChangeArrowheads="1"/>
          </p:cNvSpPr>
          <p:nvPr/>
        </p:nvSpPr>
        <p:spPr bwMode="auto">
          <a:xfrm>
            <a:off x="755885" y="2133600"/>
            <a:ext cx="7772400" cy="4114800"/>
          </a:xfrm>
          <a:prstGeom prst="rect">
            <a:avLst/>
          </a:prstGeom>
          <a:noFill/>
          <a:ln>
            <a:noFill/>
          </a:ln>
        </p:spPr>
        <p:txBody>
          <a:bodyPr/>
          <a:lstStyle>
            <a:lvl1pPr marL="342900" indent="-342900" algn="l" rtl="0" eaLnBrk="0" fontAlgn="base" hangingPunct="0">
              <a:spcBef>
                <a:spcPct val="20000"/>
              </a:spcBef>
              <a:spcAft>
                <a:spcPct val="0"/>
              </a:spcAft>
              <a:buClr>
                <a:srgbClr val="FBB03F"/>
              </a:buClr>
              <a:buChar char="•"/>
              <a:defRPr sz="28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2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5pPr>
            <a:lvl6pPr marL="2514600" indent="-228600" algn="l" rtl="0" fontAlgn="base">
              <a:spcBef>
                <a:spcPct val="20000"/>
              </a:spcBef>
              <a:spcAft>
                <a:spcPct val="0"/>
              </a:spcAft>
              <a:buChar char="»"/>
              <a:defRPr sz="2200">
                <a:solidFill>
                  <a:schemeClr val="tx1"/>
                </a:solidFill>
                <a:latin typeface="+mn-lt"/>
                <a:ea typeface="+mn-ea"/>
              </a:defRPr>
            </a:lvl6pPr>
            <a:lvl7pPr marL="2971800" indent="-228600" algn="l" rtl="0" fontAlgn="base">
              <a:spcBef>
                <a:spcPct val="20000"/>
              </a:spcBef>
              <a:spcAft>
                <a:spcPct val="0"/>
              </a:spcAft>
              <a:buChar char="»"/>
              <a:defRPr sz="2200">
                <a:solidFill>
                  <a:schemeClr val="tx1"/>
                </a:solidFill>
                <a:latin typeface="+mn-lt"/>
                <a:ea typeface="+mn-ea"/>
              </a:defRPr>
            </a:lvl7pPr>
            <a:lvl8pPr marL="3429000" indent="-228600" algn="l" rtl="0" fontAlgn="base">
              <a:spcBef>
                <a:spcPct val="20000"/>
              </a:spcBef>
              <a:spcAft>
                <a:spcPct val="0"/>
              </a:spcAft>
              <a:buChar char="»"/>
              <a:defRPr sz="2200">
                <a:solidFill>
                  <a:schemeClr val="tx1"/>
                </a:solidFill>
                <a:latin typeface="+mn-lt"/>
                <a:ea typeface="+mn-ea"/>
              </a:defRPr>
            </a:lvl8pPr>
            <a:lvl9pPr marL="3886200" indent="-228600" algn="l" rtl="0" fontAlgn="base">
              <a:spcBef>
                <a:spcPct val="20000"/>
              </a:spcBef>
              <a:spcAft>
                <a:spcPct val="0"/>
              </a:spcAft>
              <a:buChar char="»"/>
              <a:defRPr sz="2200">
                <a:solidFill>
                  <a:schemeClr val="tx1"/>
                </a:solidFill>
                <a:latin typeface="+mn-lt"/>
                <a:ea typeface="+mn-ea"/>
              </a:defRPr>
            </a:lvl9pPr>
          </a:lstStyle>
          <a:p>
            <a:pPr eaLnBrk="1" hangingPunct="1">
              <a:defRPr/>
            </a:pPr>
            <a:r>
              <a:rPr lang="en-US" altLang="en-US" sz="2400" kern="0" dirty="0"/>
              <a:t>Relevance to leadership…</a:t>
            </a:r>
          </a:p>
          <a:p>
            <a:pPr lvl="1" eaLnBrk="1" hangingPunct="1">
              <a:defRPr/>
            </a:pPr>
            <a:r>
              <a:rPr lang="en-US" altLang="en-US" sz="2000" kern="0" dirty="0"/>
              <a:t>Ethical reasoning and leadership have the same goal: </a:t>
            </a:r>
            <a:r>
              <a:rPr lang="en-US" altLang="en-US" sz="2000" b="1" kern="0" dirty="0"/>
              <a:t>build consensus</a:t>
            </a:r>
            <a:r>
              <a:rPr lang="en-US" altLang="en-US" sz="2000" kern="0" dirty="0"/>
              <a:t>.  Ethical competence may therefore enhance leadership.</a:t>
            </a:r>
          </a:p>
          <a:p>
            <a:pPr lvl="1" eaLnBrk="1" hangingPunct="1">
              <a:defRPr/>
            </a:pPr>
            <a:r>
              <a:rPr lang="en-US" altLang="en-US" sz="2000" kern="0" dirty="0"/>
              <a:t>Autonomous ethical reasoning </a:t>
            </a:r>
            <a:r>
              <a:rPr lang="en-US" altLang="en-US" sz="2000" b="1" kern="0" dirty="0"/>
              <a:t>recognizes the value of disparate viewpoints</a:t>
            </a:r>
            <a:r>
              <a:rPr lang="en-US" altLang="en-US" sz="2000" kern="0" dirty="0"/>
              <a:t>, a valuable skill in leadership.</a:t>
            </a:r>
          </a:p>
        </p:txBody>
      </p:sp>
      <p:sp>
        <p:nvSpPr>
          <p:cNvPr id="7" name="Rectangle 2">
            <a:extLst>
              <a:ext uri="{FF2B5EF4-FFF2-40B4-BE49-F238E27FC236}">
                <a16:creationId xmlns:a16="http://schemas.microsoft.com/office/drawing/2014/main" id="{27CF097F-0BBC-DD66-384B-8A2DF1E7DDE8}"/>
              </a:ext>
            </a:extLst>
          </p:cNvPr>
          <p:cNvSpPr txBox="1">
            <a:spLocks noChangeArrowheads="1"/>
          </p:cNvSpPr>
          <p:nvPr/>
        </p:nvSpPr>
        <p:spPr>
          <a:xfrm>
            <a:off x="740010" y="1143000"/>
            <a:ext cx="77724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600" b="1">
                <a:solidFill>
                  <a:srgbClr val="C00000"/>
                </a:solidFill>
                <a:latin typeface="Arial" panose="020B0604020202020204" pitchFamily="34" charset="0"/>
                <a:cs typeface="Arial" panose="020B0604020202020204" pitchFamily="34" charset="0"/>
              </a:rPr>
              <a:t>Moral Development</a:t>
            </a:r>
            <a:endParaRPr lang="en-US" altLang="en-US" sz="3600" b="1" dirty="0">
              <a:solidFill>
                <a:srgbClr val="C00000"/>
              </a:solidFill>
              <a:latin typeface="Arial" panose="020B0604020202020204" pitchFamily="34" charset="0"/>
              <a:cs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a:extLst>
              <a:ext uri="{FF2B5EF4-FFF2-40B4-BE49-F238E27FC236}">
                <a16:creationId xmlns:a16="http://schemas.microsoft.com/office/drawing/2014/main" id="{E5539278-303A-71FF-2C1B-614B8796EFF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58608DD2-06D3-451B-99CA-C7787E61C045}" type="slidenum">
              <a:rPr lang="en-US" altLang="en-US" sz="1400" smtClean="0"/>
              <a:pPr>
                <a:spcBef>
                  <a:spcPct val="0"/>
                </a:spcBef>
                <a:buClrTx/>
                <a:buFontTx/>
                <a:buNone/>
              </a:pPr>
              <a:t>24</a:t>
            </a:fld>
            <a:endParaRPr lang="en-US" altLang="en-US" sz="1400"/>
          </a:p>
        </p:txBody>
      </p:sp>
      <p:sp>
        <p:nvSpPr>
          <p:cNvPr id="26628" name="AutoShape 6" descr="http://openclipart.org/people/ben/ben_Jigsaw_Puzzle.svg">
            <a:extLst>
              <a:ext uri="{FF2B5EF4-FFF2-40B4-BE49-F238E27FC236}">
                <a16:creationId xmlns:a16="http://schemas.microsoft.com/office/drawing/2014/main" id="{0BD0311F-E1D9-326E-22C1-50058A907AFD}"/>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6629" name="AutoShape 8" descr="http://openclipart.org/people/ben/ben_Jigsaw_Puzzle.svg">
            <a:extLst>
              <a:ext uri="{FF2B5EF4-FFF2-40B4-BE49-F238E27FC236}">
                <a16:creationId xmlns:a16="http://schemas.microsoft.com/office/drawing/2014/main" id="{C0272E87-24DC-23D9-1004-FA32DBC322D5}"/>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6630" name="AutoShape 12" descr="http://openclipart.org/people/ben/ben_Jigsaw_Puzzle.svg">
            <a:extLst>
              <a:ext uri="{FF2B5EF4-FFF2-40B4-BE49-F238E27FC236}">
                <a16:creationId xmlns:a16="http://schemas.microsoft.com/office/drawing/2014/main" id="{089339C7-0AD0-4947-9F38-9D192A16E2CF}"/>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6631" name="AutoShape 14" descr="http://openclipart.org/people/ben/ben_Jigsaw_Puzzle.svg">
            <a:extLst>
              <a:ext uri="{FF2B5EF4-FFF2-40B4-BE49-F238E27FC236}">
                <a16:creationId xmlns:a16="http://schemas.microsoft.com/office/drawing/2014/main" id="{F4B16037-71F9-FDBD-F1BF-1133E201AD4F}"/>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 name="Rectangle 3">
            <a:extLst>
              <a:ext uri="{FF2B5EF4-FFF2-40B4-BE49-F238E27FC236}">
                <a16:creationId xmlns:a16="http://schemas.microsoft.com/office/drawing/2014/main" id="{1F54C1D1-2421-B83D-EED7-2B0460DCB31B}"/>
              </a:ext>
            </a:extLst>
          </p:cNvPr>
          <p:cNvSpPr txBox="1">
            <a:spLocks noChangeArrowheads="1"/>
          </p:cNvSpPr>
          <p:nvPr/>
        </p:nvSpPr>
        <p:spPr bwMode="auto">
          <a:xfrm>
            <a:off x="755885" y="2133600"/>
            <a:ext cx="7772400" cy="4114800"/>
          </a:xfrm>
          <a:prstGeom prst="rect">
            <a:avLst/>
          </a:prstGeom>
          <a:noFill/>
          <a:ln>
            <a:noFill/>
          </a:ln>
        </p:spPr>
        <p:txBody>
          <a:bodyPr/>
          <a:lstStyle>
            <a:lvl1pPr marL="342900" indent="-342900" algn="l" rtl="0" eaLnBrk="0" fontAlgn="base" hangingPunct="0">
              <a:spcBef>
                <a:spcPct val="20000"/>
              </a:spcBef>
              <a:spcAft>
                <a:spcPct val="0"/>
              </a:spcAft>
              <a:buClr>
                <a:srgbClr val="FBB03F"/>
              </a:buClr>
              <a:buChar char="•"/>
              <a:defRPr sz="28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2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5pPr>
            <a:lvl6pPr marL="2514600" indent="-228600" algn="l" rtl="0" fontAlgn="base">
              <a:spcBef>
                <a:spcPct val="20000"/>
              </a:spcBef>
              <a:spcAft>
                <a:spcPct val="0"/>
              </a:spcAft>
              <a:buChar char="»"/>
              <a:defRPr sz="2200">
                <a:solidFill>
                  <a:schemeClr val="tx1"/>
                </a:solidFill>
                <a:latin typeface="+mn-lt"/>
                <a:ea typeface="+mn-ea"/>
              </a:defRPr>
            </a:lvl6pPr>
            <a:lvl7pPr marL="2971800" indent="-228600" algn="l" rtl="0" fontAlgn="base">
              <a:spcBef>
                <a:spcPct val="20000"/>
              </a:spcBef>
              <a:spcAft>
                <a:spcPct val="0"/>
              </a:spcAft>
              <a:buChar char="»"/>
              <a:defRPr sz="2200">
                <a:solidFill>
                  <a:schemeClr val="tx1"/>
                </a:solidFill>
                <a:latin typeface="+mn-lt"/>
                <a:ea typeface="+mn-ea"/>
              </a:defRPr>
            </a:lvl7pPr>
            <a:lvl8pPr marL="3429000" indent="-228600" algn="l" rtl="0" fontAlgn="base">
              <a:spcBef>
                <a:spcPct val="20000"/>
              </a:spcBef>
              <a:spcAft>
                <a:spcPct val="0"/>
              </a:spcAft>
              <a:buChar char="»"/>
              <a:defRPr sz="2200">
                <a:solidFill>
                  <a:schemeClr val="tx1"/>
                </a:solidFill>
                <a:latin typeface="+mn-lt"/>
                <a:ea typeface="+mn-ea"/>
              </a:defRPr>
            </a:lvl8pPr>
            <a:lvl9pPr marL="3886200" indent="-228600" algn="l" rtl="0" fontAlgn="base">
              <a:spcBef>
                <a:spcPct val="20000"/>
              </a:spcBef>
              <a:spcAft>
                <a:spcPct val="0"/>
              </a:spcAft>
              <a:buChar char="»"/>
              <a:defRPr sz="2200">
                <a:solidFill>
                  <a:schemeClr val="tx1"/>
                </a:solidFill>
                <a:latin typeface="+mn-lt"/>
                <a:ea typeface="+mn-ea"/>
              </a:defRPr>
            </a:lvl9pPr>
          </a:lstStyle>
          <a:p>
            <a:pPr eaLnBrk="1" hangingPunct="1">
              <a:defRPr/>
            </a:pPr>
            <a:r>
              <a:rPr lang="en-US" altLang="en-US" sz="2400" kern="0" dirty="0"/>
              <a:t>Relevance to leadership…</a:t>
            </a:r>
          </a:p>
          <a:p>
            <a:pPr lvl="1" eaLnBrk="1" hangingPunct="1">
              <a:defRPr/>
            </a:pPr>
            <a:r>
              <a:rPr lang="en-US" altLang="en-US" sz="2000" kern="0" dirty="0"/>
              <a:t>Ethical reasoning and leadership have the same goal: </a:t>
            </a:r>
            <a:r>
              <a:rPr lang="en-US" altLang="en-US" sz="2000" b="1" kern="0" dirty="0"/>
              <a:t>build consensus</a:t>
            </a:r>
            <a:r>
              <a:rPr lang="en-US" altLang="en-US" sz="2000" kern="0" dirty="0"/>
              <a:t>.  Ethical competence may therefore enhance leadership.</a:t>
            </a:r>
          </a:p>
          <a:p>
            <a:pPr lvl="1" eaLnBrk="1" hangingPunct="1">
              <a:defRPr/>
            </a:pPr>
            <a:r>
              <a:rPr lang="en-US" altLang="en-US" sz="2000" kern="0" dirty="0"/>
              <a:t>Autonomous ethical reasoning </a:t>
            </a:r>
            <a:r>
              <a:rPr lang="en-US" altLang="en-US" sz="2000" b="1" kern="0" dirty="0"/>
              <a:t>recognizes the value of disparate viewpoints</a:t>
            </a:r>
            <a:r>
              <a:rPr lang="en-US" altLang="en-US" sz="2000" kern="0" dirty="0"/>
              <a:t>, a valuable skill in leadership.</a:t>
            </a:r>
          </a:p>
          <a:p>
            <a:pPr lvl="1" eaLnBrk="1" hangingPunct="1">
              <a:defRPr/>
            </a:pPr>
            <a:r>
              <a:rPr lang="en-US" altLang="en-US" sz="2000" kern="0" dirty="0"/>
              <a:t>Persons in this stage can be tapped and groomed for </a:t>
            </a:r>
            <a:r>
              <a:rPr lang="en-US" altLang="en-US" sz="2000" b="1" kern="0" dirty="0"/>
              <a:t>responsible leadership</a:t>
            </a:r>
            <a:r>
              <a:rPr lang="en-US" altLang="en-US" sz="2000" kern="0" dirty="0"/>
              <a:t>.</a:t>
            </a:r>
          </a:p>
        </p:txBody>
      </p:sp>
      <p:sp>
        <p:nvSpPr>
          <p:cNvPr id="4" name="Rectangle 2">
            <a:extLst>
              <a:ext uri="{FF2B5EF4-FFF2-40B4-BE49-F238E27FC236}">
                <a16:creationId xmlns:a16="http://schemas.microsoft.com/office/drawing/2014/main" id="{57D3066F-6A03-FF1A-BC36-A75E0161866A}"/>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Moral Development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a:extLst>
              <a:ext uri="{FF2B5EF4-FFF2-40B4-BE49-F238E27FC236}">
                <a16:creationId xmlns:a16="http://schemas.microsoft.com/office/drawing/2014/main" id="{7F56427F-9938-DE8E-3B06-6FAB7FD2D94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21922BC0-9455-4F4F-8583-29BD80C54975}" type="slidenum">
              <a:rPr lang="en-US" altLang="en-US" sz="1400" smtClean="0"/>
              <a:pPr>
                <a:spcBef>
                  <a:spcPct val="0"/>
                </a:spcBef>
                <a:buClrTx/>
                <a:buFontTx/>
                <a:buNone/>
              </a:pPr>
              <a:t>25</a:t>
            </a:fld>
            <a:endParaRPr lang="en-US" altLang="en-US" sz="1400"/>
          </a:p>
        </p:txBody>
      </p:sp>
      <p:sp>
        <p:nvSpPr>
          <p:cNvPr id="27652" name="AutoShape 6" descr="http://openclipart.org/people/ben/ben_Jigsaw_Puzzle.svg">
            <a:extLst>
              <a:ext uri="{FF2B5EF4-FFF2-40B4-BE49-F238E27FC236}">
                <a16:creationId xmlns:a16="http://schemas.microsoft.com/office/drawing/2014/main" id="{F5C07EE0-7FC0-04DB-1A22-E8A6B6C13C9F}"/>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7653" name="AutoShape 8" descr="http://openclipart.org/people/ben/ben_Jigsaw_Puzzle.svg">
            <a:extLst>
              <a:ext uri="{FF2B5EF4-FFF2-40B4-BE49-F238E27FC236}">
                <a16:creationId xmlns:a16="http://schemas.microsoft.com/office/drawing/2014/main" id="{A6C108AA-0B94-DAD8-CE51-D98C8BA81D8A}"/>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7654" name="AutoShape 12" descr="http://openclipart.org/people/ben/ben_Jigsaw_Puzzle.svg">
            <a:extLst>
              <a:ext uri="{FF2B5EF4-FFF2-40B4-BE49-F238E27FC236}">
                <a16:creationId xmlns:a16="http://schemas.microsoft.com/office/drawing/2014/main" id="{8C080ACE-5E9A-FB04-F9DD-BFC31D8A7907}"/>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7655" name="AutoShape 14" descr="http://openclipart.org/people/ben/ben_Jigsaw_Puzzle.svg">
            <a:extLst>
              <a:ext uri="{FF2B5EF4-FFF2-40B4-BE49-F238E27FC236}">
                <a16:creationId xmlns:a16="http://schemas.microsoft.com/office/drawing/2014/main" id="{88D4D536-CAA8-70B0-BEB3-544E02FE4903}"/>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 name="Rectangle 3">
            <a:extLst>
              <a:ext uri="{FF2B5EF4-FFF2-40B4-BE49-F238E27FC236}">
                <a16:creationId xmlns:a16="http://schemas.microsoft.com/office/drawing/2014/main" id="{05AA5F67-ED55-A8CF-8A07-1206CC1A2F2D}"/>
              </a:ext>
            </a:extLst>
          </p:cNvPr>
          <p:cNvSpPr txBox="1">
            <a:spLocks noChangeArrowheads="1"/>
          </p:cNvSpPr>
          <p:nvPr/>
        </p:nvSpPr>
        <p:spPr bwMode="auto">
          <a:xfrm>
            <a:off x="755885" y="2286000"/>
            <a:ext cx="7772400" cy="4114800"/>
          </a:xfrm>
          <a:prstGeom prst="rect">
            <a:avLst/>
          </a:prstGeom>
          <a:noFill/>
          <a:ln>
            <a:noFill/>
          </a:ln>
        </p:spPr>
        <p:txBody>
          <a:bodyPr/>
          <a:lstStyle>
            <a:lvl1pPr marL="342900" indent="-342900" algn="l" rtl="0" eaLnBrk="0" fontAlgn="base" hangingPunct="0">
              <a:spcBef>
                <a:spcPct val="20000"/>
              </a:spcBef>
              <a:spcAft>
                <a:spcPct val="0"/>
              </a:spcAft>
              <a:buClr>
                <a:srgbClr val="FBB03F"/>
              </a:buClr>
              <a:buChar char="•"/>
              <a:defRPr sz="28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2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5pPr>
            <a:lvl6pPr marL="2514600" indent="-228600" algn="l" rtl="0" fontAlgn="base">
              <a:spcBef>
                <a:spcPct val="20000"/>
              </a:spcBef>
              <a:spcAft>
                <a:spcPct val="0"/>
              </a:spcAft>
              <a:buChar char="»"/>
              <a:defRPr sz="2200">
                <a:solidFill>
                  <a:schemeClr val="tx1"/>
                </a:solidFill>
                <a:latin typeface="+mn-lt"/>
                <a:ea typeface="+mn-ea"/>
              </a:defRPr>
            </a:lvl6pPr>
            <a:lvl7pPr marL="2971800" indent="-228600" algn="l" rtl="0" fontAlgn="base">
              <a:spcBef>
                <a:spcPct val="20000"/>
              </a:spcBef>
              <a:spcAft>
                <a:spcPct val="0"/>
              </a:spcAft>
              <a:buChar char="»"/>
              <a:defRPr sz="2200">
                <a:solidFill>
                  <a:schemeClr val="tx1"/>
                </a:solidFill>
                <a:latin typeface="+mn-lt"/>
                <a:ea typeface="+mn-ea"/>
              </a:defRPr>
            </a:lvl7pPr>
            <a:lvl8pPr marL="3429000" indent="-228600" algn="l" rtl="0" fontAlgn="base">
              <a:spcBef>
                <a:spcPct val="20000"/>
              </a:spcBef>
              <a:spcAft>
                <a:spcPct val="0"/>
              </a:spcAft>
              <a:buChar char="»"/>
              <a:defRPr sz="2200">
                <a:solidFill>
                  <a:schemeClr val="tx1"/>
                </a:solidFill>
                <a:latin typeface="+mn-lt"/>
                <a:ea typeface="+mn-ea"/>
              </a:defRPr>
            </a:lvl8pPr>
            <a:lvl9pPr marL="3886200" indent="-228600" algn="l" rtl="0" fontAlgn="base">
              <a:spcBef>
                <a:spcPct val="20000"/>
              </a:spcBef>
              <a:spcAft>
                <a:spcPct val="0"/>
              </a:spcAft>
              <a:buChar char="»"/>
              <a:defRPr sz="2200">
                <a:solidFill>
                  <a:schemeClr val="tx1"/>
                </a:solidFill>
                <a:latin typeface="+mn-lt"/>
                <a:ea typeface="+mn-ea"/>
              </a:defRPr>
            </a:lvl9pPr>
          </a:lstStyle>
          <a:p>
            <a:pPr eaLnBrk="1" hangingPunct="1">
              <a:buClr>
                <a:srgbClr val="EE9012"/>
              </a:buClr>
              <a:defRPr/>
            </a:pPr>
            <a:r>
              <a:rPr lang="en-US" altLang="en-US" sz="2400" kern="0" dirty="0"/>
              <a:t>Employees in different stages requires a </a:t>
            </a:r>
            <a:r>
              <a:rPr lang="en-US" altLang="en-US" sz="2400" b="1" kern="0" dirty="0"/>
              <a:t>different style </a:t>
            </a:r>
            <a:br>
              <a:rPr lang="en-US" altLang="en-US" sz="2400" b="1" kern="0" dirty="0"/>
            </a:br>
            <a:r>
              <a:rPr lang="en-US" altLang="en-US" sz="2400" kern="0" dirty="0"/>
              <a:t>of leadership.</a:t>
            </a:r>
          </a:p>
          <a:p>
            <a:pPr lvl="1" eaLnBrk="1" hangingPunct="1">
              <a:defRPr/>
            </a:pPr>
            <a:r>
              <a:rPr lang="en-US" altLang="en-US" sz="2000" i="1" kern="0" dirty="0"/>
              <a:t>Heteronomous stage </a:t>
            </a:r>
            <a:r>
              <a:rPr lang="en-US" altLang="en-US" sz="2000" kern="0" dirty="0"/>
              <a:t>– </a:t>
            </a:r>
            <a:r>
              <a:rPr lang="en-US" altLang="en-US" sz="2000" b="1" kern="0" dirty="0"/>
              <a:t>Make company values very clear </a:t>
            </a:r>
            <a:r>
              <a:rPr lang="en-US" altLang="en-US" sz="2000" kern="0" dirty="0"/>
              <a:t>and </a:t>
            </a:r>
            <a:br>
              <a:rPr lang="en-US" altLang="en-US" sz="2000" kern="0" dirty="0"/>
            </a:br>
            <a:r>
              <a:rPr lang="en-US" altLang="en-US" sz="2000" kern="0" dirty="0"/>
              <a:t>tie them to incentives.</a:t>
            </a:r>
          </a:p>
        </p:txBody>
      </p:sp>
      <p:sp>
        <p:nvSpPr>
          <p:cNvPr id="4" name="Rectangle 2">
            <a:extLst>
              <a:ext uri="{FF2B5EF4-FFF2-40B4-BE49-F238E27FC236}">
                <a16:creationId xmlns:a16="http://schemas.microsoft.com/office/drawing/2014/main" id="{C7A7A20E-CD48-2A88-7D32-6AC1D4830029}"/>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Moral Development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a:extLst>
              <a:ext uri="{FF2B5EF4-FFF2-40B4-BE49-F238E27FC236}">
                <a16:creationId xmlns:a16="http://schemas.microsoft.com/office/drawing/2014/main" id="{26F354F5-BB74-6DEB-DFE1-26BE294F3B8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C3266F52-89F8-422B-900A-7BFF725DA911}" type="slidenum">
              <a:rPr lang="en-US" altLang="en-US" sz="1400" smtClean="0"/>
              <a:pPr>
                <a:spcBef>
                  <a:spcPct val="0"/>
                </a:spcBef>
                <a:buClrTx/>
                <a:buFontTx/>
                <a:buNone/>
              </a:pPr>
              <a:t>26</a:t>
            </a:fld>
            <a:endParaRPr lang="en-US" altLang="en-US" sz="1400"/>
          </a:p>
        </p:txBody>
      </p:sp>
      <p:sp>
        <p:nvSpPr>
          <p:cNvPr id="28676" name="AutoShape 6" descr="http://openclipart.org/people/ben/ben_Jigsaw_Puzzle.svg">
            <a:extLst>
              <a:ext uri="{FF2B5EF4-FFF2-40B4-BE49-F238E27FC236}">
                <a16:creationId xmlns:a16="http://schemas.microsoft.com/office/drawing/2014/main" id="{06E31135-98EE-6610-A7B8-3F4384B1D4DF}"/>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8677" name="AutoShape 8" descr="http://openclipart.org/people/ben/ben_Jigsaw_Puzzle.svg">
            <a:extLst>
              <a:ext uri="{FF2B5EF4-FFF2-40B4-BE49-F238E27FC236}">
                <a16:creationId xmlns:a16="http://schemas.microsoft.com/office/drawing/2014/main" id="{46428C7A-70C7-2F09-2348-F4E376F5832E}"/>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8678" name="AutoShape 12" descr="http://openclipart.org/people/ben/ben_Jigsaw_Puzzle.svg">
            <a:extLst>
              <a:ext uri="{FF2B5EF4-FFF2-40B4-BE49-F238E27FC236}">
                <a16:creationId xmlns:a16="http://schemas.microsoft.com/office/drawing/2014/main" id="{D6ADF834-3BD3-E71B-2468-FCA7B22DED6D}"/>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8679" name="AutoShape 14" descr="http://openclipart.org/people/ben/ben_Jigsaw_Puzzle.svg">
            <a:extLst>
              <a:ext uri="{FF2B5EF4-FFF2-40B4-BE49-F238E27FC236}">
                <a16:creationId xmlns:a16="http://schemas.microsoft.com/office/drawing/2014/main" id="{FAF46273-CAA0-1F1E-C76B-9D43AEF61F30}"/>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 name="Rectangle 3">
            <a:extLst>
              <a:ext uri="{FF2B5EF4-FFF2-40B4-BE49-F238E27FC236}">
                <a16:creationId xmlns:a16="http://schemas.microsoft.com/office/drawing/2014/main" id="{CC250848-D64C-9A27-E63F-B96A5D689F55}"/>
              </a:ext>
            </a:extLst>
          </p:cNvPr>
          <p:cNvSpPr txBox="1">
            <a:spLocks noChangeArrowheads="1"/>
          </p:cNvSpPr>
          <p:nvPr/>
        </p:nvSpPr>
        <p:spPr bwMode="auto">
          <a:xfrm>
            <a:off x="755885" y="2286000"/>
            <a:ext cx="7772400" cy="4114800"/>
          </a:xfrm>
          <a:prstGeom prst="rect">
            <a:avLst/>
          </a:prstGeom>
          <a:noFill/>
          <a:ln>
            <a:noFill/>
          </a:ln>
        </p:spPr>
        <p:txBody>
          <a:bodyPr/>
          <a:lstStyle>
            <a:lvl1pPr marL="342900" indent="-342900" algn="l" rtl="0" eaLnBrk="0" fontAlgn="base" hangingPunct="0">
              <a:spcBef>
                <a:spcPct val="20000"/>
              </a:spcBef>
              <a:spcAft>
                <a:spcPct val="0"/>
              </a:spcAft>
              <a:buClr>
                <a:srgbClr val="FBB03F"/>
              </a:buClr>
              <a:buChar char="•"/>
              <a:defRPr sz="28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2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5pPr>
            <a:lvl6pPr marL="2514600" indent="-228600" algn="l" rtl="0" fontAlgn="base">
              <a:spcBef>
                <a:spcPct val="20000"/>
              </a:spcBef>
              <a:spcAft>
                <a:spcPct val="0"/>
              </a:spcAft>
              <a:buChar char="»"/>
              <a:defRPr sz="2200">
                <a:solidFill>
                  <a:schemeClr val="tx1"/>
                </a:solidFill>
                <a:latin typeface="+mn-lt"/>
                <a:ea typeface="+mn-ea"/>
              </a:defRPr>
            </a:lvl6pPr>
            <a:lvl7pPr marL="2971800" indent="-228600" algn="l" rtl="0" fontAlgn="base">
              <a:spcBef>
                <a:spcPct val="20000"/>
              </a:spcBef>
              <a:spcAft>
                <a:spcPct val="0"/>
              </a:spcAft>
              <a:buChar char="»"/>
              <a:defRPr sz="2200">
                <a:solidFill>
                  <a:schemeClr val="tx1"/>
                </a:solidFill>
                <a:latin typeface="+mn-lt"/>
                <a:ea typeface="+mn-ea"/>
              </a:defRPr>
            </a:lvl7pPr>
            <a:lvl8pPr marL="3429000" indent="-228600" algn="l" rtl="0" fontAlgn="base">
              <a:spcBef>
                <a:spcPct val="20000"/>
              </a:spcBef>
              <a:spcAft>
                <a:spcPct val="0"/>
              </a:spcAft>
              <a:buChar char="»"/>
              <a:defRPr sz="2200">
                <a:solidFill>
                  <a:schemeClr val="tx1"/>
                </a:solidFill>
                <a:latin typeface="+mn-lt"/>
                <a:ea typeface="+mn-ea"/>
              </a:defRPr>
            </a:lvl8pPr>
            <a:lvl9pPr marL="3886200" indent="-228600" algn="l" rtl="0" fontAlgn="base">
              <a:spcBef>
                <a:spcPct val="20000"/>
              </a:spcBef>
              <a:spcAft>
                <a:spcPct val="0"/>
              </a:spcAft>
              <a:buChar char="»"/>
              <a:defRPr sz="2200">
                <a:solidFill>
                  <a:schemeClr val="tx1"/>
                </a:solidFill>
                <a:latin typeface="+mn-lt"/>
                <a:ea typeface="+mn-ea"/>
              </a:defRPr>
            </a:lvl9pPr>
          </a:lstStyle>
          <a:p>
            <a:pPr eaLnBrk="1" hangingPunct="1">
              <a:buClr>
                <a:srgbClr val="EE9012"/>
              </a:buClr>
              <a:defRPr/>
            </a:pPr>
            <a:r>
              <a:rPr lang="en-US" altLang="en-US" sz="2400" kern="0" dirty="0"/>
              <a:t>Employees in different stages requires a </a:t>
            </a:r>
            <a:r>
              <a:rPr lang="en-US" altLang="en-US" sz="2400" b="1" kern="0" dirty="0"/>
              <a:t>different style </a:t>
            </a:r>
            <a:br>
              <a:rPr lang="en-US" altLang="en-US" sz="2400" b="1" kern="0" dirty="0"/>
            </a:br>
            <a:r>
              <a:rPr lang="en-US" altLang="en-US" sz="2400" kern="0" dirty="0"/>
              <a:t>of leadership.</a:t>
            </a:r>
          </a:p>
          <a:p>
            <a:pPr lvl="1" eaLnBrk="1" hangingPunct="1">
              <a:defRPr/>
            </a:pPr>
            <a:r>
              <a:rPr lang="en-US" altLang="en-US" sz="2000" i="1" kern="0" dirty="0"/>
              <a:t>Heteronomous stage </a:t>
            </a:r>
            <a:r>
              <a:rPr lang="en-US" altLang="en-US" sz="2000" kern="0" dirty="0"/>
              <a:t>– </a:t>
            </a:r>
            <a:r>
              <a:rPr lang="en-US" altLang="en-US" sz="2000" b="1" kern="0" dirty="0"/>
              <a:t>Make company values very clear </a:t>
            </a:r>
            <a:r>
              <a:rPr lang="en-US" altLang="en-US" sz="2000" kern="0" dirty="0"/>
              <a:t>and </a:t>
            </a:r>
            <a:br>
              <a:rPr lang="en-US" altLang="en-US" sz="2000" kern="0" dirty="0"/>
            </a:br>
            <a:r>
              <a:rPr lang="en-US" altLang="en-US" sz="2000" kern="0" dirty="0"/>
              <a:t>tie them to incentives.</a:t>
            </a:r>
          </a:p>
          <a:p>
            <a:pPr lvl="1" eaLnBrk="1" hangingPunct="1">
              <a:defRPr/>
            </a:pPr>
            <a:r>
              <a:rPr lang="en-US" altLang="en-US" sz="2000" i="1" kern="0" dirty="0"/>
              <a:t>Ideological stage – </a:t>
            </a:r>
            <a:r>
              <a:rPr lang="en-US" altLang="en-US" sz="2000" kern="0" dirty="0"/>
              <a:t>Emphasize </a:t>
            </a:r>
            <a:r>
              <a:rPr lang="en-US" altLang="en-US" sz="2000" b="1" kern="0" dirty="0"/>
              <a:t>alternate points of view.  </a:t>
            </a:r>
            <a:r>
              <a:rPr lang="en-US" altLang="en-US" sz="2000" kern="0" dirty="0"/>
              <a:t>Beware that persons in this stage can be </a:t>
            </a:r>
            <a:r>
              <a:rPr lang="en-US" altLang="en-US" sz="2000" b="1" kern="0" dirty="0"/>
              <a:t>convincing </a:t>
            </a:r>
            <a:r>
              <a:rPr lang="en-US" altLang="en-US" sz="2000" kern="0" dirty="0"/>
              <a:t>and </a:t>
            </a:r>
            <a:r>
              <a:rPr lang="en-US" altLang="en-US" sz="2000" b="1" kern="0" dirty="0"/>
              <a:t>charismatic</a:t>
            </a:r>
            <a:r>
              <a:rPr lang="en-US" altLang="en-US" sz="2000" kern="0" dirty="0"/>
              <a:t>.</a:t>
            </a:r>
          </a:p>
          <a:p>
            <a:pPr lvl="2" eaLnBrk="1" hangingPunct="1">
              <a:defRPr/>
            </a:pPr>
            <a:r>
              <a:rPr lang="en-US" altLang="en-US" sz="2000" i="1" kern="0" dirty="0"/>
              <a:t>…but tend to crash and burn eventually.</a:t>
            </a:r>
          </a:p>
        </p:txBody>
      </p:sp>
      <p:sp>
        <p:nvSpPr>
          <p:cNvPr id="4" name="Rectangle 2">
            <a:extLst>
              <a:ext uri="{FF2B5EF4-FFF2-40B4-BE49-F238E27FC236}">
                <a16:creationId xmlns:a16="http://schemas.microsoft.com/office/drawing/2014/main" id="{7E65986F-E5D9-FF16-A242-D6BDF1594A21}"/>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Moral Development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a:extLst>
              <a:ext uri="{FF2B5EF4-FFF2-40B4-BE49-F238E27FC236}">
                <a16:creationId xmlns:a16="http://schemas.microsoft.com/office/drawing/2014/main" id="{65EE6469-BAC1-97D1-56E9-02DDBDE8DE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8B7BBF81-8192-4521-A2BB-4AAEDE5E358C}" type="slidenum">
              <a:rPr lang="en-US" altLang="en-US" sz="1400" smtClean="0"/>
              <a:pPr>
                <a:spcBef>
                  <a:spcPct val="0"/>
                </a:spcBef>
                <a:buClrTx/>
                <a:buFontTx/>
                <a:buNone/>
              </a:pPr>
              <a:t>27</a:t>
            </a:fld>
            <a:endParaRPr lang="en-US" altLang="en-US" sz="1400"/>
          </a:p>
        </p:txBody>
      </p:sp>
      <p:sp>
        <p:nvSpPr>
          <p:cNvPr id="29700" name="AutoShape 6" descr="http://openclipart.org/people/ben/ben_Jigsaw_Puzzle.svg">
            <a:extLst>
              <a:ext uri="{FF2B5EF4-FFF2-40B4-BE49-F238E27FC236}">
                <a16:creationId xmlns:a16="http://schemas.microsoft.com/office/drawing/2014/main" id="{53CDD09E-5AC3-E981-9A15-316B13229886}"/>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9701" name="AutoShape 8" descr="http://openclipart.org/people/ben/ben_Jigsaw_Puzzle.svg">
            <a:extLst>
              <a:ext uri="{FF2B5EF4-FFF2-40B4-BE49-F238E27FC236}">
                <a16:creationId xmlns:a16="http://schemas.microsoft.com/office/drawing/2014/main" id="{49601E31-4846-8CB0-7E77-623480196765}"/>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9702" name="AutoShape 12" descr="http://openclipart.org/people/ben/ben_Jigsaw_Puzzle.svg">
            <a:extLst>
              <a:ext uri="{FF2B5EF4-FFF2-40B4-BE49-F238E27FC236}">
                <a16:creationId xmlns:a16="http://schemas.microsoft.com/office/drawing/2014/main" id="{0085E1E6-3048-0046-F338-98F38C1933C0}"/>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29703" name="AutoShape 14" descr="http://openclipart.org/people/ben/ben_Jigsaw_Puzzle.svg">
            <a:extLst>
              <a:ext uri="{FF2B5EF4-FFF2-40B4-BE49-F238E27FC236}">
                <a16:creationId xmlns:a16="http://schemas.microsoft.com/office/drawing/2014/main" id="{E7CACCC8-D349-5A8E-90C6-FB2374C344FB}"/>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 name="Rectangle 3">
            <a:extLst>
              <a:ext uri="{FF2B5EF4-FFF2-40B4-BE49-F238E27FC236}">
                <a16:creationId xmlns:a16="http://schemas.microsoft.com/office/drawing/2014/main" id="{2609871D-66BC-6082-F91F-38FAC17555E9}"/>
              </a:ext>
            </a:extLst>
          </p:cNvPr>
          <p:cNvSpPr txBox="1">
            <a:spLocks noChangeArrowheads="1"/>
          </p:cNvSpPr>
          <p:nvPr/>
        </p:nvSpPr>
        <p:spPr bwMode="auto">
          <a:xfrm>
            <a:off x="755885" y="2286000"/>
            <a:ext cx="7772400" cy="4114800"/>
          </a:xfrm>
          <a:prstGeom prst="rect">
            <a:avLst/>
          </a:prstGeom>
          <a:noFill/>
          <a:ln>
            <a:noFill/>
          </a:ln>
        </p:spPr>
        <p:txBody>
          <a:bodyPr/>
          <a:lstStyle>
            <a:lvl1pPr marL="342900" indent="-342900" algn="l" rtl="0" eaLnBrk="0" fontAlgn="base" hangingPunct="0">
              <a:spcBef>
                <a:spcPct val="20000"/>
              </a:spcBef>
              <a:spcAft>
                <a:spcPct val="0"/>
              </a:spcAft>
              <a:buClr>
                <a:srgbClr val="FBB03F"/>
              </a:buClr>
              <a:buChar char="•"/>
              <a:defRPr sz="28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2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5pPr>
            <a:lvl6pPr marL="2514600" indent="-228600" algn="l" rtl="0" fontAlgn="base">
              <a:spcBef>
                <a:spcPct val="20000"/>
              </a:spcBef>
              <a:spcAft>
                <a:spcPct val="0"/>
              </a:spcAft>
              <a:buChar char="»"/>
              <a:defRPr sz="2200">
                <a:solidFill>
                  <a:schemeClr val="tx1"/>
                </a:solidFill>
                <a:latin typeface="+mn-lt"/>
                <a:ea typeface="+mn-ea"/>
              </a:defRPr>
            </a:lvl6pPr>
            <a:lvl7pPr marL="2971800" indent="-228600" algn="l" rtl="0" fontAlgn="base">
              <a:spcBef>
                <a:spcPct val="20000"/>
              </a:spcBef>
              <a:spcAft>
                <a:spcPct val="0"/>
              </a:spcAft>
              <a:buChar char="»"/>
              <a:defRPr sz="2200">
                <a:solidFill>
                  <a:schemeClr val="tx1"/>
                </a:solidFill>
                <a:latin typeface="+mn-lt"/>
                <a:ea typeface="+mn-ea"/>
              </a:defRPr>
            </a:lvl7pPr>
            <a:lvl8pPr marL="3429000" indent="-228600" algn="l" rtl="0" fontAlgn="base">
              <a:spcBef>
                <a:spcPct val="20000"/>
              </a:spcBef>
              <a:spcAft>
                <a:spcPct val="0"/>
              </a:spcAft>
              <a:buChar char="»"/>
              <a:defRPr sz="2200">
                <a:solidFill>
                  <a:schemeClr val="tx1"/>
                </a:solidFill>
                <a:latin typeface="+mn-lt"/>
                <a:ea typeface="+mn-ea"/>
              </a:defRPr>
            </a:lvl8pPr>
            <a:lvl9pPr marL="3886200" indent="-228600" algn="l" rtl="0" fontAlgn="base">
              <a:spcBef>
                <a:spcPct val="20000"/>
              </a:spcBef>
              <a:spcAft>
                <a:spcPct val="0"/>
              </a:spcAft>
              <a:buChar char="»"/>
              <a:defRPr sz="2200">
                <a:solidFill>
                  <a:schemeClr val="tx1"/>
                </a:solidFill>
                <a:latin typeface="+mn-lt"/>
                <a:ea typeface="+mn-ea"/>
              </a:defRPr>
            </a:lvl9pPr>
          </a:lstStyle>
          <a:p>
            <a:pPr eaLnBrk="1" hangingPunct="1">
              <a:buClr>
                <a:srgbClr val="EE9012"/>
              </a:buClr>
              <a:defRPr/>
            </a:pPr>
            <a:r>
              <a:rPr lang="en-US" altLang="en-US" sz="2400" kern="0" dirty="0"/>
              <a:t>Employees in different stages requires a </a:t>
            </a:r>
            <a:r>
              <a:rPr lang="en-US" altLang="en-US" sz="2400" b="1" kern="0" dirty="0"/>
              <a:t>different style </a:t>
            </a:r>
            <a:br>
              <a:rPr lang="en-US" altLang="en-US" sz="2400" b="1" kern="0" dirty="0"/>
            </a:br>
            <a:r>
              <a:rPr lang="en-US" altLang="en-US" sz="2400" kern="0" dirty="0"/>
              <a:t>of leadership.</a:t>
            </a:r>
          </a:p>
          <a:p>
            <a:pPr lvl="1" eaLnBrk="1" hangingPunct="1">
              <a:defRPr/>
            </a:pPr>
            <a:r>
              <a:rPr lang="en-US" altLang="en-US" sz="2000" i="1" kern="0" dirty="0"/>
              <a:t>Heteronomous stage </a:t>
            </a:r>
            <a:r>
              <a:rPr lang="en-US" altLang="en-US" sz="2000" kern="0" dirty="0"/>
              <a:t>– </a:t>
            </a:r>
            <a:r>
              <a:rPr lang="en-US" altLang="en-US" sz="2000" b="1" kern="0" dirty="0"/>
              <a:t>Make company values very clear </a:t>
            </a:r>
            <a:r>
              <a:rPr lang="en-US" altLang="en-US" sz="2000" kern="0" dirty="0"/>
              <a:t>and </a:t>
            </a:r>
            <a:br>
              <a:rPr lang="en-US" altLang="en-US" sz="2000" kern="0" dirty="0"/>
            </a:br>
            <a:r>
              <a:rPr lang="en-US" altLang="en-US" sz="2000" kern="0" dirty="0"/>
              <a:t>tie them to incentives.</a:t>
            </a:r>
          </a:p>
          <a:p>
            <a:pPr lvl="1" eaLnBrk="1" hangingPunct="1">
              <a:defRPr/>
            </a:pPr>
            <a:r>
              <a:rPr lang="en-US" altLang="en-US" sz="2000" i="1" kern="0" dirty="0"/>
              <a:t>Ideological stage – </a:t>
            </a:r>
            <a:r>
              <a:rPr lang="en-US" altLang="en-US" sz="2000" kern="0" dirty="0"/>
              <a:t>Emphasize </a:t>
            </a:r>
            <a:r>
              <a:rPr lang="en-US" altLang="en-US" sz="2000" b="1" kern="0" dirty="0"/>
              <a:t>alternate points of view.  </a:t>
            </a:r>
            <a:r>
              <a:rPr lang="en-US" altLang="en-US" sz="2000" kern="0" dirty="0"/>
              <a:t>Beware that persons in this stage can be </a:t>
            </a:r>
            <a:r>
              <a:rPr lang="en-US" altLang="en-US" sz="2000" b="1" kern="0" dirty="0"/>
              <a:t>convincing </a:t>
            </a:r>
            <a:r>
              <a:rPr lang="en-US" altLang="en-US" sz="2000" kern="0" dirty="0"/>
              <a:t>and </a:t>
            </a:r>
            <a:r>
              <a:rPr lang="en-US" altLang="en-US" sz="2000" b="1" kern="0" dirty="0"/>
              <a:t>charismatic</a:t>
            </a:r>
            <a:r>
              <a:rPr lang="en-US" altLang="en-US" sz="2000" kern="0" dirty="0"/>
              <a:t>. </a:t>
            </a:r>
          </a:p>
          <a:p>
            <a:pPr lvl="2" eaLnBrk="1" hangingPunct="1">
              <a:defRPr/>
            </a:pPr>
            <a:r>
              <a:rPr lang="en-US" altLang="en-US" sz="2000" i="1" kern="0" dirty="0"/>
              <a:t>…but tend to crash and burn eventually.</a:t>
            </a:r>
          </a:p>
          <a:p>
            <a:pPr lvl="1" eaLnBrk="1" hangingPunct="1">
              <a:defRPr/>
            </a:pPr>
            <a:r>
              <a:rPr lang="en-US" altLang="en-US" sz="2000" i="1" kern="0" dirty="0"/>
              <a:t>Autonomous stage </a:t>
            </a:r>
            <a:r>
              <a:rPr lang="en-US" altLang="en-US" sz="2000" kern="0" dirty="0"/>
              <a:t>– Work with these persons to </a:t>
            </a:r>
            <a:r>
              <a:rPr lang="en-US" altLang="en-US" sz="2000" b="1" kern="0" dirty="0"/>
              <a:t>formulate ethical policy </a:t>
            </a:r>
            <a:r>
              <a:rPr lang="en-US" altLang="en-US" sz="2000" kern="0" dirty="0"/>
              <a:t>and give them </a:t>
            </a:r>
            <a:r>
              <a:rPr lang="en-US" altLang="en-US" sz="2000" b="1" kern="0" dirty="0"/>
              <a:t>opportunities for leadership</a:t>
            </a:r>
            <a:r>
              <a:rPr lang="en-US" altLang="en-US" sz="2000" kern="0" dirty="0"/>
              <a:t>.</a:t>
            </a:r>
          </a:p>
        </p:txBody>
      </p:sp>
      <p:sp>
        <p:nvSpPr>
          <p:cNvPr id="4" name="Rectangle 2">
            <a:extLst>
              <a:ext uri="{FF2B5EF4-FFF2-40B4-BE49-F238E27FC236}">
                <a16:creationId xmlns:a16="http://schemas.microsoft.com/office/drawing/2014/main" id="{46A5A6C9-FDA2-B194-6987-3AF86A8288F1}"/>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Moral Development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type="body" idx="1"/>
          </p:nvPr>
        </p:nvSpPr>
        <p:spPr>
          <a:xfrm>
            <a:off x="628650" y="1825625"/>
            <a:ext cx="7572670" cy="4351338"/>
          </a:xfrm>
        </p:spPr>
        <p:txBody>
          <a:bodyPr>
            <a:normAutofit/>
          </a:bodyPr>
          <a:lstStyle/>
          <a:p>
            <a:pPr>
              <a:buFont typeface="Arial" panose="020B0604020202020204" pitchFamily="34" charset="0"/>
              <a:buChar char="•"/>
            </a:pPr>
            <a:r>
              <a:rPr lang="en-US" sz="1800" dirty="0"/>
              <a:t>Blog post at </a:t>
            </a:r>
            <a:r>
              <a:rPr lang="en-US" sz="1800" dirty="0">
                <a:hlinkClick r:id="rId2"/>
              </a:rPr>
              <a:t>Leadership Excellence.</a:t>
            </a:r>
            <a:endParaRPr lang="en-US" sz="1800" dirty="0"/>
          </a:p>
          <a:p>
            <a:pPr>
              <a:buFont typeface="Arial" panose="020B0604020202020204" pitchFamily="34" charset="0"/>
              <a:buChar char="•"/>
            </a:pPr>
            <a:r>
              <a:rPr lang="en-US" sz="1800" dirty="0"/>
              <a:t>I. </a:t>
            </a:r>
            <a:r>
              <a:rPr lang="en-US" sz="1800" dirty="0" err="1"/>
              <a:t>Kavathatzopoulos</a:t>
            </a:r>
            <a:r>
              <a:rPr lang="en-US" sz="1800" dirty="0"/>
              <a:t> and G. </a:t>
            </a:r>
            <a:r>
              <a:rPr lang="en-US" sz="1800" dirty="0" err="1"/>
              <a:t>Rigas</a:t>
            </a:r>
            <a:r>
              <a:rPr lang="en-US" sz="1800" dirty="0"/>
              <a:t>, “A measurement model for ethical competence in business,” </a:t>
            </a:r>
            <a:r>
              <a:rPr lang="en-US" sz="1800" i="1" dirty="0"/>
              <a:t>Journal of Business Ethics Education</a:t>
            </a:r>
            <a:r>
              <a:rPr lang="en-US" sz="1800" dirty="0"/>
              <a:t> </a:t>
            </a:r>
            <a:r>
              <a:rPr lang="en-US" sz="1800" b="1" dirty="0"/>
              <a:t>3 </a:t>
            </a:r>
            <a:r>
              <a:rPr lang="en-US" sz="1800" dirty="0"/>
              <a:t>(2006) </a:t>
            </a:r>
            <a:br>
              <a:rPr lang="en-US" sz="1800" dirty="0"/>
            </a:br>
            <a:r>
              <a:rPr lang="en-US" sz="1800" dirty="0"/>
              <a:t>55-74.</a:t>
            </a:r>
          </a:p>
          <a:p>
            <a:pPr>
              <a:buFont typeface="Arial" panose="020B0604020202020204" pitchFamily="34" charset="0"/>
              <a:buChar char="•"/>
            </a:pPr>
            <a:r>
              <a:rPr lang="en-US" sz="1800" dirty="0"/>
              <a:t>Discussion of Defining Issues Test: J. Rest et al., "A neo-Kohlbergian approach to morality research," </a:t>
            </a:r>
            <a:r>
              <a:rPr lang="en-US" sz="1800" i="1" dirty="0"/>
              <a:t>Journal of Moral Education </a:t>
            </a:r>
            <a:r>
              <a:rPr lang="en-US" sz="1800" b="1" dirty="0"/>
              <a:t>29</a:t>
            </a:r>
            <a:r>
              <a:rPr lang="en-US" sz="1800" dirty="0"/>
              <a:t> (2000) 381-395.</a:t>
            </a:r>
          </a:p>
          <a:p>
            <a:pPr>
              <a:buFont typeface="Arial" panose="020B0604020202020204" pitchFamily="34" charset="0"/>
              <a:buChar char="•"/>
            </a:pPr>
            <a:r>
              <a:rPr lang="en-US" sz="1800" dirty="0"/>
              <a:t>Original work: Lawrence Kohlberg, </a:t>
            </a:r>
            <a:r>
              <a:rPr lang="en-US" sz="1800" i="1" dirty="0"/>
              <a:t>The Philosophy of Moral Development: Moral Stages and the Idea of Justice</a:t>
            </a:r>
            <a:r>
              <a:rPr lang="en-US" sz="1800" dirty="0"/>
              <a:t> (1981)</a:t>
            </a:r>
          </a:p>
          <a:p>
            <a:pPr>
              <a:buFont typeface="Arial" panose="020B0604020202020204" pitchFamily="34" charset="0"/>
              <a:buChar char="•"/>
            </a:pPr>
            <a:r>
              <a:rPr lang="en-US" sz="1800" dirty="0"/>
              <a:t>John C. Gibbs, </a:t>
            </a:r>
            <a:r>
              <a:rPr lang="en-US" sz="1800" i="1" dirty="0"/>
              <a:t>Moral Development and Reality Beyond the Theories of Kohlberg and Hoffman</a:t>
            </a:r>
            <a:r>
              <a:rPr lang="en-US" sz="1800" dirty="0"/>
              <a:t> (2003).</a:t>
            </a:r>
          </a:p>
        </p:txBody>
      </p:sp>
      <p:sp>
        <p:nvSpPr>
          <p:cNvPr id="583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3FBC7112-AFBD-476C-A6CF-740949E881C0}" type="slidenum">
              <a:rPr lang="en-US" altLang="en-US" sz="1400" smtClean="0"/>
              <a:pPr>
                <a:spcBef>
                  <a:spcPct val="0"/>
                </a:spcBef>
                <a:buClrTx/>
                <a:buFontTx/>
                <a:buNone/>
              </a:pPr>
              <a:t>28</a:t>
            </a:fld>
            <a:endParaRPr lang="en-US" altLang="en-US" sz="1400"/>
          </a:p>
        </p:txBody>
      </p:sp>
      <p:sp>
        <p:nvSpPr>
          <p:cNvPr id="58373" name="AutoShape 6" descr="http://openclipart.org/people/ben/ben_Jigsaw_Puzzle.svg"/>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58374" name="AutoShape 10" descr="http://openclipart.org/people/ben/ben_Jigsaw_Puzzle.svg"/>
          <p:cNvSpPr>
            <a:spLocks noChangeAspect="1" noChangeArrowheads="1"/>
          </p:cNvSpPr>
          <p:nvPr/>
        </p:nvSpPr>
        <p:spPr bwMode="auto">
          <a:xfrm>
            <a:off x="454025" y="-10668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58375" name="AutoShape 12" descr="http://openclipart.org/people/ben/ben_Jigsaw_Puzzle.svg"/>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58376" name="AutoShape 14" descr="http://openclipart.org/people/ben/ben_Jigsaw_Puzzle.svg"/>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58377" name="AutoShape 2" descr="Image result for nutshell"/>
          <p:cNvSpPr>
            <a:spLocks noChangeAspect="1" noChangeArrowheads="1"/>
          </p:cNvSpPr>
          <p:nvPr/>
        </p:nvSpPr>
        <p:spPr bwMode="auto">
          <a:xfrm>
            <a:off x="176213" y="-182563"/>
            <a:ext cx="2125662" cy="212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4" name="Text Box 2">
            <a:extLst>
              <a:ext uri="{FF2B5EF4-FFF2-40B4-BE49-F238E27FC236}">
                <a16:creationId xmlns:a16="http://schemas.microsoft.com/office/drawing/2014/main" id="{952F4F12-60C9-F334-0708-3EDE722226E2}"/>
              </a:ext>
            </a:extLst>
          </p:cNvPr>
          <p:cNvSpPr txBox="1">
            <a:spLocks noChangeArrowheads="1"/>
          </p:cNvSpPr>
          <p:nvPr/>
        </p:nvSpPr>
        <p:spPr bwMode="auto">
          <a:xfrm>
            <a:off x="834280" y="205819"/>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a:spcBef>
                <a:spcPct val="20000"/>
              </a:spcBef>
              <a:buClr>
                <a:srgbClr val="FBB03F"/>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r>
              <a:rPr lang="en-US" altLang="en-US" sz="3600" b="1" dirty="0">
                <a:solidFill>
                  <a:srgbClr val="A81315"/>
                </a:solidFill>
                <a:cs typeface="Arial" panose="020B0604020202020204" pitchFamily="34" charset="0"/>
              </a:rPr>
              <a:t>Further reading</a:t>
            </a:r>
          </a:p>
        </p:txBody>
      </p:sp>
    </p:spTree>
    <p:extLst>
      <p:ext uri="{BB962C8B-B14F-4D97-AF65-F5344CB8AC3E}">
        <p14:creationId xmlns:p14="http://schemas.microsoft.com/office/powerpoint/2010/main" val="1798492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a:extLst>
              <a:ext uri="{FF2B5EF4-FFF2-40B4-BE49-F238E27FC236}">
                <a16:creationId xmlns:a16="http://schemas.microsoft.com/office/drawing/2014/main" id="{36047214-7413-763A-61C6-96459B18A6B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A0E98C2F-E233-46F2-A218-9B87D065A310}" type="slidenum">
              <a:rPr lang="en-US" altLang="en-US" sz="1400" smtClean="0"/>
              <a:pPr>
                <a:spcBef>
                  <a:spcPct val="0"/>
                </a:spcBef>
                <a:buClrTx/>
                <a:buFontTx/>
                <a:buNone/>
              </a:pPr>
              <a:t>3</a:t>
            </a:fld>
            <a:endParaRPr lang="en-US" altLang="en-US" sz="1400"/>
          </a:p>
        </p:txBody>
      </p:sp>
      <p:sp>
        <p:nvSpPr>
          <p:cNvPr id="5124" name="AutoShape 6" descr="http://openclipart.org/people/ben/ben_Jigsaw_Puzzle.svg">
            <a:extLst>
              <a:ext uri="{FF2B5EF4-FFF2-40B4-BE49-F238E27FC236}">
                <a16:creationId xmlns:a16="http://schemas.microsoft.com/office/drawing/2014/main" id="{80613482-52A2-E53C-0EFF-3D90CEDCDC19}"/>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5125" name="AutoShape 8" descr="http://openclipart.org/people/ben/ben_Jigsaw_Puzzle.svg">
            <a:extLst>
              <a:ext uri="{FF2B5EF4-FFF2-40B4-BE49-F238E27FC236}">
                <a16:creationId xmlns:a16="http://schemas.microsoft.com/office/drawing/2014/main" id="{87974023-60C1-37A4-2FB4-6D71E7B43493}"/>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5126" name="AutoShape 12" descr="http://openclipart.org/people/ben/ben_Jigsaw_Puzzle.svg">
            <a:extLst>
              <a:ext uri="{FF2B5EF4-FFF2-40B4-BE49-F238E27FC236}">
                <a16:creationId xmlns:a16="http://schemas.microsoft.com/office/drawing/2014/main" id="{8B73B601-087B-9E1A-3489-54F6A8B40718}"/>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5127" name="AutoShape 14" descr="http://openclipart.org/people/ben/ben_Jigsaw_Puzzle.svg">
            <a:extLst>
              <a:ext uri="{FF2B5EF4-FFF2-40B4-BE49-F238E27FC236}">
                <a16:creationId xmlns:a16="http://schemas.microsoft.com/office/drawing/2014/main" id="{77A229EB-7743-EE96-2397-7FF6DE3EC98C}"/>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 name="Rectangle 3">
            <a:extLst>
              <a:ext uri="{FF2B5EF4-FFF2-40B4-BE49-F238E27FC236}">
                <a16:creationId xmlns:a16="http://schemas.microsoft.com/office/drawing/2014/main" id="{DD2CADFB-A463-D0A7-B47C-86DF0207DCFA}"/>
              </a:ext>
            </a:extLst>
          </p:cNvPr>
          <p:cNvSpPr txBox="1">
            <a:spLocks noChangeArrowheads="1"/>
          </p:cNvSpPr>
          <p:nvPr/>
        </p:nvSpPr>
        <p:spPr bwMode="auto">
          <a:xfrm>
            <a:off x="755885" y="2286000"/>
            <a:ext cx="7772400" cy="4114800"/>
          </a:xfrm>
          <a:prstGeom prst="rect">
            <a:avLst/>
          </a:prstGeom>
          <a:noFill/>
          <a:ln>
            <a:noFill/>
          </a:ln>
        </p:spPr>
        <p:txBody>
          <a:bodyPr/>
          <a:lstStyle>
            <a:lvl1pPr marL="342900" indent="-342900" algn="l" rtl="0" eaLnBrk="0" fontAlgn="base" hangingPunct="0">
              <a:spcBef>
                <a:spcPct val="20000"/>
              </a:spcBef>
              <a:spcAft>
                <a:spcPct val="0"/>
              </a:spcAft>
              <a:buClr>
                <a:srgbClr val="FBB03F"/>
              </a:buClr>
              <a:buChar char="•"/>
              <a:defRPr sz="28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2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5pPr>
            <a:lvl6pPr marL="2514600" indent="-228600" algn="l" rtl="0" fontAlgn="base">
              <a:spcBef>
                <a:spcPct val="20000"/>
              </a:spcBef>
              <a:spcAft>
                <a:spcPct val="0"/>
              </a:spcAft>
              <a:buChar char="»"/>
              <a:defRPr sz="2200">
                <a:solidFill>
                  <a:schemeClr val="tx1"/>
                </a:solidFill>
                <a:latin typeface="+mn-lt"/>
                <a:ea typeface="+mn-ea"/>
              </a:defRPr>
            </a:lvl6pPr>
            <a:lvl7pPr marL="2971800" indent="-228600" algn="l" rtl="0" fontAlgn="base">
              <a:spcBef>
                <a:spcPct val="20000"/>
              </a:spcBef>
              <a:spcAft>
                <a:spcPct val="0"/>
              </a:spcAft>
              <a:buChar char="»"/>
              <a:defRPr sz="2200">
                <a:solidFill>
                  <a:schemeClr val="tx1"/>
                </a:solidFill>
                <a:latin typeface="+mn-lt"/>
                <a:ea typeface="+mn-ea"/>
              </a:defRPr>
            </a:lvl7pPr>
            <a:lvl8pPr marL="3429000" indent="-228600" algn="l" rtl="0" fontAlgn="base">
              <a:spcBef>
                <a:spcPct val="20000"/>
              </a:spcBef>
              <a:spcAft>
                <a:spcPct val="0"/>
              </a:spcAft>
              <a:buChar char="»"/>
              <a:defRPr sz="2200">
                <a:solidFill>
                  <a:schemeClr val="tx1"/>
                </a:solidFill>
                <a:latin typeface="+mn-lt"/>
                <a:ea typeface="+mn-ea"/>
              </a:defRPr>
            </a:lvl8pPr>
            <a:lvl9pPr marL="3886200" indent="-228600" algn="l" rtl="0" fontAlgn="base">
              <a:spcBef>
                <a:spcPct val="20000"/>
              </a:spcBef>
              <a:spcAft>
                <a:spcPct val="0"/>
              </a:spcAft>
              <a:buChar char="»"/>
              <a:defRPr sz="2200">
                <a:solidFill>
                  <a:schemeClr val="tx1"/>
                </a:solidFill>
                <a:latin typeface="+mn-lt"/>
                <a:ea typeface="+mn-ea"/>
              </a:defRPr>
            </a:lvl9pPr>
          </a:lstStyle>
          <a:p>
            <a:pPr eaLnBrk="1" hangingPunct="1">
              <a:buClr>
                <a:srgbClr val="EE9012"/>
              </a:buClr>
              <a:defRPr/>
            </a:pPr>
            <a:r>
              <a:rPr lang="en-US" altLang="en-US" sz="2400" kern="0" dirty="0"/>
              <a:t>Several accounts of “stages” in the literature.</a:t>
            </a:r>
          </a:p>
          <a:p>
            <a:pPr eaLnBrk="1" hangingPunct="1">
              <a:defRPr/>
            </a:pPr>
            <a:r>
              <a:rPr lang="en-US" altLang="en-US" sz="2400" kern="0" dirty="0"/>
              <a:t>A 3-stage account will serve our purposes.</a:t>
            </a:r>
          </a:p>
          <a:p>
            <a:pPr lvl="1" eaLnBrk="1" hangingPunct="1">
              <a:defRPr/>
            </a:pPr>
            <a:r>
              <a:rPr lang="en-US" altLang="en-US" sz="2000" kern="0" dirty="0"/>
              <a:t>Heteronomy, Ideology, Autonomy.</a:t>
            </a:r>
          </a:p>
          <a:p>
            <a:pPr eaLnBrk="1" hangingPunct="1">
              <a:defRPr/>
            </a:pPr>
            <a:endParaRPr lang="en-US" altLang="en-US" kern="0" dirty="0"/>
          </a:p>
          <a:p>
            <a:pPr eaLnBrk="1" hangingPunct="1">
              <a:defRPr/>
            </a:pPr>
            <a:endParaRPr lang="en-US" altLang="en-US" kern="0" dirty="0"/>
          </a:p>
        </p:txBody>
      </p:sp>
      <p:sp>
        <p:nvSpPr>
          <p:cNvPr id="4" name="Rectangle 2">
            <a:extLst>
              <a:ext uri="{FF2B5EF4-FFF2-40B4-BE49-F238E27FC236}">
                <a16:creationId xmlns:a16="http://schemas.microsoft.com/office/drawing/2014/main" id="{BE6A4151-DC55-5CE7-0A82-E94420471749}"/>
              </a:ext>
            </a:extLst>
          </p:cNvPr>
          <p:cNvSpPr txBox="1">
            <a:spLocks noChangeArrowheads="1"/>
          </p:cNvSpPr>
          <p:nvPr/>
        </p:nvSpPr>
        <p:spPr>
          <a:xfrm>
            <a:off x="740010" y="1143000"/>
            <a:ext cx="77724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600" b="1">
                <a:solidFill>
                  <a:srgbClr val="C00000"/>
                </a:solidFill>
                <a:latin typeface="Arial" panose="020B0604020202020204" pitchFamily="34" charset="0"/>
                <a:cs typeface="Arial" panose="020B0604020202020204" pitchFamily="34" charset="0"/>
              </a:rPr>
              <a:t>Moral Development</a:t>
            </a:r>
            <a:endParaRPr lang="en-US" altLang="en-US" sz="3600" b="1" dirty="0">
              <a:solidFill>
                <a:srgbClr val="C00000"/>
              </a:solidFill>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a:extLst>
              <a:ext uri="{FF2B5EF4-FFF2-40B4-BE49-F238E27FC236}">
                <a16:creationId xmlns:a16="http://schemas.microsoft.com/office/drawing/2014/main" id="{0C1883E3-69B5-0BBD-3586-0CDCC49DEA0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962BA2EB-F6E4-43AD-B20F-61D807855021}" type="slidenum">
              <a:rPr lang="en-US" altLang="en-US" sz="1400" smtClean="0"/>
              <a:pPr>
                <a:spcBef>
                  <a:spcPct val="0"/>
                </a:spcBef>
                <a:buClrTx/>
                <a:buFontTx/>
                <a:buNone/>
              </a:pPr>
              <a:t>4</a:t>
            </a:fld>
            <a:endParaRPr lang="en-US" altLang="en-US" sz="1400"/>
          </a:p>
        </p:txBody>
      </p:sp>
      <p:sp>
        <p:nvSpPr>
          <p:cNvPr id="6148" name="AutoShape 6" descr="http://openclipart.org/people/ben/ben_Jigsaw_Puzzle.svg">
            <a:extLst>
              <a:ext uri="{FF2B5EF4-FFF2-40B4-BE49-F238E27FC236}">
                <a16:creationId xmlns:a16="http://schemas.microsoft.com/office/drawing/2014/main" id="{D25DF88F-6DB4-B787-EC35-F8C0A251F660}"/>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6149" name="AutoShape 8" descr="http://openclipart.org/people/ben/ben_Jigsaw_Puzzle.svg">
            <a:extLst>
              <a:ext uri="{FF2B5EF4-FFF2-40B4-BE49-F238E27FC236}">
                <a16:creationId xmlns:a16="http://schemas.microsoft.com/office/drawing/2014/main" id="{936F7F8F-4634-B332-CD30-8718580C984E}"/>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6150" name="AutoShape 12" descr="http://openclipart.org/people/ben/ben_Jigsaw_Puzzle.svg">
            <a:extLst>
              <a:ext uri="{FF2B5EF4-FFF2-40B4-BE49-F238E27FC236}">
                <a16:creationId xmlns:a16="http://schemas.microsoft.com/office/drawing/2014/main" id="{8EF80DFE-47F4-2307-0A97-E434E6C2107A}"/>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6151" name="AutoShape 14" descr="http://openclipart.org/people/ben/ben_Jigsaw_Puzzle.svg">
            <a:extLst>
              <a:ext uri="{FF2B5EF4-FFF2-40B4-BE49-F238E27FC236}">
                <a16:creationId xmlns:a16="http://schemas.microsoft.com/office/drawing/2014/main" id="{B6AA3925-4143-1CD5-ADF5-989B29E72CC4}"/>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 name="Rectangle 3">
            <a:extLst>
              <a:ext uri="{FF2B5EF4-FFF2-40B4-BE49-F238E27FC236}">
                <a16:creationId xmlns:a16="http://schemas.microsoft.com/office/drawing/2014/main" id="{6FA08E3C-1C95-B270-F6C6-7C446D6757DE}"/>
              </a:ext>
            </a:extLst>
          </p:cNvPr>
          <p:cNvSpPr txBox="1">
            <a:spLocks noChangeArrowheads="1"/>
          </p:cNvSpPr>
          <p:nvPr/>
        </p:nvSpPr>
        <p:spPr bwMode="auto">
          <a:xfrm>
            <a:off x="755885" y="2281287"/>
            <a:ext cx="7772400" cy="4114800"/>
          </a:xfrm>
          <a:prstGeom prst="rect">
            <a:avLst/>
          </a:prstGeom>
          <a:noFill/>
          <a:ln>
            <a:noFill/>
          </a:ln>
        </p:spPr>
        <p:txBody>
          <a:bodyPr/>
          <a:lstStyle>
            <a:lvl1pPr marL="342900" indent="-342900" algn="l" rtl="0" eaLnBrk="0" fontAlgn="base" hangingPunct="0">
              <a:spcBef>
                <a:spcPct val="20000"/>
              </a:spcBef>
              <a:spcAft>
                <a:spcPct val="0"/>
              </a:spcAft>
              <a:buClr>
                <a:srgbClr val="FBB03F"/>
              </a:buClr>
              <a:buChar char="•"/>
              <a:defRPr sz="28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2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5pPr>
            <a:lvl6pPr marL="2514600" indent="-228600" algn="l" rtl="0" fontAlgn="base">
              <a:spcBef>
                <a:spcPct val="20000"/>
              </a:spcBef>
              <a:spcAft>
                <a:spcPct val="0"/>
              </a:spcAft>
              <a:buChar char="»"/>
              <a:defRPr sz="2200">
                <a:solidFill>
                  <a:schemeClr val="tx1"/>
                </a:solidFill>
                <a:latin typeface="+mn-lt"/>
                <a:ea typeface="+mn-ea"/>
              </a:defRPr>
            </a:lvl6pPr>
            <a:lvl7pPr marL="2971800" indent="-228600" algn="l" rtl="0" fontAlgn="base">
              <a:spcBef>
                <a:spcPct val="20000"/>
              </a:spcBef>
              <a:spcAft>
                <a:spcPct val="0"/>
              </a:spcAft>
              <a:buChar char="»"/>
              <a:defRPr sz="2200">
                <a:solidFill>
                  <a:schemeClr val="tx1"/>
                </a:solidFill>
                <a:latin typeface="+mn-lt"/>
                <a:ea typeface="+mn-ea"/>
              </a:defRPr>
            </a:lvl7pPr>
            <a:lvl8pPr marL="3429000" indent="-228600" algn="l" rtl="0" fontAlgn="base">
              <a:spcBef>
                <a:spcPct val="20000"/>
              </a:spcBef>
              <a:spcAft>
                <a:spcPct val="0"/>
              </a:spcAft>
              <a:buChar char="»"/>
              <a:defRPr sz="2200">
                <a:solidFill>
                  <a:schemeClr val="tx1"/>
                </a:solidFill>
                <a:latin typeface="+mn-lt"/>
                <a:ea typeface="+mn-ea"/>
              </a:defRPr>
            </a:lvl8pPr>
            <a:lvl9pPr marL="3886200" indent="-228600" algn="l" rtl="0" fontAlgn="base">
              <a:spcBef>
                <a:spcPct val="20000"/>
              </a:spcBef>
              <a:spcAft>
                <a:spcPct val="0"/>
              </a:spcAft>
              <a:buChar char="»"/>
              <a:defRPr sz="2200">
                <a:solidFill>
                  <a:schemeClr val="tx1"/>
                </a:solidFill>
                <a:latin typeface="+mn-lt"/>
                <a:ea typeface="+mn-ea"/>
              </a:defRPr>
            </a:lvl9pPr>
          </a:lstStyle>
          <a:p>
            <a:pPr eaLnBrk="1" hangingPunct="1">
              <a:buClr>
                <a:srgbClr val="EE9012"/>
              </a:buClr>
              <a:defRPr/>
            </a:pPr>
            <a:r>
              <a:rPr lang="en-US" altLang="en-US" sz="2400" b="1" kern="0" dirty="0"/>
              <a:t>Stage 1 – Heteronomy.</a:t>
            </a:r>
          </a:p>
          <a:p>
            <a:pPr lvl="1" eaLnBrk="1" hangingPunct="1">
              <a:buClr>
                <a:srgbClr val="EE9012"/>
              </a:buClr>
              <a:defRPr/>
            </a:pPr>
            <a:r>
              <a:rPr lang="en-US" altLang="en-US" sz="2000" kern="0" dirty="0"/>
              <a:t>“Governed by others”</a:t>
            </a:r>
          </a:p>
          <a:p>
            <a:pPr eaLnBrk="1" hangingPunct="1">
              <a:defRPr/>
            </a:pPr>
            <a:r>
              <a:rPr lang="en-US" altLang="en-US" sz="2400" kern="0" dirty="0"/>
              <a:t>Intellectual development</a:t>
            </a:r>
          </a:p>
          <a:p>
            <a:pPr lvl="1" eaLnBrk="1" hangingPunct="1">
              <a:defRPr/>
            </a:pPr>
            <a:r>
              <a:rPr lang="en-US" altLang="en-US" sz="2000" kern="0" dirty="0"/>
              <a:t>Dependent on some authority for our views.</a:t>
            </a:r>
          </a:p>
          <a:p>
            <a:pPr eaLnBrk="1" hangingPunct="1">
              <a:defRPr/>
            </a:pPr>
            <a:r>
              <a:rPr lang="en-US" altLang="en-US" sz="2400" kern="0" dirty="0"/>
              <a:t>Social development</a:t>
            </a:r>
          </a:p>
          <a:p>
            <a:pPr lvl="1" eaLnBrk="1" hangingPunct="1">
              <a:defRPr/>
            </a:pPr>
            <a:r>
              <a:rPr lang="en-US" altLang="en-US" sz="2000" kern="0" dirty="0"/>
              <a:t>Rely on others for support – family, peer group</a:t>
            </a:r>
          </a:p>
          <a:p>
            <a:pPr eaLnBrk="1" hangingPunct="1">
              <a:defRPr/>
            </a:pPr>
            <a:r>
              <a:rPr lang="en-US" altLang="en-US" sz="2400" kern="0" dirty="0"/>
              <a:t>Moral development</a:t>
            </a:r>
          </a:p>
          <a:p>
            <a:pPr lvl="1" eaLnBrk="1" hangingPunct="1">
              <a:defRPr/>
            </a:pPr>
            <a:r>
              <a:rPr lang="en-US" altLang="en-US" sz="2000" kern="0" dirty="0"/>
              <a:t>Adopt values handed down by others – family, peers, school, company, legal structure.</a:t>
            </a:r>
          </a:p>
          <a:p>
            <a:pPr eaLnBrk="1" hangingPunct="1">
              <a:defRPr/>
            </a:pPr>
            <a:endParaRPr lang="en-US" altLang="en-US" kern="0" dirty="0"/>
          </a:p>
          <a:p>
            <a:pPr eaLnBrk="1" hangingPunct="1">
              <a:defRPr/>
            </a:pPr>
            <a:endParaRPr lang="en-US" altLang="en-US" kern="0" dirty="0"/>
          </a:p>
        </p:txBody>
      </p:sp>
      <p:sp>
        <p:nvSpPr>
          <p:cNvPr id="4" name="Rectangle 2">
            <a:extLst>
              <a:ext uri="{FF2B5EF4-FFF2-40B4-BE49-F238E27FC236}">
                <a16:creationId xmlns:a16="http://schemas.microsoft.com/office/drawing/2014/main" id="{41B78B88-A01B-3B09-2C35-00F329B3FFB8}"/>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Moral Development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2EA9053A-7ACD-FB13-C166-E2ED32D97E7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451E07D5-5356-402F-9644-4A56F0A00CA0}" type="slidenum">
              <a:rPr lang="en-US" altLang="en-US" sz="1400" smtClean="0"/>
              <a:pPr>
                <a:spcBef>
                  <a:spcPct val="0"/>
                </a:spcBef>
                <a:buClrTx/>
                <a:buFontTx/>
                <a:buNone/>
              </a:pPr>
              <a:t>5</a:t>
            </a:fld>
            <a:endParaRPr lang="en-US" altLang="en-US" sz="1400"/>
          </a:p>
        </p:txBody>
      </p:sp>
      <p:sp>
        <p:nvSpPr>
          <p:cNvPr id="7172" name="AutoShape 6" descr="http://openclipart.org/people/ben/ben_Jigsaw_Puzzle.svg">
            <a:extLst>
              <a:ext uri="{FF2B5EF4-FFF2-40B4-BE49-F238E27FC236}">
                <a16:creationId xmlns:a16="http://schemas.microsoft.com/office/drawing/2014/main" id="{53F7C59E-B7CC-3356-3A34-7D434B4D12B9}"/>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7173" name="AutoShape 8" descr="http://openclipart.org/people/ben/ben_Jigsaw_Puzzle.svg">
            <a:extLst>
              <a:ext uri="{FF2B5EF4-FFF2-40B4-BE49-F238E27FC236}">
                <a16:creationId xmlns:a16="http://schemas.microsoft.com/office/drawing/2014/main" id="{E23C9C07-E6AE-088D-CD16-938FACB47BEA}"/>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7174" name="AutoShape 12" descr="http://openclipart.org/people/ben/ben_Jigsaw_Puzzle.svg">
            <a:extLst>
              <a:ext uri="{FF2B5EF4-FFF2-40B4-BE49-F238E27FC236}">
                <a16:creationId xmlns:a16="http://schemas.microsoft.com/office/drawing/2014/main" id="{44DFC47A-346C-5D1F-4124-4E456E23FC1C}"/>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7175" name="AutoShape 14" descr="http://openclipart.org/people/ben/ben_Jigsaw_Puzzle.svg">
            <a:extLst>
              <a:ext uri="{FF2B5EF4-FFF2-40B4-BE49-F238E27FC236}">
                <a16:creationId xmlns:a16="http://schemas.microsoft.com/office/drawing/2014/main" id="{88A1D833-FAE7-7FEF-5AC2-9768018BAAF4}"/>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 name="Rectangle 3">
            <a:extLst>
              <a:ext uri="{FF2B5EF4-FFF2-40B4-BE49-F238E27FC236}">
                <a16:creationId xmlns:a16="http://schemas.microsoft.com/office/drawing/2014/main" id="{4F7911BA-279C-C2B8-58F3-16164CFD7F18}"/>
              </a:ext>
            </a:extLst>
          </p:cNvPr>
          <p:cNvSpPr txBox="1">
            <a:spLocks noChangeArrowheads="1"/>
          </p:cNvSpPr>
          <p:nvPr/>
        </p:nvSpPr>
        <p:spPr bwMode="auto">
          <a:xfrm>
            <a:off x="755885" y="2286000"/>
            <a:ext cx="8213725" cy="4114800"/>
          </a:xfrm>
          <a:prstGeom prst="rect">
            <a:avLst/>
          </a:prstGeom>
          <a:noFill/>
          <a:ln>
            <a:noFill/>
          </a:ln>
        </p:spPr>
        <p:txBody>
          <a:bodyPr/>
          <a:lstStyle>
            <a:lvl1pPr marL="342900" indent="-342900" algn="l" rtl="0" eaLnBrk="0" fontAlgn="base" hangingPunct="0">
              <a:spcBef>
                <a:spcPct val="20000"/>
              </a:spcBef>
              <a:spcAft>
                <a:spcPct val="0"/>
              </a:spcAft>
              <a:buClr>
                <a:srgbClr val="FBB03F"/>
              </a:buClr>
              <a:buChar char="•"/>
              <a:defRPr sz="28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2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5pPr>
            <a:lvl6pPr marL="2514600" indent="-228600" algn="l" rtl="0" fontAlgn="base">
              <a:spcBef>
                <a:spcPct val="20000"/>
              </a:spcBef>
              <a:spcAft>
                <a:spcPct val="0"/>
              </a:spcAft>
              <a:buChar char="»"/>
              <a:defRPr sz="2200">
                <a:solidFill>
                  <a:schemeClr val="tx1"/>
                </a:solidFill>
                <a:latin typeface="+mn-lt"/>
                <a:ea typeface="+mn-ea"/>
              </a:defRPr>
            </a:lvl6pPr>
            <a:lvl7pPr marL="2971800" indent="-228600" algn="l" rtl="0" fontAlgn="base">
              <a:spcBef>
                <a:spcPct val="20000"/>
              </a:spcBef>
              <a:spcAft>
                <a:spcPct val="0"/>
              </a:spcAft>
              <a:buChar char="»"/>
              <a:defRPr sz="2200">
                <a:solidFill>
                  <a:schemeClr val="tx1"/>
                </a:solidFill>
                <a:latin typeface="+mn-lt"/>
                <a:ea typeface="+mn-ea"/>
              </a:defRPr>
            </a:lvl7pPr>
            <a:lvl8pPr marL="3429000" indent="-228600" algn="l" rtl="0" fontAlgn="base">
              <a:spcBef>
                <a:spcPct val="20000"/>
              </a:spcBef>
              <a:spcAft>
                <a:spcPct val="0"/>
              </a:spcAft>
              <a:buChar char="»"/>
              <a:defRPr sz="2200">
                <a:solidFill>
                  <a:schemeClr val="tx1"/>
                </a:solidFill>
                <a:latin typeface="+mn-lt"/>
                <a:ea typeface="+mn-ea"/>
              </a:defRPr>
            </a:lvl8pPr>
            <a:lvl9pPr marL="3886200" indent="-228600" algn="l" rtl="0" fontAlgn="base">
              <a:spcBef>
                <a:spcPct val="20000"/>
              </a:spcBef>
              <a:spcAft>
                <a:spcPct val="0"/>
              </a:spcAft>
              <a:buChar char="»"/>
              <a:defRPr sz="2200">
                <a:solidFill>
                  <a:schemeClr val="tx1"/>
                </a:solidFill>
                <a:latin typeface="+mn-lt"/>
                <a:ea typeface="+mn-ea"/>
              </a:defRPr>
            </a:lvl9pPr>
          </a:lstStyle>
          <a:p>
            <a:pPr eaLnBrk="1" hangingPunct="1">
              <a:buClr>
                <a:srgbClr val="EE9012"/>
              </a:buClr>
              <a:defRPr/>
            </a:pPr>
            <a:r>
              <a:rPr lang="en-US" altLang="en-US" sz="2400" b="1" kern="0" dirty="0"/>
              <a:t>Stage 2 – Ideology</a:t>
            </a:r>
          </a:p>
          <a:p>
            <a:pPr eaLnBrk="1" hangingPunct="1">
              <a:defRPr/>
            </a:pPr>
            <a:r>
              <a:rPr lang="en-US" altLang="en-US" sz="2400" kern="0" dirty="0"/>
              <a:t>Intellectual development</a:t>
            </a:r>
          </a:p>
          <a:p>
            <a:pPr lvl="1" eaLnBrk="1" hangingPunct="1">
              <a:defRPr/>
            </a:pPr>
            <a:r>
              <a:rPr lang="en-US" altLang="en-US" sz="2000" kern="0" dirty="0"/>
              <a:t>Learn to think independently, but buy into an ideology.</a:t>
            </a:r>
          </a:p>
          <a:p>
            <a:pPr lvl="2" eaLnBrk="1" hangingPunct="1">
              <a:defRPr/>
            </a:pPr>
            <a:r>
              <a:rPr lang="en-US" altLang="en-US" sz="2000" i="1" kern="0" dirty="0"/>
              <a:t>Marxism, religious fundamentalism, laissez-faire capitalism</a:t>
            </a:r>
          </a:p>
          <a:p>
            <a:pPr eaLnBrk="1" hangingPunct="1">
              <a:defRPr/>
            </a:pPr>
            <a:r>
              <a:rPr lang="en-US" altLang="en-US" sz="2400" kern="0" dirty="0"/>
              <a:t>Social development</a:t>
            </a:r>
          </a:p>
          <a:p>
            <a:pPr lvl="1" eaLnBrk="1" hangingPunct="1">
              <a:defRPr/>
            </a:pPr>
            <a:r>
              <a:rPr lang="en-US" altLang="en-US" sz="2000" kern="0" dirty="0"/>
              <a:t>Break way from family, but associate with like-minded peers.</a:t>
            </a:r>
          </a:p>
          <a:p>
            <a:pPr eaLnBrk="1" hangingPunct="1">
              <a:defRPr/>
            </a:pPr>
            <a:endParaRPr lang="en-US" altLang="en-US" kern="0" dirty="0"/>
          </a:p>
          <a:p>
            <a:pPr eaLnBrk="1" hangingPunct="1">
              <a:defRPr/>
            </a:pPr>
            <a:endParaRPr lang="en-US" altLang="en-US" kern="0" dirty="0"/>
          </a:p>
        </p:txBody>
      </p:sp>
      <p:sp>
        <p:nvSpPr>
          <p:cNvPr id="4" name="Rectangle 2">
            <a:extLst>
              <a:ext uri="{FF2B5EF4-FFF2-40B4-BE49-F238E27FC236}">
                <a16:creationId xmlns:a16="http://schemas.microsoft.com/office/drawing/2014/main" id="{1B241592-3AA6-E546-77E8-EA842281C297}"/>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Moral Development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a:extLst>
              <a:ext uri="{FF2B5EF4-FFF2-40B4-BE49-F238E27FC236}">
                <a16:creationId xmlns:a16="http://schemas.microsoft.com/office/drawing/2014/main" id="{EAB32AC8-52CE-C4BF-97F9-1221C05DE13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47CB513A-EAF8-4C1D-8166-A31448F542C6}" type="slidenum">
              <a:rPr lang="en-US" altLang="en-US" sz="1400" smtClean="0"/>
              <a:pPr>
                <a:spcBef>
                  <a:spcPct val="0"/>
                </a:spcBef>
                <a:buClrTx/>
                <a:buFontTx/>
                <a:buNone/>
              </a:pPr>
              <a:t>6</a:t>
            </a:fld>
            <a:endParaRPr lang="en-US" altLang="en-US" sz="1400"/>
          </a:p>
        </p:txBody>
      </p:sp>
      <p:sp>
        <p:nvSpPr>
          <p:cNvPr id="8196" name="AutoShape 6" descr="http://openclipart.org/people/ben/ben_Jigsaw_Puzzle.svg">
            <a:extLst>
              <a:ext uri="{FF2B5EF4-FFF2-40B4-BE49-F238E27FC236}">
                <a16:creationId xmlns:a16="http://schemas.microsoft.com/office/drawing/2014/main" id="{C36D2B7D-1376-9AEB-44C6-8A6452DA02B4}"/>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8197" name="AutoShape 8" descr="http://openclipart.org/people/ben/ben_Jigsaw_Puzzle.svg">
            <a:extLst>
              <a:ext uri="{FF2B5EF4-FFF2-40B4-BE49-F238E27FC236}">
                <a16:creationId xmlns:a16="http://schemas.microsoft.com/office/drawing/2014/main" id="{51D27D81-A5EF-7657-E3B6-BD1E15A4557C}"/>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8198" name="AutoShape 12" descr="http://openclipart.org/people/ben/ben_Jigsaw_Puzzle.svg">
            <a:extLst>
              <a:ext uri="{FF2B5EF4-FFF2-40B4-BE49-F238E27FC236}">
                <a16:creationId xmlns:a16="http://schemas.microsoft.com/office/drawing/2014/main" id="{41B49B61-A369-4B5A-D911-A119C25988D0}"/>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8199" name="AutoShape 14" descr="http://openclipart.org/people/ben/ben_Jigsaw_Puzzle.svg">
            <a:extLst>
              <a:ext uri="{FF2B5EF4-FFF2-40B4-BE49-F238E27FC236}">
                <a16:creationId xmlns:a16="http://schemas.microsoft.com/office/drawing/2014/main" id="{1C8A5EC1-291D-DAB8-6F8C-91678B86B442}"/>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 name="Rectangle 3">
            <a:extLst>
              <a:ext uri="{FF2B5EF4-FFF2-40B4-BE49-F238E27FC236}">
                <a16:creationId xmlns:a16="http://schemas.microsoft.com/office/drawing/2014/main" id="{5AF5D395-46A8-9C12-B929-23B1B8F8FC40}"/>
              </a:ext>
            </a:extLst>
          </p:cNvPr>
          <p:cNvSpPr txBox="1">
            <a:spLocks noChangeArrowheads="1"/>
          </p:cNvSpPr>
          <p:nvPr/>
        </p:nvSpPr>
        <p:spPr bwMode="auto">
          <a:xfrm>
            <a:off x="737031" y="2286000"/>
            <a:ext cx="7772400" cy="4114800"/>
          </a:xfrm>
          <a:prstGeom prst="rect">
            <a:avLst/>
          </a:prstGeom>
          <a:noFill/>
          <a:ln>
            <a:noFill/>
          </a:ln>
        </p:spPr>
        <p:txBody>
          <a:bodyPr/>
          <a:lstStyle>
            <a:lvl1pPr marL="342900" indent="-342900" algn="l" rtl="0" eaLnBrk="0" fontAlgn="base" hangingPunct="0">
              <a:spcBef>
                <a:spcPct val="20000"/>
              </a:spcBef>
              <a:spcAft>
                <a:spcPct val="0"/>
              </a:spcAft>
              <a:buClr>
                <a:srgbClr val="FBB03F"/>
              </a:buClr>
              <a:buChar char="•"/>
              <a:defRPr sz="28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2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5pPr>
            <a:lvl6pPr marL="2514600" indent="-228600" algn="l" rtl="0" fontAlgn="base">
              <a:spcBef>
                <a:spcPct val="20000"/>
              </a:spcBef>
              <a:spcAft>
                <a:spcPct val="0"/>
              </a:spcAft>
              <a:buChar char="»"/>
              <a:defRPr sz="2200">
                <a:solidFill>
                  <a:schemeClr val="tx1"/>
                </a:solidFill>
                <a:latin typeface="+mn-lt"/>
                <a:ea typeface="+mn-ea"/>
              </a:defRPr>
            </a:lvl6pPr>
            <a:lvl7pPr marL="2971800" indent="-228600" algn="l" rtl="0" fontAlgn="base">
              <a:spcBef>
                <a:spcPct val="20000"/>
              </a:spcBef>
              <a:spcAft>
                <a:spcPct val="0"/>
              </a:spcAft>
              <a:buChar char="»"/>
              <a:defRPr sz="2200">
                <a:solidFill>
                  <a:schemeClr val="tx1"/>
                </a:solidFill>
                <a:latin typeface="+mn-lt"/>
                <a:ea typeface="+mn-ea"/>
              </a:defRPr>
            </a:lvl7pPr>
            <a:lvl8pPr marL="3429000" indent="-228600" algn="l" rtl="0" fontAlgn="base">
              <a:spcBef>
                <a:spcPct val="20000"/>
              </a:spcBef>
              <a:spcAft>
                <a:spcPct val="0"/>
              </a:spcAft>
              <a:buChar char="»"/>
              <a:defRPr sz="2200">
                <a:solidFill>
                  <a:schemeClr val="tx1"/>
                </a:solidFill>
                <a:latin typeface="+mn-lt"/>
                <a:ea typeface="+mn-ea"/>
              </a:defRPr>
            </a:lvl8pPr>
            <a:lvl9pPr marL="3886200" indent="-228600" algn="l" rtl="0" fontAlgn="base">
              <a:spcBef>
                <a:spcPct val="20000"/>
              </a:spcBef>
              <a:spcAft>
                <a:spcPct val="0"/>
              </a:spcAft>
              <a:buChar char="»"/>
              <a:defRPr sz="2200">
                <a:solidFill>
                  <a:schemeClr val="tx1"/>
                </a:solidFill>
                <a:latin typeface="+mn-lt"/>
                <a:ea typeface="+mn-ea"/>
              </a:defRPr>
            </a:lvl9pPr>
          </a:lstStyle>
          <a:p>
            <a:pPr eaLnBrk="1" hangingPunct="1">
              <a:buClr>
                <a:srgbClr val="EE9012"/>
              </a:buClr>
              <a:defRPr/>
            </a:pPr>
            <a:r>
              <a:rPr lang="en-US" altLang="en-US" sz="2400" b="1" kern="0" dirty="0"/>
              <a:t>Stage 2 – Ideology</a:t>
            </a:r>
          </a:p>
          <a:p>
            <a:pPr eaLnBrk="1" hangingPunct="1">
              <a:defRPr/>
            </a:pPr>
            <a:r>
              <a:rPr lang="en-US" altLang="en-US" sz="2400" kern="0" dirty="0"/>
              <a:t>Moral development</a:t>
            </a:r>
          </a:p>
          <a:p>
            <a:pPr lvl="1" eaLnBrk="1" hangingPunct="1">
              <a:defRPr/>
            </a:pPr>
            <a:r>
              <a:rPr lang="en-US" altLang="en-US" sz="2000" kern="0" dirty="0"/>
              <a:t>Values are chosen but must come in a neat package.</a:t>
            </a:r>
          </a:p>
          <a:p>
            <a:pPr lvl="2" eaLnBrk="1" hangingPunct="1">
              <a:defRPr/>
            </a:pPr>
            <a:r>
              <a:rPr lang="en-US" altLang="en-US" sz="2000" i="1" kern="0" dirty="0"/>
              <a:t>Relativism (ethics is a matter of opinion).</a:t>
            </a:r>
          </a:p>
          <a:p>
            <a:pPr lvl="2" eaLnBrk="1" hangingPunct="1">
              <a:defRPr/>
            </a:pPr>
            <a:r>
              <a:rPr lang="en-US" altLang="en-US" sz="2000" i="1" kern="0" dirty="0"/>
              <a:t>Simplistic maxims (“Don’t do anything you wouldn’t want your mother to know about”).</a:t>
            </a:r>
          </a:p>
          <a:p>
            <a:pPr lvl="2" eaLnBrk="1" hangingPunct="1">
              <a:defRPr/>
            </a:pPr>
            <a:r>
              <a:rPr lang="en-US" altLang="en-US" sz="2000" i="1" kern="0" dirty="0"/>
              <a:t>Psychological egoism.</a:t>
            </a:r>
          </a:p>
          <a:p>
            <a:pPr lvl="2" eaLnBrk="1" hangingPunct="1">
              <a:defRPr/>
            </a:pPr>
            <a:r>
              <a:rPr lang="en-US" altLang="en-US" sz="2000" i="1" kern="0" dirty="0"/>
              <a:t>Values based on ideology.</a:t>
            </a:r>
          </a:p>
          <a:p>
            <a:pPr eaLnBrk="1" hangingPunct="1">
              <a:defRPr/>
            </a:pPr>
            <a:endParaRPr lang="en-US" altLang="en-US" kern="0" dirty="0"/>
          </a:p>
          <a:p>
            <a:pPr eaLnBrk="1" hangingPunct="1">
              <a:defRPr/>
            </a:pPr>
            <a:endParaRPr lang="en-US" altLang="en-US" kern="0" dirty="0"/>
          </a:p>
        </p:txBody>
      </p:sp>
      <p:sp>
        <p:nvSpPr>
          <p:cNvPr id="4" name="Rectangle 2">
            <a:extLst>
              <a:ext uri="{FF2B5EF4-FFF2-40B4-BE49-F238E27FC236}">
                <a16:creationId xmlns:a16="http://schemas.microsoft.com/office/drawing/2014/main" id="{001342A3-E519-15F3-1887-602542E01AE1}"/>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Moral Development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a:extLst>
              <a:ext uri="{FF2B5EF4-FFF2-40B4-BE49-F238E27FC236}">
                <a16:creationId xmlns:a16="http://schemas.microsoft.com/office/drawing/2014/main" id="{2A121C8F-0A4D-066A-058B-E271B83CDBF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60203905-3358-4586-AF7A-30F460597708}" type="slidenum">
              <a:rPr lang="en-US" altLang="en-US" sz="1400" smtClean="0"/>
              <a:pPr>
                <a:spcBef>
                  <a:spcPct val="0"/>
                </a:spcBef>
                <a:buClrTx/>
                <a:buFontTx/>
                <a:buNone/>
              </a:pPr>
              <a:t>7</a:t>
            </a:fld>
            <a:endParaRPr lang="en-US" altLang="en-US" sz="1400"/>
          </a:p>
        </p:txBody>
      </p:sp>
      <p:sp>
        <p:nvSpPr>
          <p:cNvPr id="9220" name="AutoShape 6" descr="http://openclipart.org/people/ben/ben_Jigsaw_Puzzle.svg">
            <a:extLst>
              <a:ext uri="{FF2B5EF4-FFF2-40B4-BE49-F238E27FC236}">
                <a16:creationId xmlns:a16="http://schemas.microsoft.com/office/drawing/2014/main" id="{E8D9E1A0-7001-B1FE-D962-772696BB16D6}"/>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221" name="AutoShape 8" descr="http://openclipart.org/people/ben/ben_Jigsaw_Puzzle.svg">
            <a:extLst>
              <a:ext uri="{FF2B5EF4-FFF2-40B4-BE49-F238E27FC236}">
                <a16:creationId xmlns:a16="http://schemas.microsoft.com/office/drawing/2014/main" id="{8ED2153A-8510-D82C-376A-203F815930A2}"/>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222" name="AutoShape 12" descr="http://openclipart.org/people/ben/ben_Jigsaw_Puzzle.svg">
            <a:extLst>
              <a:ext uri="{FF2B5EF4-FFF2-40B4-BE49-F238E27FC236}">
                <a16:creationId xmlns:a16="http://schemas.microsoft.com/office/drawing/2014/main" id="{65DDDE82-67BE-C8F7-1970-B8EC0312F166}"/>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223" name="AutoShape 14" descr="http://openclipart.org/people/ben/ben_Jigsaw_Puzzle.svg">
            <a:extLst>
              <a:ext uri="{FF2B5EF4-FFF2-40B4-BE49-F238E27FC236}">
                <a16:creationId xmlns:a16="http://schemas.microsoft.com/office/drawing/2014/main" id="{790BB740-C679-677F-32FC-E44085000647}"/>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 name="Rectangle 3">
            <a:extLst>
              <a:ext uri="{FF2B5EF4-FFF2-40B4-BE49-F238E27FC236}">
                <a16:creationId xmlns:a16="http://schemas.microsoft.com/office/drawing/2014/main" id="{64544932-E1EB-787D-1C42-BF7CB88DD0A3}"/>
              </a:ext>
            </a:extLst>
          </p:cNvPr>
          <p:cNvSpPr txBox="1">
            <a:spLocks noChangeArrowheads="1"/>
          </p:cNvSpPr>
          <p:nvPr/>
        </p:nvSpPr>
        <p:spPr bwMode="auto">
          <a:xfrm>
            <a:off x="737031" y="2286000"/>
            <a:ext cx="7772400" cy="4114800"/>
          </a:xfrm>
          <a:prstGeom prst="rect">
            <a:avLst/>
          </a:prstGeom>
          <a:noFill/>
          <a:ln>
            <a:noFill/>
          </a:ln>
        </p:spPr>
        <p:txBody>
          <a:bodyPr/>
          <a:lstStyle>
            <a:lvl1pPr marL="342900" indent="-342900" algn="l" rtl="0" eaLnBrk="0" fontAlgn="base" hangingPunct="0">
              <a:spcBef>
                <a:spcPct val="20000"/>
              </a:spcBef>
              <a:spcAft>
                <a:spcPct val="0"/>
              </a:spcAft>
              <a:buClr>
                <a:srgbClr val="FBB03F"/>
              </a:buClr>
              <a:buChar char="•"/>
              <a:defRPr sz="28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2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5pPr>
            <a:lvl6pPr marL="2514600" indent="-228600" algn="l" rtl="0" fontAlgn="base">
              <a:spcBef>
                <a:spcPct val="20000"/>
              </a:spcBef>
              <a:spcAft>
                <a:spcPct val="0"/>
              </a:spcAft>
              <a:buChar char="»"/>
              <a:defRPr sz="2200">
                <a:solidFill>
                  <a:schemeClr val="tx1"/>
                </a:solidFill>
                <a:latin typeface="+mn-lt"/>
                <a:ea typeface="+mn-ea"/>
              </a:defRPr>
            </a:lvl6pPr>
            <a:lvl7pPr marL="2971800" indent="-228600" algn="l" rtl="0" fontAlgn="base">
              <a:spcBef>
                <a:spcPct val="20000"/>
              </a:spcBef>
              <a:spcAft>
                <a:spcPct val="0"/>
              </a:spcAft>
              <a:buChar char="»"/>
              <a:defRPr sz="2200">
                <a:solidFill>
                  <a:schemeClr val="tx1"/>
                </a:solidFill>
                <a:latin typeface="+mn-lt"/>
                <a:ea typeface="+mn-ea"/>
              </a:defRPr>
            </a:lvl7pPr>
            <a:lvl8pPr marL="3429000" indent="-228600" algn="l" rtl="0" fontAlgn="base">
              <a:spcBef>
                <a:spcPct val="20000"/>
              </a:spcBef>
              <a:spcAft>
                <a:spcPct val="0"/>
              </a:spcAft>
              <a:buChar char="»"/>
              <a:defRPr sz="2200">
                <a:solidFill>
                  <a:schemeClr val="tx1"/>
                </a:solidFill>
                <a:latin typeface="+mn-lt"/>
                <a:ea typeface="+mn-ea"/>
              </a:defRPr>
            </a:lvl8pPr>
            <a:lvl9pPr marL="3886200" indent="-228600" algn="l" rtl="0" fontAlgn="base">
              <a:spcBef>
                <a:spcPct val="20000"/>
              </a:spcBef>
              <a:spcAft>
                <a:spcPct val="0"/>
              </a:spcAft>
              <a:buChar char="»"/>
              <a:defRPr sz="2200">
                <a:solidFill>
                  <a:schemeClr val="tx1"/>
                </a:solidFill>
                <a:latin typeface="+mn-lt"/>
                <a:ea typeface="+mn-ea"/>
              </a:defRPr>
            </a:lvl9pPr>
          </a:lstStyle>
          <a:p>
            <a:pPr eaLnBrk="1" hangingPunct="1">
              <a:buClr>
                <a:srgbClr val="EE9012"/>
              </a:buClr>
              <a:defRPr/>
            </a:pPr>
            <a:r>
              <a:rPr lang="en-US" altLang="en-US" sz="2400" b="1" kern="0" dirty="0"/>
              <a:t>Stage 3 – Autonomy</a:t>
            </a:r>
          </a:p>
          <a:p>
            <a:pPr lvl="1" eaLnBrk="1" hangingPunct="1">
              <a:buClr>
                <a:srgbClr val="EE9012"/>
              </a:buClr>
              <a:defRPr/>
            </a:pPr>
            <a:r>
              <a:rPr lang="en-US" altLang="en-US" sz="2000" kern="0" dirty="0"/>
              <a:t>“Self-governing”</a:t>
            </a:r>
          </a:p>
          <a:p>
            <a:pPr eaLnBrk="1" hangingPunct="1">
              <a:defRPr/>
            </a:pPr>
            <a:r>
              <a:rPr lang="en-US" altLang="en-US" sz="2400" kern="0" dirty="0"/>
              <a:t>Cognitive development</a:t>
            </a:r>
          </a:p>
          <a:p>
            <a:pPr lvl="1" eaLnBrk="1" hangingPunct="1">
              <a:defRPr/>
            </a:pPr>
            <a:r>
              <a:rPr lang="en-US" altLang="en-US" sz="2000" kern="0" dirty="0"/>
              <a:t>Tolerate uncertainty and ambiguity, see both sides of the argument.</a:t>
            </a:r>
          </a:p>
          <a:p>
            <a:pPr lvl="1" eaLnBrk="1" hangingPunct="1">
              <a:defRPr/>
            </a:pPr>
            <a:r>
              <a:rPr lang="en-US" altLang="en-US" sz="2000" kern="0" dirty="0"/>
              <a:t>But persist in the quest for a reasonable solution, refuse to embrace relativism.</a:t>
            </a:r>
          </a:p>
          <a:p>
            <a:pPr eaLnBrk="1" hangingPunct="1">
              <a:defRPr/>
            </a:pPr>
            <a:endParaRPr lang="en-US" altLang="en-US" kern="0" dirty="0"/>
          </a:p>
          <a:p>
            <a:pPr eaLnBrk="1" hangingPunct="1">
              <a:defRPr/>
            </a:pPr>
            <a:endParaRPr lang="en-US" altLang="en-US" kern="0" dirty="0"/>
          </a:p>
        </p:txBody>
      </p:sp>
      <p:sp>
        <p:nvSpPr>
          <p:cNvPr id="4" name="Rectangle 2">
            <a:extLst>
              <a:ext uri="{FF2B5EF4-FFF2-40B4-BE49-F238E27FC236}">
                <a16:creationId xmlns:a16="http://schemas.microsoft.com/office/drawing/2014/main" id="{B0D91C3F-37C9-FA3B-7C35-31E99655C170}"/>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Moral Development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a:extLst>
              <a:ext uri="{FF2B5EF4-FFF2-40B4-BE49-F238E27FC236}">
                <a16:creationId xmlns:a16="http://schemas.microsoft.com/office/drawing/2014/main" id="{0AEC80E7-6D9B-F69A-6269-75504AEFC10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31041EE0-472E-4095-8C1B-8D8577E50E30}" type="slidenum">
              <a:rPr lang="en-US" altLang="en-US" sz="1400" smtClean="0"/>
              <a:pPr>
                <a:spcBef>
                  <a:spcPct val="0"/>
                </a:spcBef>
                <a:buClrTx/>
                <a:buFontTx/>
                <a:buNone/>
              </a:pPr>
              <a:t>8</a:t>
            </a:fld>
            <a:endParaRPr lang="en-US" altLang="en-US" sz="1400"/>
          </a:p>
        </p:txBody>
      </p:sp>
      <p:sp>
        <p:nvSpPr>
          <p:cNvPr id="10244" name="AutoShape 6" descr="http://openclipart.org/people/ben/ben_Jigsaw_Puzzle.svg">
            <a:extLst>
              <a:ext uri="{FF2B5EF4-FFF2-40B4-BE49-F238E27FC236}">
                <a16:creationId xmlns:a16="http://schemas.microsoft.com/office/drawing/2014/main" id="{F49AA752-77A3-C39F-6AF2-897D911B0CCC}"/>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0245" name="AutoShape 8" descr="http://openclipart.org/people/ben/ben_Jigsaw_Puzzle.svg">
            <a:extLst>
              <a:ext uri="{FF2B5EF4-FFF2-40B4-BE49-F238E27FC236}">
                <a16:creationId xmlns:a16="http://schemas.microsoft.com/office/drawing/2014/main" id="{4C3C2177-CB95-5583-D9CB-658317C8C0C8}"/>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0246" name="AutoShape 12" descr="http://openclipart.org/people/ben/ben_Jigsaw_Puzzle.svg">
            <a:extLst>
              <a:ext uri="{FF2B5EF4-FFF2-40B4-BE49-F238E27FC236}">
                <a16:creationId xmlns:a16="http://schemas.microsoft.com/office/drawing/2014/main" id="{F4987B14-C681-67EE-A641-E937E672F9AC}"/>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0247" name="AutoShape 14" descr="http://openclipart.org/people/ben/ben_Jigsaw_Puzzle.svg">
            <a:extLst>
              <a:ext uri="{FF2B5EF4-FFF2-40B4-BE49-F238E27FC236}">
                <a16:creationId xmlns:a16="http://schemas.microsoft.com/office/drawing/2014/main" id="{1D1698CC-3105-6F7B-D500-6A20B3FA4E44}"/>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 name="Rectangle 3">
            <a:extLst>
              <a:ext uri="{FF2B5EF4-FFF2-40B4-BE49-F238E27FC236}">
                <a16:creationId xmlns:a16="http://schemas.microsoft.com/office/drawing/2014/main" id="{1F223BC6-C18F-4B5C-F913-3F6AD3B017BE}"/>
              </a:ext>
            </a:extLst>
          </p:cNvPr>
          <p:cNvSpPr txBox="1">
            <a:spLocks noChangeArrowheads="1"/>
          </p:cNvSpPr>
          <p:nvPr/>
        </p:nvSpPr>
        <p:spPr bwMode="auto">
          <a:xfrm>
            <a:off x="755885" y="2286000"/>
            <a:ext cx="7772400" cy="4114800"/>
          </a:xfrm>
          <a:prstGeom prst="rect">
            <a:avLst/>
          </a:prstGeom>
          <a:noFill/>
          <a:ln>
            <a:noFill/>
          </a:ln>
        </p:spPr>
        <p:txBody>
          <a:bodyPr/>
          <a:lstStyle>
            <a:lvl1pPr marL="342900" indent="-342900" algn="l" rtl="0" eaLnBrk="0" fontAlgn="base" hangingPunct="0">
              <a:spcBef>
                <a:spcPct val="20000"/>
              </a:spcBef>
              <a:spcAft>
                <a:spcPct val="0"/>
              </a:spcAft>
              <a:buClr>
                <a:srgbClr val="FBB03F"/>
              </a:buClr>
              <a:buChar char="•"/>
              <a:defRPr sz="28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2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5pPr>
            <a:lvl6pPr marL="2514600" indent="-228600" algn="l" rtl="0" fontAlgn="base">
              <a:spcBef>
                <a:spcPct val="20000"/>
              </a:spcBef>
              <a:spcAft>
                <a:spcPct val="0"/>
              </a:spcAft>
              <a:buChar char="»"/>
              <a:defRPr sz="2200">
                <a:solidFill>
                  <a:schemeClr val="tx1"/>
                </a:solidFill>
                <a:latin typeface="+mn-lt"/>
                <a:ea typeface="+mn-ea"/>
              </a:defRPr>
            </a:lvl6pPr>
            <a:lvl7pPr marL="2971800" indent="-228600" algn="l" rtl="0" fontAlgn="base">
              <a:spcBef>
                <a:spcPct val="20000"/>
              </a:spcBef>
              <a:spcAft>
                <a:spcPct val="0"/>
              </a:spcAft>
              <a:buChar char="»"/>
              <a:defRPr sz="2200">
                <a:solidFill>
                  <a:schemeClr val="tx1"/>
                </a:solidFill>
                <a:latin typeface="+mn-lt"/>
                <a:ea typeface="+mn-ea"/>
              </a:defRPr>
            </a:lvl7pPr>
            <a:lvl8pPr marL="3429000" indent="-228600" algn="l" rtl="0" fontAlgn="base">
              <a:spcBef>
                <a:spcPct val="20000"/>
              </a:spcBef>
              <a:spcAft>
                <a:spcPct val="0"/>
              </a:spcAft>
              <a:buChar char="»"/>
              <a:defRPr sz="2200">
                <a:solidFill>
                  <a:schemeClr val="tx1"/>
                </a:solidFill>
                <a:latin typeface="+mn-lt"/>
                <a:ea typeface="+mn-ea"/>
              </a:defRPr>
            </a:lvl8pPr>
            <a:lvl9pPr marL="3886200" indent="-228600" algn="l" rtl="0" fontAlgn="base">
              <a:spcBef>
                <a:spcPct val="20000"/>
              </a:spcBef>
              <a:spcAft>
                <a:spcPct val="0"/>
              </a:spcAft>
              <a:buChar char="»"/>
              <a:defRPr sz="2200">
                <a:solidFill>
                  <a:schemeClr val="tx1"/>
                </a:solidFill>
                <a:latin typeface="+mn-lt"/>
                <a:ea typeface="+mn-ea"/>
              </a:defRPr>
            </a:lvl9pPr>
          </a:lstStyle>
          <a:p>
            <a:pPr eaLnBrk="1" hangingPunct="1">
              <a:buClr>
                <a:srgbClr val="EE9012"/>
              </a:buClr>
              <a:defRPr/>
            </a:pPr>
            <a:r>
              <a:rPr lang="en-US" altLang="en-US" sz="2400" b="1" kern="0" dirty="0"/>
              <a:t>Stage 3 – Autonomy</a:t>
            </a:r>
          </a:p>
          <a:p>
            <a:pPr lvl="1" eaLnBrk="1" hangingPunct="1">
              <a:buClr>
                <a:srgbClr val="EE9012"/>
              </a:buClr>
              <a:defRPr/>
            </a:pPr>
            <a:r>
              <a:rPr lang="en-US" altLang="en-US" sz="2000" kern="0" dirty="0"/>
              <a:t>“Self-governing”</a:t>
            </a:r>
          </a:p>
          <a:p>
            <a:pPr eaLnBrk="1" hangingPunct="1">
              <a:defRPr/>
            </a:pPr>
            <a:r>
              <a:rPr lang="en-US" altLang="en-US" sz="2400" kern="0" dirty="0"/>
              <a:t>Social development</a:t>
            </a:r>
          </a:p>
          <a:p>
            <a:pPr lvl="1" eaLnBrk="1" hangingPunct="1">
              <a:defRPr/>
            </a:pPr>
            <a:r>
              <a:rPr lang="en-US" altLang="en-US" sz="2000" kern="0" dirty="0"/>
              <a:t>Can relate to people of widely different views and background.</a:t>
            </a:r>
          </a:p>
          <a:p>
            <a:pPr eaLnBrk="1" hangingPunct="1">
              <a:defRPr/>
            </a:pPr>
            <a:r>
              <a:rPr lang="en-US" altLang="en-US" sz="2400" kern="0" dirty="0"/>
              <a:t>Moral development</a:t>
            </a:r>
          </a:p>
          <a:p>
            <a:pPr lvl="1" eaLnBrk="1" hangingPunct="1">
              <a:defRPr/>
            </a:pPr>
            <a:r>
              <a:rPr lang="en-US" altLang="en-US" sz="2000" kern="0" dirty="0"/>
              <a:t>Recognize that issues are complex, and there is some truth in different views.</a:t>
            </a:r>
          </a:p>
          <a:p>
            <a:pPr lvl="1" eaLnBrk="1" hangingPunct="1">
              <a:defRPr/>
            </a:pPr>
            <a:r>
              <a:rPr lang="en-US" altLang="en-US" sz="2000" kern="0" dirty="0"/>
              <a:t>But continue to work with others toward rational consensus.</a:t>
            </a:r>
          </a:p>
          <a:p>
            <a:pPr eaLnBrk="1" hangingPunct="1">
              <a:defRPr/>
            </a:pPr>
            <a:endParaRPr lang="en-US" altLang="en-US" kern="0" dirty="0"/>
          </a:p>
        </p:txBody>
      </p:sp>
      <p:sp>
        <p:nvSpPr>
          <p:cNvPr id="4" name="Rectangle 2">
            <a:extLst>
              <a:ext uri="{FF2B5EF4-FFF2-40B4-BE49-F238E27FC236}">
                <a16:creationId xmlns:a16="http://schemas.microsoft.com/office/drawing/2014/main" id="{A6BAFACE-2AA4-963B-84FE-BF3C85C94C5F}"/>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Moral Development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a:extLst>
              <a:ext uri="{FF2B5EF4-FFF2-40B4-BE49-F238E27FC236}">
                <a16:creationId xmlns:a16="http://schemas.microsoft.com/office/drawing/2014/main" id="{17462634-2872-56DB-41C5-E74B0E4D54C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fld id="{DFF545C1-CB34-45B5-9772-20B6F2B5E29E}" type="slidenum">
              <a:rPr lang="en-US" altLang="en-US" sz="1400" smtClean="0"/>
              <a:pPr>
                <a:spcBef>
                  <a:spcPct val="0"/>
                </a:spcBef>
                <a:buClrTx/>
                <a:buFontTx/>
                <a:buNone/>
              </a:pPr>
              <a:t>9</a:t>
            </a:fld>
            <a:endParaRPr lang="en-US" altLang="en-US" sz="1400"/>
          </a:p>
        </p:txBody>
      </p:sp>
      <p:sp>
        <p:nvSpPr>
          <p:cNvPr id="11268" name="AutoShape 6" descr="http://openclipart.org/people/ben/ben_Jigsaw_Puzzle.svg">
            <a:extLst>
              <a:ext uri="{FF2B5EF4-FFF2-40B4-BE49-F238E27FC236}">
                <a16:creationId xmlns:a16="http://schemas.microsoft.com/office/drawing/2014/main" id="{ECAC9FEB-EC31-74B3-C2F1-0E26DDF041F8}"/>
              </a:ext>
            </a:extLst>
          </p:cNvPr>
          <p:cNvSpPr>
            <a:spLocks noChangeAspect="1" noChangeArrowheads="1"/>
          </p:cNvSpPr>
          <p:nvPr/>
        </p:nvSpPr>
        <p:spPr bwMode="auto">
          <a:xfrm>
            <a:off x="149225" y="-13716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1269" name="AutoShape 8" descr="http://openclipart.org/people/ben/ben_Jigsaw_Puzzle.svg">
            <a:extLst>
              <a:ext uri="{FF2B5EF4-FFF2-40B4-BE49-F238E27FC236}">
                <a16:creationId xmlns:a16="http://schemas.microsoft.com/office/drawing/2014/main" id="{0FA10572-1FED-8488-635C-DAEC836F8FF7}"/>
              </a:ext>
            </a:extLst>
          </p:cNvPr>
          <p:cNvSpPr>
            <a:spLocks noChangeAspect="1" noChangeArrowheads="1"/>
          </p:cNvSpPr>
          <p:nvPr/>
        </p:nvSpPr>
        <p:spPr bwMode="auto">
          <a:xfrm>
            <a:off x="301625" y="-12192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1270" name="AutoShape 12" descr="http://openclipart.org/people/ben/ben_Jigsaw_Puzzle.svg">
            <a:extLst>
              <a:ext uri="{FF2B5EF4-FFF2-40B4-BE49-F238E27FC236}">
                <a16:creationId xmlns:a16="http://schemas.microsoft.com/office/drawing/2014/main" id="{79BD76C6-C7B1-4727-C4AE-2170DFC199F6}"/>
              </a:ext>
            </a:extLst>
          </p:cNvPr>
          <p:cNvSpPr>
            <a:spLocks noChangeAspect="1" noChangeArrowheads="1"/>
          </p:cNvSpPr>
          <p:nvPr/>
        </p:nvSpPr>
        <p:spPr bwMode="auto">
          <a:xfrm>
            <a:off x="606425" y="-9144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11271" name="AutoShape 14" descr="http://openclipart.org/people/ben/ben_Jigsaw_Puzzle.svg">
            <a:extLst>
              <a:ext uri="{FF2B5EF4-FFF2-40B4-BE49-F238E27FC236}">
                <a16:creationId xmlns:a16="http://schemas.microsoft.com/office/drawing/2014/main" id="{75A035DB-FD59-9057-8838-EE1C27C16473}"/>
              </a:ext>
            </a:extLst>
          </p:cNvPr>
          <p:cNvSpPr>
            <a:spLocks noChangeAspect="1" noChangeArrowheads="1"/>
          </p:cNvSpPr>
          <p:nvPr/>
        </p:nvSpPr>
        <p:spPr bwMode="auto">
          <a:xfrm>
            <a:off x="758825" y="-762000"/>
            <a:ext cx="42100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BB03F"/>
              </a:buClr>
              <a:buChar char="•"/>
              <a:defRPr sz="2800">
                <a:solidFill>
                  <a:schemeClr val="tx1"/>
                </a:solidFill>
                <a:latin typeface="Arial" panose="020B0604020202020204" pitchFamily="34" charset="0"/>
                <a:ea typeface="ヒラギノ角ゴ Pro W3"/>
                <a:cs typeface="ヒラギノ角ゴ Pro W3"/>
              </a:defRPr>
            </a:lvl1pPr>
            <a:lvl2pPr marL="742950" indent="-285750">
              <a:spcBef>
                <a:spcPct val="20000"/>
              </a:spcBef>
              <a:buChar char="–"/>
              <a:defRPr sz="2200">
                <a:solidFill>
                  <a:schemeClr val="tx1"/>
                </a:solidFill>
                <a:latin typeface="Arial" panose="020B0604020202020204" pitchFamily="34" charset="0"/>
                <a:ea typeface="ヒラギノ角ゴ Pro W3"/>
                <a:cs typeface="ヒラギノ角ゴ Pro W3"/>
              </a:defRPr>
            </a:lvl2pPr>
            <a:lvl3pPr marL="1143000" indent="-228600">
              <a:spcBef>
                <a:spcPct val="20000"/>
              </a:spcBef>
              <a:buChar char="•"/>
              <a:defRPr sz="2200">
                <a:solidFill>
                  <a:schemeClr val="tx1"/>
                </a:solidFill>
                <a:latin typeface="Arial" panose="020B0604020202020204" pitchFamily="34" charset="0"/>
                <a:ea typeface="ヒラギノ角ゴ Pro W3"/>
                <a:cs typeface="ヒラギノ角ゴ Pro W3"/>
              </a:defRPr>
            </a:lvl3pPr>
            <a:lvl4pPr marL="1600200" indent="-228600">
              <a:spcBef>
                <a:spcPct val="20000"/>
              </a:spcBef>
              <a:buChar char="–"/>
              <a:defRPr sz="2200">
                <a:solidFill>
                  <a:schemeClr val="tx1"/>
                </a:solidFill>
                <a:latin typeface="Arial" panose="020B0604020202020204" pitchFamily="34" charset="0"/>
                <a:ea typeface="ヒラギノ角ゴ Pro W3"/>
                <a:cs typeface="ヒラギノ角ゴ Pro W3"/>
              </a:defRPr>
            </a:lvl4pPr>
            <a:lvl5pPr marL="2057400" indent="-228600">
              <a:spcBef>
                <a:spcPct val="20000"/>
              </a:spcBef>
              <a:buChar char="»"/>
              <a:defRPr sz="22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ea typeface="ヒラギノ角ゴ Pro W3"/>
                <a:cs typeface="ヒラギノ角ゴ Pro W3"/>
              </a:defRPr>
            </a:lvl9pPr>
          </a:lstStyle>
          <a:p>
            <a:pPr>
              <a:spcBef>
                <a:spcPct val="0"/>
              </a:spcBef>
              <a:buClrTx/>
              <a:buFontTx/>
              <a:buNone/>
            </a:pPr>
            <a:endParaRPr lang="en-US" altLang="en-US" sz="2400"/>
          </a:p>
        </p:txBody>
      </p:sp>
      <p:sp>
        <p:nvSpPr>
          <p:cNvPr id="9" name="Rectangle 3">
            <a:extLst>
              <a:ext uri="{FF2B5EF4-FFF2-40B4-BE49-F238E27FC236}">
                <a16:creationId xmlns:a16="http://schemas.microsoft.com/office/drawing/2014/main" id="{AC9199DB-6CDF-0CF4-61B8-CCB9643FEE94}"/>
              </a:ext>
            </a:extLst>
          </p:cNvPr>
          <p:cNvSpPr txBox="1">
            <a:spLocks noChangeArrowheads="1"/>
          </p:cNvSpPr>
          <p:nvPr/>
        </p:nvSpPr>
        <p:spPr bwMode="auto">
          <a:xfrm>
            <a:off x="755885" y="2286000"/>
            <a:ext cx="7772400" cy="4114800"/>
          </a:xfrm>
          <a:prstGeom prst="rect">
            <a:avLst/>
          </a:prstGeom>
          <a:noFill/>
          <a:ln>
            <a:noFill/>
          </a:ln>
        </p:spPr>
        <p:txBody>
          <a:bodyPr/>
          <a:lstStyle>
            <a:lvl1pPr marL="342900" indent="-342900" algn="l" rtl="0" eaLnBrk="0" fontAlgn="base" hangingPunct="0">
              <a:spcBef>
                <a:spcPct val="20000"/>
              </a:spcBef>
              <a:spcAft>
                <a:spcPct val="0"/>
              </a:spcAft>
              <a:buClr>
                <a:srgbClr val="FBB03F"/>
              </a:buClr>
              <a:buChar char="•"/>
              <a:defRPr sz="28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2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2200">
                <a:solidFill>
                  <a:schemeClr val="tx1"/>
                </a:solidFill>
                <a:latin typeface="+mn-lt"/>
                <a:ea typeface="+mn-ea"/>
                <a:cs typeface="ヒラギノ角ゴ Pro W3"/>
              </a:defRPr>
            </a:lvl5pPr>
            <a:lvl6pPr marL="2514600" indent="-228600" algn="l" rtl="0" fontAlgn="base">
              <a:spcBef>
                <a:spcPct val="20000"/>
              </a:spcBef>
              <a:spcAft>
                <a:spcPct val="0"/>
              </a:spcAft>
              <a:buChar char="»"/>
              <a:defRPr sz="2200">
                <a:solidFill>
                  <a:schemeClr val="tx1"/>
                </a:solidFill>
                <a:latin typeface="+mn-lt"/>
                <a:ea typeface="+mn-ea"/>
              </a:defRPr>
            </a:lvl6pPr>
            <a:lvl7pPr marL="2971800" indent="-228600" algn="l" rtl="0" fontAlgn="base">
              <a:spcBef>
                <a:spcPct val="20000"/>
              </a:spcBef>
              <a:spcAft>
                <a:spcPct val="0"/>
              </a:spcAft>
              <a:buChar char="»"/>
              <a:defRPr sz="2200">
                <a:solidFill>
                  <a:schemeClr val="tx1"/>
                </a:solidFill>
                <a:latin typeface="+mn-lt"/>
                <a:ea typeface="+mn-ea"/>
              </a:defRPr>
            </a:lvl7pPr>
            <a:lvl8pPr marL="3429000" indent="-228600" algn="l" rtl="0" fontAlgn="base">
              <a:spcBef>
                <a:spcPct val="20000"/>
              </a:spcBef>
              <a:spcAft>
                <a:spcPct val="0"/>
              </a:spcAft>
              <a:buChar char="»"/>
              <a:defRPr sz="2200">
                <a:solidFill>
                  <a:schemeClr val="tx1"/>
                </a:solidFill>
                <a:latin typeface="+mn-lt"/>
                <a:ea typeface="+mn-ea"/>
              </a:defRPr>
            </a:lvl8pPr>
            <a:lvl9pPr marL="3886200" indent="-228600" algn="l" rtl="0" fontAlgn="base">
              <a:spcBef>
                <a:spcPct val="20000"/>
              </a:spcBef>
              <a:spcAft>
                <a:spcPct val="0"/>
              </a:spcAft>
              <a:buChar char="»"/>
              <a:defRPr sz="2200">
                <a:solidFill>
                  <a:schemeClr val="tx1"/>
                </a:solidFill>
                <a:latin typeface="+mn-lt"/>
                <a:ea typeface="+mn-ea"/>
              </a:defRPr>
            </a:lvl9pPr>
          </a:lstStyle>
          <a:p>
            <a:pPr eaLnBrk="1" hangingPunct="1">
              <a:buClr>
                <a:srgbClr val="EE9012"/>
              </a:buClr>
              <a:defRPr/>
            </a:pPr>
            <a:r>
              <a:rPr lang="en-US" altLang="en-US" sz="2400" kern="0" dirty="0"/>
              <a:t>Some research suggests that more advanced ethical skills enhance leadership effectiveness.</a:t>
            </a:r>
          </a:p>
          <a:p>
            <a:pPr lvl="1" eaLnBrk="1" hangingPunct="1">
              <a:buClr>
                <a:srgbClr val="EE9012"/>
              </a:buClr>
              <a:defRPr/>
            </a:pPr>
            <a:r>
              <a:rPr lang="en-US" altLang="en-US" sz="2000" kern="0" dirty="0"/>
              <a:t>Not surprising, since ethics and </a:t>
            </a:r>
            <a:br>
              <a:rPr lang="en-US" altLang="en-US" sz="2000" kern="0" dirty="0"/>
            </a:br>
            <a:r>
              <a:rPr lang="en-US" altLang="en-US" sz="2000" kern="0" dirty="0"/>
              <a:t>leadership have the same aim –</a:t>
            </a:r>
            <a:br>
              <a:rPr lang="en-US" altLang="en-US" sz="2000" kern="0" dirty="0"/>
            </a:br>
            <a:r>
              <a:rPr lang="en-US" altLang="en-US" sz="2000" kern="0" dirty="0"/>
              <a:t>reaching consensus.</a:t>
            </a:r>
          </a:p>
          <a:p>
            <a:pPr lvl="1" eaLnBrk="1" hangingPunct="1">
              <a:buClr>
                <a:srgbClr val="EE9012"/>
              </a:buClr>
              <a:defRPr/>
            </a:pPr>
            <a:r>
              <a:rPr lang="en-US" altLang="en-US" sz="2000" kern="0" dirty="0"/>
              <a:t>The idea goes back at least to </a:t>
            </a:r>
            <a:br>
              <a:rPr lang="en-US" altLang="en-US" sz="2000" kern="0" dirty="0"/>
            </a:br>
            <a:r>
              <a:rPr lang="en-US" altLang="en-US" sz="2000" kern="0" dirty="0"/>
              <a:t>Confucius.</a:t>
            </a:r>
          </a:p>
          <a:p>
            <a:pPr eaLnBrk="1" hangingPunct="1">
              <a:defRPr/>
            </a:pPr>
            <a:endParaRPr lang="en-US" altLang="en-US" kern="0" dirty="0"/>
          </a:p>
        </p:txBody>
      </p:sp>
      <p:pic>
        <p:nvPicPr>
          <p:cNvPr id="11273" name="Picture 2" descr="http://www.webzeest.com/articleimages/8f14e45fce_1387187514310confucius2.jpg">
            <a:extLst>
              <a:ext uri="{FF2B5EF4-FFF2-40B4-BE49-F238E27FC236}">
                <a16:creationId xmlns:a16="http://schemas.microsoft.com/office/drawing/2014/main" id="{34F55859-7C8C-03F3-DF25-B2B56FC967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3352800"/>
            <a:ext cx="2278063"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2">
            <a:extLst>
              <a:ext uri="{FF2B5EF4-FFF2-40B4-BE49-F238E27FC236}">
                <a16:creationId xmlns:a16="http://schemas.microsoft.com/office/drawing/2014/main" id="{67393FB1-748F-7B66-8645-9258288AF285}"/>
              </a:ext>
            </a:extLst>
          </p:cNvPr>
          <p:cNvSpPr>
            <a:spLocks noGrp="1" noChangeArrowheads="1"/>
          </p:cNvSpPr>
          <p:nvPr>
            <p:ph type="title"/>
          </p:nvPr>
        </p:nvSpPr>
        <p:spPr>
          <a:xfrm>
            <a:off x="740010" y="1143000"/>
            <a:ext cx="7772400" cy="1143000"/>
          </a:xfrm>
        </p:spPr>
        <p:txBody>
          <a:bodyPr>
            <a:normAutofit/>
          </a:bodyPr>
          <a:lstStyle/>
          <a:p>
            <a:pPr eaLnBrk="1" hangingPunct="1"/>
            <a:r>
              <a:rPr lang="en-US" altLang="en-US" sz="3600" b="1" dirty="0">
                <a:solidFill>
                  <a:srgbClr val="C00000"/>
                </a:solidFill>
                <a:latin typeface="Arial" panose="020B0604020202020204" pitchFamily="34" charset="0"/>
                <a:cs typeface="Arial" panose="020B0604020202020204" pitchFamily="34" charset="0"/>
              </a:rPr>
              <a:t>Leadership</a:t>
            </a:r>
          </a:p>
        </p:txBody>
      </p:sp>
    </p:spTree>
  </p:cSld>
  <p:clrMapOvr>
    <a:masterClrMapping/>
  </p:clrMapOvr>
</p:sld>
</file>

<file path=ppt/theme/theme1.xml><?xml version="1.0" encoding="utf-8"?>
<a:theme xmlns:a="http://schemas.openxmlformats.org/drawingml/2006/main" name="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1991</TotalTime>
  <Words>1594</Words>
  <Application>Microsoft Office PowerPoint</Application>
  <PresentationFormat>On-screen Show (4:3)</PresentationFormat>
  <Paragraphs>215</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Symbol</vt:lpstr>
      <vt:lpstr>theme</vt:lpstr>
      <vt:lpstr>Moral Development  and Leadership</vt:lpstr>
      <vt:lpstr>Moral Development</vt:lpstr>
      <vt:lpstr>PowerPoint Presentation</vt:lpstr>
      <vt:lpstr>Moral Development</vt:lpstr>
      <vt:lpstr>Moral Development</vt:lpstr>
      <vt:lpstr>Moral Development</vt:lpstr>
      <vt:lpstr>Moral Development</vt:lpstr>
      <vt:lpstr>Moral Development</vt:lpstr>
      <vt:lpstr>Leadership</vt:lpstr>
      <vt:lpstr>Leadership</vt:lpstr>
      <vt:lpstr>Leadership</vt:lpstr>
      <vt:lpstr>Leadership</vt:lpstr>
      <vt:lpstr>Leadership</vt:lpstr>
      <vt:lpstr>Leadership</vt:lpstr>
      <vt:lpstr>Leadership</vt:lpstr>
      <vt:lpstr>Leadership</vt:lpstr>
      <vt:lpstr>Leadership</vt:lpstr>
      <vt:lpstr>Leadership</vt:lpstr>
      <vt:lpstr>Leadership</vt:lpstr>
      <vt:lpstr>Leadership</vt:lpstr>
      <vt:lpstr>Leadership</vt:lpstr>
      <vt:lpstr>Moral Development</vt:lpstr>
      <vt:lpstr>PowerPoint Presentation</vt:lpstr>
      <vt:lpstr>Moral Development</vt:lpstr>
      <vt:lpstr>Moral Development</vt:lpstr>
      <vt:lpstr>Moral Development</vt:lpstr>
      <vt:lpstr>Moral Development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Hooker</dc:creator>
  <cp:lastModifiedBy>John Hooker</cp:lastModifiedBy>
  <cp:revision>54</cp:revision>
  <dcterms:created xsi:type="dcterms:W3CDTF">2021-09-06T22:05:14Z</dcterms:created>
  <dcterms:modified xsi:type="dcterms:W3CDTF">2024-06-05T00:41:01Z</dcterms:modified>
</cp:coreProperties>
</file>