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62" r:id="rId2"/>
    <p:sldId id="581" r:id="rId3"/>
    <p:sldId id="582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74" r:id="rId21"/>
    <p:sldId id="575" r:id="rId22"/>
    <p:sldId id="576" r:id="rId23"/>
    <p:sldId id="577" r:id="rId24"/>
    <p:sldId id="578" r:id="rId25"/>
    <p:sldId id="599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56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4270C5E-2080-4480-BE89-5A070C8C3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1675" indent="-269875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10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128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446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D548A1-26CA-4B1D-95CA-2205D4E6F55B}" type="slidenum"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3DC63D2B-02A2-4F47-BB9B-494D7C8B3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BA0A8A4-DC18-4B19-BA4F-43A2DB3E2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D321A6E-1C77-4C9A-9A96-60AADE439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1675" indent="-269875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10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128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446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8516AF-F2F6-49FC-8E76-EE248C6835B9}" type="slidenum"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9BA5D506-6D6F-4E96-878C-A1036351F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0A95549C-5C2A-49BB-B2C6-41C0E0195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AA0A26A-F36C-4E9B-A86F-F9BC89822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1675" indent="-269875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10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128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446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BFFB74-554F-4E6B-90BF-9D461529A7DB}" type="slidenum"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C1621DEC-78BE-43B1-8667-FDD4A6227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F6CBEA0-7320-49EC-947B-1FDDDE21E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7D2F991-6CBC-41FB-9F3E-CA86F5E40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1675" indent="-269875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10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128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44688" indent="-215900">
              <a:spcBef>
                <a:spcPct val="30000"/>
              </a:spcBef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02C996-B966-4AE2-B416-32CD885E0751}" type="slidenum"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AA659391-5B9B-41B2-83E6-5578848DF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6BEA9911-935B-4C9A-9F0A-2DE9FCB5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E8BF754-7C2B-4EC1-BF66-F703A28AE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FB381E70-1266-4B9D-AF5A-3AB315B0EB76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94F52C6B-011A-4927-B1C6-7035AD590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4F1B6B13-9607-4149-A7C8-C5438D154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92BA8F9-F3B9-47A9-8F30-D23AAC03F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D67B1F90-D017-4D78-83CC-A9986C75C27C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34D9A384-6478-4EEE-BB4E-34457AAA0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0B7ABD4-1033-49BF-A5B7-59D063ACE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D815617-60B4-4F5F-AA2D-C3E1EDE0B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69C0EA2-38D8-41D6-86CF-116646CCB8BA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7E0E2F02-11AD-4044-A8B1-D6AB31C1AF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FCE5C91-1455-4BA8-872B-B4F93982A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AFCF9F6-EAF8-455E-A4E8-CBF5FBB83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51F32FB2-DCE3-4FAE-A8CE-823EF8B60EFA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EAE80592-1E88-4506-9656-38B7CF1CB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BA632B25-11E4-470A-B318-2599038DF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9A42828-9A15-400E-8B37-76BAD341B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4213" algn="l"/>
                <a:tab pos="1368425" algn="l"/>
                <a:tab pos="2052638" algn="l"/>
                <a:tab pos="27384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5FCA6AB8-556C-447D-A67C-4B0E605A58CB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703BDF86-1BAB-4F98-9ED8-0CA4D0FBD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ED18D22-B7F8-4224-BD6C-3D4F2BC89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 and Misconceptions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69E0023-8FB2-4019-869E-83DA06B3D0D0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 dirty="0"/>
              <a:t>Module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E285FB-8945-4E83-BC11-4F7563EED468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376" y="1499930"/>
            <a:ext cx="8229600" cy="12398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Myth 5.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Ethics is based on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Therefore, we can never think about it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rationally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Clr>
                <a:srgbClr val="EE9012"/>
              </a:buClr>
            </a:pPr>
            <a:endParaRPr lang="en-US" altLang="en-US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57200" y="3221038"/>
            <a:ext cx="3467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EE9012"/>
              </a:buClr>
              <a:buFontTx/>
              <a:buNone/>
            </a:pPr>
            <a:endParaRPr lang="en-US" altLang="en-US" b="1"/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495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EB0334BD-9F00-4E11-BBD9-1BDB842F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1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36DF07-0F3D-46AF-9C42-AE2797D88E4A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71" y="1509880"/>
            <a:ext cx="8229600" cy="1239838"/>
          </a:xfrm>
        </p:spPr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much is true…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Religions have made fundamental contributions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ethics.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57200" y="3221038"/>
            <a:ext cx="3467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EE9012"/>
              </a:buClr>
              <a:buFontTx/>
              <a:buNone/>
            </a:pPr>
            <a:endParaRPr lang="en-US" altLang="en-US" b="1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B0334BD-9F00-4E11-BBD9-1BDB842F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3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707CC5-49E0-41D6-B2DF-88E9260D021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440" y="1511961"/>
            <a:ext cx="8077200" cy="437515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This much is true…</a:t>
            </a:r>
          </a:p>
          <a:p>
            <a:pPr lvl="1"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Religions have made fundamental contributions </a:t>
            </a:r>
            <a:b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ethics.</a:t>
            </a:r>
          </a:p>
          <a:p>
            <a:pPr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But…</a:t>
            </a:r>
          </a:p>
          <a:p>
            <a:pPr lvl="1"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Religions have a long tradition of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rational </a:t>
            </a:r>
            <a:b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discourse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ethics and other subjects.</a:t>
            </a:r>
          </a:p>
          <a:p>
            <a:pPr lvl="2"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Judaism: Talmudic scholarship</a:t>
            </a:r>
          </a:p>
          <a:p>
            <a:pPr lvl="2"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Islam:  </a:t>
            </a:r>
            <a:r>
              <a:rPr lang="en-US" alt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Ulema</a:t>
            </a:r>
            <a:r>
              <a:rPr lang="en-US" alt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(community of scholars)</a:t>
            </a:r>
          </a:p>
          <a:p>
            <a:pPr lvl="2"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Christianity:  Thomist philosophy</a:t>
            </a:r>
          </a:p>
          <a:p>
            <a:pPr lvl="2"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Religions gave us mathematics!</a:t>
            </a:r>
          </a:p>
          <a:p>
            <a:pPr lvl="1" eaLnBrk="1" hangingPunct="1">
              <a:lnSpc>
                <a:spcPct val="110000"/>
              </a:lnSpc>
              <a:buClr>
                <a:srgbClr val="EE9012"/>
              </a:buClr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Anyway, ethical reasoning can be done </a:t>
            </a:r>
            <a:b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independently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religious assumptions.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57200" y="3221038"/>
            <a:ext cx="3467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EE9012"/>
              </a:buClr>
              <a:buFontTx/>
              <a:buNone/>
            </a:pPr>
            <a:endParaRPr lang="en-US" altLang="en-US" b="1"/>
          </a:p>
        </p:txBody>
      </p:sp>
      <p:pic>
        <p:nvPicPr>
          <p:cNvPr id="184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69" y="2703513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6769118" y="4718050"/>
            <a:ext cx="167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Isaiah</a:t>
            </a:r>
            <a:br>
              <a:rPr lang="en-US" altLang="en-US" sz="1600" dirty="0"/>
            </a:br>
            <a:r>
              <a:rPr lang="en-US" altLang="en-US" sz="1600" dirty="0"/>
              <a:t>8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c. BCE</a:t>
            </a: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B0334BD-9F00-4E11-BBD9-1BDB842F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7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BEAF33CF-26DF-400E-B174-838EFD378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12B075-AD0D-446A-9183-76B7391E9D06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62050E9-96B0-430F-824F-CE3319EF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4986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812800" indent="-3429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Myth 6.  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People end up acting in their 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self-interest.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So ethics is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irrelevant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This is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psychological egoism.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Adam Smith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agrees.</a:t>
            </a:r>
          </a:p>
          <a:p>
            <a:pPr lvl="2">
              <a:spcBef>
                <a:spcPts val="700"/>
              </a:spcBef>
              <a:buClr>
                <a:srgbClr val="EE9012"/>
              </a:buClr>
            </a:pP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“It is not from the benevolence of</a:t>
            </a:r>
            <a:b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the butcher, the brewer or the baker</a:t>
            </a:r>
            <a:b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that we expect our dinner, but from</a:t>
            </a:r>
            <a:b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their regard to their own self-interest.”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Self-interest runs society like an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invisible hand”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that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benefits</a:t>
            </a:r>
            <a:b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everyone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7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"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3CDCE3FE-C82F-4011-922C-AECA7E1C8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19081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E456888-B085-4751-A3F7-DFFDB7E7A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A203F3DE-47A7-47BF-BC94-18F7114E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CE53D56-4D9F-4181-8DC3-346F1FEE2867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74F9657-8BEB-4F5E-878E-85F0A79D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113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812800" indent="-3429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Wrong.  </a:t>
            </a: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Smith is quoted grossly out of context.</a:t>
            </a: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He emphasized that human behavior is based 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empathy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as well as self-interest.</a:t>
            </a:r>
          </a:p>
          <a:p>
            <a:pPr lvl="2">
              <a:spcBef>
                <a:spcPts val="700"/>
              </a:spcBef>
              <a:buClr>
                <a:srgbClr val="EE9012"/>
              </a:buClr>
            </a:pP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Theory of Moral Sentiments 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(1759),</a:t>
            </a:r>
            <a:b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beginning with very first sentence.</a:t>
            </a:r>
          </a:p>
          <a:p>
            <a:pPr lvl="2">
              <a:spcBef>
                <a:spcPts val="700"/>
              </a:spcBef>
              <a:buClr>
                <a:srgbClr val="EE9012"/>
              </a:buClr>
            </a:pP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The quote about the butcher, brewer</a:t>
            </a:r>
            <a:b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and the baker explains how </a:t>
            </a:r>
            <a:b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b="1" i="1" dirty="0">
                <a:solidFill>
                  <a:srgbClr val="000000"/>
                </a:solidFill>
                <a:cs typeface="Arial" panose="020B0604020202020204" pitchFamily="34" charset="0"/>
              </a:rPr>
              <a:t>specialization of labor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 leads to </a:t>
            </a:r>
            <a:r>
              <a:rPr lang="en-US" altLang="en-US" sz="1800" b="1" i="1" dirty="0">
                <a:solidFill>
                  <a:srgbClr val="000000"/>
                </a:solidFill>
                <a:cs typeface="Arial" panose="020B0604020202020204" pitchFamily="34" charset="0"/>
              </a:rPr>
              <a:t>trade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1800" b="1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The “invisible hand” refers to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self-regulation of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international </a:t>
            </a:r>
            <a:b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trade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Which he preferred to </a:t>
            </a:r>
            <a:r>
              <a:rPr lang="en-US" altLang="en-US" sz="1800" b="1" i="1" dirty="0">
                <a:solidFill>
                  <a:srgbClr val="000000"/>
                </a:solidFill>
                <a:cs typeface="Arial" panose="020B0604020202020204" pitchFamily="34" charset="0"/>
              </a:rPr>
              <a:t>mercantilism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7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"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475EC99F-8E2C-4903-B091-09954CF0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19081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2C91175B-E2D2-4BA5-97DF-CFE78A56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15DE3F86-F055-4DE6-8DF9-5CD998FE5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CADCB54-1F4B-4584-906C-7A7850989A82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1AAB8642-2662-413A-84BC-BFB5A63D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</a:rPr>
              <a:t>Psychological egoism?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D4F52D3F-E20E-4221-B82F-2846566D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11275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812800" indent="-3429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257300" indent="-3429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An even older idea…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Mencius (</a:t>
            </a:r>
            <a:r>
              <a:rPr lang="en-US" altLang="en-US" sz="2000" i="1" dirty="0" err="1">
                <a:solidFill>
                  <a:srgbClr val="000000"/>
                </a:solidFill>
                <a:cs typeface="Arial" panose="020B0604020202020204" pitchFamily="34" charset="0"/>
              </a:rPr>
              <a:t>Mèng</a:t>
            </a: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Arial" panose="020B0604020202020204" pitchFamily="34" charset="0"/>
              </a:rPr>
              <a:t>Zĭ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), 372-289 BCE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Human beings are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altruistic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by 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nature.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Example – child in danger</a:t>
            </a:r>
          </a:p>
        </p:txBody>
      </p:sp>
      <p:pic>
        <p:nvPicPr>
          <p:cNvPr id="23557" name="Picture 3">
            <a:extLst>
              <a:ext uri="{FF2B5EF4-FFF2-40B4-BE49-F238E27FC236}">
                <a16:creationId xmlns:a16="http://schemas.microsoft.com/office/drawing/2014/main" id="{B8AEC64A-E0CF-4C35-9439-DB1F3E51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905000"/>
            <a:ext cx="20113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017C9E88-06A2-4626-9EF0-853180B0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189454-8025-4EA0-A47C-2724472BE9F6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DD7F9E9C-AAFC-42EC-90D5-F5D0DDE7B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77937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812800" indent="-3429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257300" indent="-3429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An even older idea…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Mencius (</a:t>
            </a:r>
            <a:r>
              <a:rPr lang="en-US" altLang="en-US" sz="2000" i="1" dirty="0" err="1">
                <a:solidFill>
                  <a:srgbClr val="000000"/>
                </a:solidFill>
                <a:cs typeface="Arial" panose="020B0604020202020204" pitchFamily="34" charset="0"/>
              </a:rPr>
              <a:t>Mèng</a:t>
            </a:r>
            <a:r>
              <a:rPr lang="en-US" altLang="en-US" sz="20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Arial" panose="020B0604020202020204" pitchFamily="34" charset="0"/>
              </a:rPr>
              <a:t>Zĭ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), 372-289 BCE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Human beings are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altruistic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by </a:t>
            </a:r>
            <a:b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nature.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Example – child in danger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But we must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cultivate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this trait.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/>
              <a:t>Education is key.</a:t>
            </a:r>
          </a:p>
          <a:p>
            <a:pPr lvl="2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1800" i="1" dirty="0" err="1"/>
              <a:t>Mèng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mŭ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sān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qiān</a:t>
            </a:r>
            <a:r>
              <a:rPr lang="en-US" altLang="en-US" sz="1800" dirty="0"/>
              <a:t> (“Mencius’s mother, three moves”). 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A7DD5E07-CBD3-459C-B8CC-235C293E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905000"/>
            <a:ext cx="20113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649F598-E484-4AC1-A5E2-FA44468E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</a:rPr>
              <a:t>Psychological egoism?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A0295454-5EB8-4407-8CEF-8EB2188E5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B164780-190E-460F-9EFE-FD2119C69FCE}" type="slidenum"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A930E9BF-5B68-4C55-A61F-2D0F9F667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41" y="1321905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812800" indent="-3429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800 pages of recent evidence </a:t>
            </a:r>
            <a:b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for human altruism.</a:t>
            </a:r>
          </a:p>
          <a:p>
            <a:pPr lvl="1" eaLnBrk="1" hangingPunct="1">
              <a:spcBef>
                <a:spcPts val="700"/>
              </a:spcBef>
              <a:buClr>
                <a:srgbClr val="660000"/>
              </a:buClr>
              <a:buSzPct val="70000"/>
              <a:buFont typeface="Wingdings" panose="05000000000000000000" pitchFamily="2" charset="2"/>
              <a:buChar char=""/>
            </a:pP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701" name="Picture 2" descr="French Buddhist monk Matthieu Ricard arrives  at the Elysee presidential Palace in Paris. ">
            <a:extLst>
              <a:ext uri="{FF2B5EF4-FFF2-40B4-BE49-F238E27FC236}">
                <a16:creationId xmlns:a16="http://schemas.microsoft.com/office/drawing/2014/main" id="{6EB5F1C5-25AE-4293-B83A-169E97DB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73" y="3105565"/>
            <a:ext cx="3657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ecx.images-amazon.com/images/I/414YqHq3bXL._SY344_BO1,204,203,200_.jpg">
            <a:extLst>
              <a:ext uri="{FF2B5EF4-FFF2-40B4-BE49-F238E27FC236}">
                <a16:creationId xmlns:a16="http://schemas.microsoft.com/office/drawing/2014/main" id="{069764A8-80DF-485B-9A0E-EF2EB9AE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223050"/>
            <a:ext cx="2200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350A53CE-B772-4D3F-B5BE-EC90ED61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9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</a:rPr>
              <a:t>Psychological egoism?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E121DB78-7F9F-48CE-975E-17758FB3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69F876-00F0-4A09-88FB-7FE8B57AA5C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DF03357-D90D-4E0A-93C4-30BA19575C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24339" y="1510744"/>
            <a:ext cx="8229600" cy="1831545"/>
          </a:xfrm>
        </p:spPr>
        <p:txBody>
          <a:bodyPr>
            <a:normAutofit/>
          </a:bodyPr>
          <a:lstStyle/>
          <a:p>
            <a:pPr eaLnBrk="1" hangingPunct="1">
              <a:buClr>
                <a:srgbClr val="EE9012"/>
              </a:buClr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Myth 7.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learn our ethics as little kids,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as adults.</a:t>
            </a:r>
          </a:p>
          <a:p>
            <a:pPr lvl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adults, it’s too late to study ethics.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9653D49-DDB5-4346-9194-7E83FC64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538314E2-2979-4C29-8931-B2F5407A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A61BFE-223C-4E15-BE8A-075ED596F6B5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0FC3A8F-6DA4-4D1C-B3DB-B47B4624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14" y="2594117"/>
            <a:ext cx="8229600" cy="479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8050" indent="-4365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rgbClr val="EE9012"/>
              </a:buClr>
            </a:pPr>
            <a:r>
              <a:rPr lang="en-US" altLang="en-US" sz="2400" b="1" dirty="0"/>
              <a:t>Wrong.</a:t>
            </a:r>
            <a:r>
              <a:rPr lang="en-US" altLang="en-US" sz="2400" dirty="0"/>
              <a:t>  Ethical maturity grows with </a:t>
            </a:r>
            <a:br>
              <a:rPr lang="en-US" altLang="en-US" sz="2400" dirty="0"/>
            </a:br>
            <a:r>
              <a:rPr lang="en-US" altLang="en-US" sz="2400" dirty="0"/>
              <a:t>cognitive and social maturity.</a:t>
            </a:r>
          </a:p>
          <a:p>
            <a:pPr lvl="1">
              <a:buClr>
                <a:srgbClr val="EE9012"/>
              </a:buClr>
            </a:pPr>
            <a:r>
              <a:rPr lang="en-US" altLang="en-US" sz="2000" dirty="0"/>
              <a:t>We learn how to think </a:t>
            </a:r>
            <a:br>
              <a:rPr lang="en-US" altLang="en-US" sz="2000" dirty="0"/>
            </a:br>
            <a:r>
              <a:rPr lang="en-US" altLang="en-US" sz="2000" dirty="0"/>
              <a:t>about our actions and </a:t>
            </a:r>
            <a:br>
              <a:rPr lang="en-US" altLang="en-US" sz="2000" dirty="0"/>
            </a:br>
            <a:r>
              <a:rPr lang="en-US" altLang="en-US" sz="2000" dirty="0"/>
              <a:t>their consequences.</a:t>
            </a:r>
          </a:p>
          <a:p>
            <a:pPr lvl="1">
              <a:buClr>
                <a:srgbClr val="EE9012"/>
              </a:buClr>
            </a:pPr>
            <a:r>
              <a:rPr lang="en-US" altLang="en-US" sz="2000" dirty="0"/>
              <a:t>A lifelong process.</a:t>
            </a:r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93CB878B-6655-4B1A-9F29-56643917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041775"/>
            <a:ext cx="23145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65116622-DA24-419B-8317-7A96C5657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3D4A51-A1F9-45C9-9405-56257CA45DA0}"/>
              </a:ext>
            </a:extLst>
          </p:cNvPr>
          <p:cNvSpPr txBox="1">
            <a:spLocks noChangeArrowheads="1"/>
          </p:cNvSpPr>
          <p:nvPr/>
        </p:nvSpPr>
        <p:spPr>
          <a:xfrm>
            <a:off x="924339" y="1510744"/>
            <a:ext cx="8229600" cy="154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9012"/>
              </a:buClr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Myth 7.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learn our ethics as little kids,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as adults.</a:t>
            </a:r>
          </a:p>
          <a:p>
            <a:pPr lvl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adults, it’s too late to study ethics.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4D184F7-6A59-4B52-8732-0CFC476C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FDD878-4EA1-4EAF-873D-59F415637D3F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0CFC45AC-F2A3-4F29-9085-4DE457BB0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2" y="66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82CFE9ED-ED29-4C21-AD80-A83CBF94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80" y="1451183"/>
            <a:ext cx="7772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Myth 1.  </a:t>
            </a:r>
            <a:r>
              <a:rPr lang="en-US" altLang="en-US" sz="2400" dirty="0">
                <a:solidFill>
                  <a:srgbClr val="000000"/>
                </a:solidFill>
              </a:rPr>
              <a:t>The purpose of ethics is to judge who is </a:t>
            </a:r>
            <a:r>
              <a:rPr lang="en-US" altLang="en-US" sz="2400" b="1" dirty="0">
                <a:solidFill>
                  <a:srgbClr val="000000"/>
                </a:solidFill>
              </a:rPr>
              <a:t>good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b="1" dirty="0">
                <a:solidFill>
                  <a:srgbClr val="000000"/>
                </a:solidFill>
              </a:rPr>
              <a:t>bad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…and nobody wants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to be told they are bad.</a:t>
            </a:r>
          </a:p>
          <a:p>
            <a:pPr lvl="2" eaLnBrk="1" hangingPunct="1">
              <a:spcBef>
                <a:spcPts val="500"/>
              </a:spcBef>
              <a:buClr>
                <a:srgbClr val="660000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4101" name="AutoShape 2" descr="Image result for good and evil">
            <a:extLst>
              <a:ext uri="{FF2B5EF4-FFF2-40B4-BE49-F238E27FC236}">
                <a16:creationId xmlns:a16="http://schemas.microsoft.com/office/drawing/2014/main" id="{DAD1C3C8-89C3-40B4-8BA8-4208E08AA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93838"/>
            <a:ext cx="5153025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id="{CDA470B3-0CCA-4B6D-805C-AE31242B0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595204"/>
            <a:ext cx="27844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01A92BC1-565E-4BE0-B18B-8E75B232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2BA66E-F865-4F02-B4C1-2474B1A6CCF6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3414D4A-CD20-405B-ACD3-434C2F0214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3974" y="1437861"/>
            <a:ext cx="8229600" cy="4337050"/>
          </a:xfrm>
        </p:spPr>
        <p:txBody>
          <a:bodyPr/>
          <a:lstStyle/>
          <a:p>
            <a:pPr eaLnBrk="1" hangingPunct="1">
              <a:buClr>
                <a:srgbClr val="EE9012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Lawrence Kohlberg’s developmental stages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 identified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 stages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moral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development.</a:t>
            </a:r>
          </a:p>
          <a:p>
            <a:pPr lvl="2">
              <a:buClr>
                <a:srgbClr val="EE9012"/>
              </a:buClr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Ethical reasoning skills improve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 later stages.</a:t>
            </a:r>
          </a:p>
          <a:p>
            <a:pPr lvl="2">
              <a:buClr>
                <a:srgbClr val="EE9012"/>
              </a:buClr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Final stage reached only in the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60s, if at all.</a:t>
            </a:r>
          </a:p>
          <a:p>
            <a:endParaRPr lang="en-US" altLang="en-US" dirty="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5AC2926-541C-49C0-A281-5B3A0035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24175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Clr>
                <a:schemeClr val="bg2"/>
              </a:buClr>
              <a:buSzPct val="70000"/>
              <a:buFontTx/>
              <a:buNone/>
            </a:pPr>
            <a:endParaRPr lang="en-US" altLang="en-US" b="1"/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A76B8158-AADC-4A92-9144-2890D76C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6" y="1965234"/>
            <a:ext cx="16954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0D5979F-C67E-46DA-94F0-2E851ED3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F12A4EB-C684-4548-B151-792467D23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0B5046C-D4AA-4D87-999E-D724BD5CF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29" y="3775790"/>
            <a:ext cx="4482434" cy="27872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0D6F4891-36A5-4BC1-84F8-E32E04A4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A4BD96-7611-4E19-A84E-A1F4678B76DC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FDC496A-83D2-447C-A6F7-C94C7A9C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1BF2949-8483-424D-886D-96C5F2EFA13F}"/>
              </a:ext>
            </a:extLst>
          </p:cNvPr>
          <p:cNvSpPr txBox="1">
            <a:spLocks noChangeArrowheads="1"/>
          </p:cNvSpPr>
          <p:nvPr/>
        </p:nvSpPr>
        <p:spPr>
          <a:xfrm>
            <a:off x="924340" y="1386854"/>
            <a:ext cx="8229600" cy="430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Myth 9.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Ethics is just a matter of opinion.</a:t>
            </a:r>
          </a:p>
          <a:p>
            <a:pPr lvl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no objective standards.</a:t>
            </a:r>
          </a:p>
          <a:p>
            <a:pPr lvl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 values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>
            <a:extLst>
              <a:ext uri="{FF2B5EF4-FFF2-40B4-BE49-F238E27FC236}">
                <a16:creationId xmlns:a16="http://schemas.microsoft.com/office/drawing/2014/main" id="{7CEADFEB-D0AD-4525-A462-9026D9A4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5" y="2292632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5A8888B8-95E0-44C3-925F-1A75D9DE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14210F-4FD3-48CA-8ECD-ED33C2EEEF87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602CF4E7-0B06-4FCA-AC38-4F687AB3D9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24340" y="1386854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Myth 9.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Ethics is just a matter of opinion.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are no objective standards.</a:t>
            </a:r>
          </a:p>
          <a:p>
            <a:pPr lvl="1" eaLnBrk="1" hangingPunct="1">
              <a:buClr>
                <a:srgbClr val="EE901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 values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Try to remember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the next time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mugged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22F5DB4-0ED4-407A-9669-C8968753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BDC084EB-734B-449E-B632-C6F50498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9AF296-2938-49B1-A1AF-3112BE78511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87B1680-191B-4095-9E89-943E2FF80A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1" y="1416672"/>
            <a:ext cx="8229600" cy="43021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say ethics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objective!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shouldn’t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“impose our values on others.”</a:t>
            </a:r>
            <a:endParaRPr lang="en-US" alt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Ethics should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therefore be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matter of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60421" name="Picture 3">
            <a:extLst>
              <a:ext uri="{FF2B5EF4-FFF2-40B4-BE49-F238E27FC236}">
                <a16:creationId xmlns:a16="http://schemas.microsoft.com/office/drawing/2014/main" id="{B7EB588D-CF18-474E-957F-C06D1AEEC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7568"/>
            <a:ext cx="48418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4">
            <a:extLst>
              <a:ext uri="{FF2B5EF4-FFF2-40B4-BE49-F238E27FC236}">
                <a16:creationId xmlns:a16="http://schemas.microsoft.com/office/drawing/2014/main" id="{98048533-14CF-49F3-A611-7575D4A8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3" y="2797311"/>
            <a:ext cx="1412875" cy="1219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0423" name="Rectangle 9">
            <a:extLst>
              <a:ext uri="{FF2B5EF4-FFF2-40B4-BE49-F238E27FC236}">
                <a16:creationId xmlns:a16="http://schemas.microsoft.com/office/drawing/2014/main" id="{7A31CCBA-750B-48B8-AB88-704C19554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41543"/>
            <a:ext cx="1603375" cy="5445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0424" name="Rectangle 10">
            <a:extLst>
              <a:ext uri="{FF2B5EF4-FFF2-40B4-BE49-F238E27FC236}">
                <a16:creationId xmlns:a16="http://schemas.microsoft.com/office/drawing/2014/main" id="{1D9D53EE-E86D-400B-B001-B3280EB98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5" y="4645234"/>
            <a:ext cx="857250" cy="5445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012D72A-A3D5-4DC1-9839-AEF0B133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9C578616-B259-48CB-A771-4DAFCD83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1C2E1B-7A3A-4F64-A31C-7AA13720EC8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456A272-6A8B-416B-A86A-A10BE97202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34274" y="1358347"/>
            <a:ext cx="8218488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Ethics does not “impose values on others.”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Just the opposite!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seeks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values!  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the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whole point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2" eaLnBrk="1" hangingPunct="1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Ethics 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can’t do </a:t>
            </a:r>
            <a:b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its job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if it’s purely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about personal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values.</a:t>
            </a:r>
          </a:p>
          <a:p>
            <a:pPr lvl="2" eaLnBrk="1" hangingPunct="1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It must be about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interpersonal </a:t>
            </a:r>
            <a:b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45" name="Picture 7" descr="http://livingwelleducation.com/communication/images/Communication_00.jpg">
            <a:extLst>
              <a:ext uri="{FF2B5EF4-FFF2-40B4-BE49-F238E27FC236}">
                <a16:creationId xmlns:a16="http://schemas.microsoft.com/office/drawing/2014/main" id="{88035FF3-0F84-46F8-A902-022F6917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77" y="2941638"/>
            <a:ext cx="4319588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A1D52D8E-0A65-40FD-86F1-298299A2F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9C578616-B259-48CB-A771-4DAFCD83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1C2E1B-7A3A-4F64-A31C-7AA13720EC8B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456A272-6A8B-416B-A86A-A10BE97202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34274" y="1358347"/>
            <a:ext cx="8218488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rational analysis possible in ethics?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but people have been doing it for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Including some of the smartest people who ever lived.</a:t>
            </a:r>
          </a:p>
          <a:p>
            <a:pPr lvl="2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We can distill the best ideas from their thought.</a:t>
            </a:r>
          </a:p>
          <a:p>
            <a:pPr lvl="1" algn="r" eaLnBrk="1" hangingPunct="1"/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1D52D8E-0A65-40FD-86F1-298299A2F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E1D126-D5E7-479B-A644-B9A6FC1961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4" y="3119657"/>
            <a:ext cx="1530628" cy="1275523"/>
          </a:xfrm>
          <a:prstGeom prst="rect">
            <a:avLst/>
          </a:prstGeom>
        </p:spPr>
      </p:pic>
      <p:pic>
        <p:nvPicPr>
          <p:cNvPr id="12" name="Picture 11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866D1798-C8C5-40EF-8880-FAEB466E77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25" y="3301447"/>
            <a:ext cx="1705833" cy="1045511"/>
          </a:xfrm>
          <a:prstGeom prst="rect">
            <a:avLst/>
          </a:prstGeom>
        </p:spPr>
      </p:pic>
      <p:pic>
        <p:nvPicPr>
          <p:cNvPr id="14" name="Picture 13" descr="A picture containing sport&#10;&#10;Description automatically generated">
            <a:extLst>
              <a:ext uri="{FF2B5EF4-FFF2-40B4-BE49-F238E27FC236}">
                <a16:creationId xmlns:a16="http://schemas.microsoft.com/office/drawing/2014/main" id="{7E1E5C38-6B24-4D8F-8129-6DCE6986FE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74" y="2924596"/>
            <a:ext cx="1174069" cy="1540966"/>
          </a:xfrm>
          <a:prstGeom prst="rect">
            <a:avLst/>
          </a:prstGeom>
        </p:spPr>
      </p:pic>
      <p:pic>
        <p:nvPicPr>
          <p:cNvPr id="16" name="Picture 1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F16ED19-1F05-4A26-8ED7-92208E5F6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38" y="3227363"/>
            <a:ext cx="1797878" cy="1252004"/>
          </a:xfrm>
          <a:prstGeom prst="rect">
            <a:avLst/>
          </a:prstGeom>
        </p:spPr>
      </p:pic>
      <p:pic>
        <p:nvPicPr>
          <p:cNvPr id="18" name="Picture 17" descr="A picture containing person, person, indoor, posing&#10;&#10;Description automatically generated">
            <a:extLst>
              <a:ext uri="{FF2B5EF4-FFF2-40B4-BE49-F238E27FC236}">
                <a16:creationId xmlns:a16="http://schemas.microsoft.com/office/drawing/2014/main" id="{5CABD3DB-AEAB-4F43-B688-1B6FA9D81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37" y="4568267"/>
            <a:ext cx="1195827" cy="1721791"/>
          </a:xfrm>
          <a:prstGeom prst="rect">
            <a:avLst/>
          </a:prstGeom>
        </p:spPr>
      </p:pic>
      <p:pic>
        <p:nvPicPr>
          <p:cNvPr id="20" name="Picture 19" descr="Painting of a person&#10;&#10;Description automatically generated with medium confidence">
            <a:extLst>
              <a:ext uri="{FF2B5EF4-FFF2-40B4-BE49-F238E27FC236}">
                <a16:creationId xmlns:a16="http://schemas.microsoft.com/office/drawing/2014/main" id="{857A8D11-778B-4E8A-9DFD-5167BFEF57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96" y="4657023"/>
            <a:ext cx="1265404" cy="1632247"/>
          </a:xfrm>
          <a:prstGeom prst="rect">
            <a:avLst/>
          </a:prstGeom>
        </p:spPr>
      </p:pic>
      <p:pic>
        <p:nvPicPr>
          <p:cNvPr id="26" name="Picture 25" descr="A picture containing text, person, old&#10;&#10;Description automatically generated">
            <a:extLst>
              <a:ext uri="{FF2B5EF4-FFF2-40B4-BE49-F238E27FC236}">
                <a16:creationId xmlns:a16="http://schemas.microsoft.com/office/drawing/2014/main" id="{189AC9E0-5456-4F73-9FF2-D7F235590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71" y="4719775"/>
            <a:ext cx="1195827" cy="1506742"/>
          </a:xfrm>
          <a:prstGeom prst="rect">
            <a:avLst/>
          </a:prstGeom>
        </p:spPr>
      </p:pic>
      <p:pic>
        <p:nvPicPr>
          <p:cNvPr id="28" name="Picture 2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8B29596-8184-4584-A73E-E2F6C86B0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38" y="4719775"/>
            <a:ext cx="1457123" cy="13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53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9E6CA6CA-4238-4336-9B5A-F8764118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A18C9-C945-4DA9-B3FC-9903B831A7C8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55BCE64-AD59-4B95-BABC-C1C50F6F00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22514" y="1378226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Myth 10.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Humans are driven by emotion,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reason.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idea that we act rationally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false consciousness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ethical reasoning has no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behavior.</a:t>
            </a:r>
          </a:p>
          <a:p>
            <a:pPr lvl="2" eaLnBrk="1" hangingPunct="1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At best, it only justifies what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we already want to do.</a:t>
            </a:r>
          </a:p>
        </p:txBody>
      </p:sp>
      <p:sp>
        <p:nvSpPr>
          <p:cNvPr id="62469" name="AutoShape 4" descr="data:image/jpeg;base64,/9j/4AAQSkZJRgABAQAAAQABAAD/2wCEAAkGBxMTEhUTEhMWFRUXFxYXFxUYFxcVFxgXFxcXFxcYFxcYHSggGBolGxUVITEhJSkrLi4uFx8zODMtNygtLisBCgoKDg0OFRAPFSsZFRkrLS0rKystLS0rKy0rLS03LSstKys3Ky0tKy0tLS0tNy0tKysrLTcrNysrLSstLSs3K//AABEIAQIAwwMBIgACEQEDEQH/xAAbAAABBQEBAAAAAAAAAAAAAAAEAAIDBQYBB//EADsQAAEDAwEFBgUBBwQDAQAAAAEAAhEDBCExBRJBUWEGEyJxgfAykaGxwdEHFCNCUuHxM2KSsnKC8hX/xAAXAQEBAQEAAAAAAAAAAAAAAAABAAID/8QAFxEBAQEBAAAAAAAAAAAAAAAAAAERMf/aAAwDAQACEQMRAD8A9dcU2VxxTJSD5SlNlKUrTk0rhKaXKDsrhK5KYSpHkphKa5yyW1O1DnP7q0AcdDUOR/6jj56ILU1awaJcQB1Q3/6lOYkn0MfNU1hsJzjv3DzUdyJx6K7obPa3Sfmf1UEtK6adJ+RRDXJracLrglJAVxwTQkHKSJ6HqtlEVENVUlfcmFUVX6yrO845VLcDGYRUlbcRhEMuZVOay73hQcWrq45qB10q51QqN1QqWLtl5jVcVWyrhdRpenSmFOlNK0CXCUkikOLhSlMc5SOlMcUt5Nc5SZ/tlduFNtFnxVnbpjgwfF+B6lP2DYtpNDW56419Mqh29tKb0t4Mbu+U5J+v0Wl2OJbOvVBWtNqnATGBSBIKEiEpSUg1aoQFWWG0g6qWTwU+3K+42ffr06rOWLgbhr2gxvQI5HSeiE2DkNWCIUVQJSmvGKsu6UBXl01Vl7TwhM7VdlNa9cuxBIUDHIaTPqJjqiZUco5QhjHY1SUDH4XEJ6+VwlJyYSujJ0pEphcub6k64qJzlxz1G56kRqKJ1dR1aqHdUUmG24Yvax5lpHq0LW9lr0FsLFdprlrrpxbwhpxxH3V32Yu2A6wcarML0Brl0OUDXCF0PC0BErm8ow9N7zKkD7QUN+kY1gx15grLbIa9vdkgkAgE/wBILtD6j6raXDN5qDtrVrJdEnkP5kIQ1yZUchaN09z3CpSFOIgh28CDPQZEKUuSkFYSgbxuFYPQN0MKTH3w8RQgKNvj4j5oIhZaLeXZXHAJgcipO3RcTWuSQnsBKaU4hNhdGTSVBUqQpHlV11XhCSvuIQVxewq26v1VXt9hWlbVtoQoX7Sws7UvCVCbpGrA/aJhbWNQZDxPkcSEKNrxBLATzyD8wVNtKtvtA6qtZbQSHgjjp9Qgtp2T7TOqOdbkxvf6ROd0jME8lztF2jvKRNMs7vhvDM+RVd+z22DrveI+FpI8zj9V6LtXZ4rMc3AJGCRMHgmcDBbC7QvBFN1GpVc6CIdDiNZaAI+q1Oytqmo6C17ejwQR81DsiweHbtXelvUBp+WSPNaQAJiOp1EBtCncgF1BzMCd1wmRxaDwPVFMcC6ETCgBqPkNJwSBI9P7qDeKlvHeLyQ2+lHVHYVfdvwjKj0HeRBUmRvD4ihXuyiL0w4+aFc5ZaNqOKYHp5ymrKTNKSYElJ7TC4U8JjyujIW5dAWV2ncmTyWh2hUwVkNp1clFIO4q8lV16sqepVyg7lyCiqVFC+sU1zlEShOViSFNTvHFsE4UDnJttRc9wptElxDR6oTX/s5rDvH6TiPLkvQqx1gwvIGWFejcBlI+KQAdBjiVtdkWNaq9r673GIO6HlrQdctHxD1WoK0NKqKgM4c0w4cj+h1UVWk6RGidtC2MipT+NuCP6m8vMcFPb1A4AhaB1tSgkoDaV9WZVhoaacCSTkOJPDjiFZHAQd7SLh5wpIXmVDUMJd5uvNJ2HAD1EahQ3DlJ19VB3NTBXXO6oSucKTOXx8RQ28ib0eIoBxWaUwfCa4qElIVVkiQ5JQhdUnuMqKqU8KOoV0ZVO0nYKxe0XZW02mMLEbQOSimAHIWu5EvCFraIIN5URKe8KIoThRVi8tPeN1aDy1Ij8oMlWXZ/dc8scYkY89OPQqRlvtG4e4EGTnJgeck44rV7Nu9oiYZSiNC9oP0J0V72c2ewMALW8eA0M/iFdstWgghoBGPpC1gUGz767H+rTaWl2XNd8IJ0IjIHNXlJgBx+nFSil8vcrrxAnj7hINqZI9SfRTU2A+I4Az8lFQZvOJ4aTzhD9pLvu6W6DBfj04n8eqkyW2K5qVTUaYzI8tB9FJbbSDhuv8LtJ4FA1a4jXQ/qhCZ4aoS+egriqqdm0HsicieOfqiKlxvCVIFduygScqa4qZUbeaCjqKNoU7ioygp2HC4uNOF1Ce3hQ1FICo3royqNp6FYfaDvEVutoCQViNp08lFMVrz6oaucKWoEJU6oId7lGSpHKFyEY5co1i1wc3BBkLhKYpPUOy+22PY0F0Okgjz0/C1NtctdkFeI29yaYJBVi3tBdimN1262Y3gMkjMEnonQ9iq12t1ICgtLhlYksdvBpgkaTyB0JXl/ZzZVe/rE1HvLAZqPJP8Axbwk/Ret2lqymxtOm0Na0QAOAWoDq1VtNhc7AHuB1XnV3tbv6jqjtJho/pAmB9Pqju1u297eDT4Kcx/udpP1x5Hmslb1N1mRg8eSKk104ZTqVxwJxH1PsquqVPtqmUaniA9/NBG1XSzdcrCzqjcE+4VLWqRUI1ByDpgjBR1E9fv8/qpLOpascSYGmMKH9yYcAc8jzXa1drGuM4+vKOvzXbBxif6s64zwhIAXWy3tOBI+R8lXvbGuD1Wnv7jdAO6cnXgqa8cKmW6ifM50WaYFYRCSTGYSQXtoC45SFqjqLoyAvG4KyO17bitdcuWe2qJBQmNrIKoUfdiCQq97SUFA9DuCIe0qByKUTgmFPcmwhOF0rfbKsqAsxb1nhtWu4d0Ikh2A09BOMrBsGcqU3Li/fLjvCCDxEaRyhMD3TY2zWW9JtJgwBk8zxJ6lVfa/bgos7pp/iPGf9rTx8zwUWw+19Opauq1CBUpt8bdN46At6OPyKwV9fOqPdUeZc50nkPLyiFrQg2nX8AHN30UdVwDY5/Yoa9dJb5/2RFRuPL2EELV4CccD+FEDkD6pr3pUXZJHAE/JRWDrgFwY5kREHjkSfTKK3oiB19iBwlB7TEhlVvECenL9PRSUX7wB85zzP+VBy+r5YOGvXVW9oIYCOEYBz/ZZyu+X+WFo7MjdBJxEnr0k/dSRu78neEAHnER6qenRcfiY08yBBHlH91Pa1N/8HjA+ynNATqSOH40UgI2cw5h/oR+iSN7vr9T+iSML01wUNQKZ6hqFbZV9yFRbSbgqx23ed1uGJ3nhvzBOnom7St2lkxDowJ10xHqpMpZ7IFwKm4+KjDG4dD68FVOtCCQ4QRggoypWNCp+8U8tMBwByDpMfJah9L97ob/dljxkSIJxkeXJBYC8pQFVvV3tMASFS1Qs1QO4yUojVcISIQXYXoHZvsSypa95Wad+oCWZI3RHhMczr8lmeylmyrc02VBLS7TnGQD0wvYtq3zbeg+q7RjcDmdGgeZgLUgrw1luWvLXCC0kEciDBCn3lyvcF73PcfE4lxPUmfyub3D371UjblviZ5A/P/CJe08j78/eULdP8bfRWFfT38lJT1GTKjBIRZE+/fRQE4goK22UQabqRIEiQDHXT7qO3Bpy0j0+yHNCaYez4mzvD/bz9Pyn07suGdRokBLk+InqrChtUboa4Z58dEFdN4qJgBQV7R2uBAbhGUdrguEY9ys7QoToiaFPKk1zHsIB+3/0kqSm/AXVanr736SYlZjtF2hFCr3Ze3dLQ6QN5wORBzGoWie5QVGNOoBPkCtB5f2i7RGqAGPfHGYAwcYCe3al1VazvKZcBhhce7bPOTEn1RXaio+uW1abQKbN4NmAXEPLXEDzb9kZsPb9Oo0UKrQSSG7ruM/Y6ZQgrOyl25rnAW7CWwGiHOcNfiIIaeoPFarsvbVKdJraoh0ddORJ4hTX1OpTLDTILfPnoOogfRWNvdbzRxPFOJ5t+0G2FO4luA9u96zBWSqOW8/aXTnuXRHxj7FYB2qzTDYSdqntGQuO1KEvOyRAu6BOP4jfrj8rS/tO2vLmWzTp43+f8oPpJ9QsJTqxBGoII8xkLtxWL3l7jlxJJ806nXLrT80pSLc+/NKRXWoKt7hss4aD39FVXfwj6+ataD95gnlCmVUXQod5EVtUNVGUVoda3XduEcs8eYTrq13TvNA3XZEaCcweSGdbEtDhyj6lFbMrTNN2h1/B9FALV0Q4KLuqZY4tPDQ8xzQhURVCsRoj7NwnX/KqKbkbQQmgp27o4fRdQlK5gDH1SUnqtR2VFdF3dvLfiDXbvnBj6qR7cp7F0ZeNBzwSWHqRPJQ3N0HEEgteOPVaXtl2dqU6jqtJhNI+IkZ3CfiBAzHH1WeoWYq4FRoPJ0jPKRKw02/ZR38MCpX7xzTAp/0zpE5JgeULTUjGkfaFRdlbV9JjKdShTJEzVlu8BqNBJCuto1WtIa1u8T14dVoMN+0O+33MYNG7xnmTj8LEr1DtjaNdZlzg0OFRoaRwkHH5XmPFFUOtx4lGpqA+I9ENKElTwoZUrCgpqbhKlIn16oUOU0rQPrMlp5j36IvZwBpddPeFBSbIP254K5sp8bzYCkhuhBQbzJVle0zy0/xzQDtUVLLZtwAA081PUtmzvAjXA+x6BVrKeAURRdESfTXVKGX9rvMn+YAEeXEKiWjtKuIHz/yqvatruP6HPrxRVADVPSKjAUlMIKwpVDASUbNElJ7QSugqAPUzV0ZOe7Cw3a/YtBjDXpjceCMNjdcSeXD0WzuTAWa2nVa+4taT8tdVEjnggfUoLM0e0lcgARK1uxHudTD3yX6HmTwACyW1Nn/u14+lB3SZZGpBy2PqPRbt1X90tjXrAb4bDWcidB581RMz282hHd2wMlnjqR/W7Qeg+4WCqHxFG1rhz3ue8y5xJJ6lAHVFQikPA4oRrUZVMU45oZmqEc6nqQHEYycQcT+UzcRFKpiOCmcAc6FSBAKQD76KQsXNxJG0Ww3WENat3SHSPEXAN4wP5umfsUQSN3BBMHEhA7hADuR1UB1YCcKtqNyrVzt5s8oz6qtq6qUHWDZb788Jwt8z9+i7s1o0P3H25q0ZTEZPWeHoD7ypK+gSD096KTaVLeZ9Z96qWvZ5lpB6fqkxhgg/LhoZ8ipM6CpGuTrmnDiOqa0LJFsdhcXGDC6pPXO8CKpVBCztW6hRHasLehfbRugAsJtG8m8oEHDalP8A7glTbV2wThZ+tWJIdxDkWp7RX2VSdXbcObL2t3Wk6DJM+eTlea/tA2131Xu2nwU8Dq7ifwre87StuLDxOisHgOAMHBkO8iFgrh28SU1ICcKKmMrtR3BTWrMhZJXegCjtqJdvQPhaSegkD8hSXzpcjbWhSDaT3AuB3w9oJb4hlsuIgCC04k44JCse0iJGuR1GR9wVIx+EQbcDIlMfShSRBcbjgV1wT2BRSz0Xao8DgomtPkpqdI5z81Ayxr+GCo7xhnRQUXQ5HXR3mgoQa2fB981d2dy3E6fNUQCe1x1UV89zuABEYhCurku8Qjh6p9vfSAHH3+indTDsjz6+qQpdoN8fmoGBWd5bSOo06j3CrgEUjKYwEk6kMBJCaW7qmVW13Eq2vKeqrK7EpXVkJ3hB6cvNHVgg6gUkJq5MYnVJ5xK49nJRvOFIxrJKOptgTChsWyTicIi6bDVBXVXSVoNsENbRpkjebTbvQ6QSBA3mwIcAN3jgNyQs+1mVedpmO74yDwgnfkDOIfoOgxywlUHTqKSppoh20DqnBykYWZT45LrHae/8J27nGikiMcERR5/VMpj7oilT0xiePvz+Sgp7tkOKJovLxwxwzPvVFXtiSN4D0VfZOhwQU1Jk+af3Oso2vZEeL1UQdlKDBvMI23rwIn9D5qCq5RGOakunPDtYn7/VAXOzzMjOYgKKhUcTjPvmrWnX3SN7Tmgg2AgR+iSMq2wk7uRwKSEvrxip7hvRaS5t1T3VCFoKaoxB16Ss6zEHVagq8qGoETUCHe1SEbMZkynXesJ2zhqobg5KQit/jHmOQ49Vd9pnD94fGBp/OPo/PHhjlhUtPWesq27Vg/vL4zOdXH/t9hgcMKVBMdiE9oa7XCBa4hPZWUsGGy5H37lMdaPbplPoVZ4qb94Ok/34fqoAW1CDorK2qiMjy4KNtQE59/Jcq1QBj5KSWveNA9+/8KhqmXEhWzKM5I+igrWB1aFUxa7FvGuZuu1AiOY9lVl9Q3H4+E5afweoQrJaeRVhb3Qdh/HjyKtSvcnW9AuONOaNq2rZgecdERQZGNOCCdRpNaMIyiwOBHp5IXvNFLRkGRhSSC0cMarisGVRCSE1legVSbQorZV6CoNp262yx9xTVfWary5oZKra9FDSpqsQ5YrGpTULqaE7Zs8Lj1QdQZKs7QQw4QVVmUg21aNTMLTbfZvVQfi8DR8RcRkmCI8OvwjAVC0QAtBteqNy3M57oAiZgQCMR4cEYTEp3UGnVqY2yYZ4I+lVb/NBninubT6AKwKarZ7pHihHv2aO7FQktJ+BoaTviBJB0AyEZQp0nOh5lmSSNRyweZgeqivX03vLmy0aAMAYABpgcUJWhkc/snU2NEE5RPesH8rnH3yT21uVH36qR1N7YwMxHPmiKcnn5fJR03VtGsa3qT+iLba1CPHVgcm4068UpWbS2aPiBjAweM8vkqd9Mha6jTpM/l3znJ8R0On0UljsU3VUNcYY3L4xj+kdT+EFS9m9nVKj96D3cFu+dA4jwwf/ACiekp1SiWkgiCCQQeBHP5L0+72cwUe7Y0BoGGjAWBvX753iPGMPH9UYDvOMHqJ4qSsdqpmJCnPv6KZtOEUp6QEBJTUxgaJIT0ysFTX4SSXQVmr4KqrBJJZUBVghnhJJRS0B4ChnhJJTJEfZXV4Zs6M8HOjpl36BJJRUjguLiSgMtR/DqHjLBPQ7xI8sD5JUxkJJKQkNGMcR9kdTGvvikkmImHP/AC+xU7GgxI5JJJTlBol2BofstJ2OH8N54947PySSQl3cfqvL9p/6h/8AI/dJJVMStGFK4fj7BJJBJuiSSSyn/9k=">
            <a:extLst>
              <a:ext uri="{FF2B5EF4-FFF2-40B4-BE49-F238E27FC236}">
                <a16:creationId xmlns:a16="http://schemas.microsoft.com/office/drawing/2014/main" id="{B030B325-5CE5-4E88-92C9-C44D47CF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2470" name="AutoShape 6" descr="data:image/jpeg;base64,/9j/4AAQSkZJRgABAQAAAQABAAD/2wCEAAkGBxMTEhUTEhMWFRUXFxYXFxUYFxcVFxgXFxcXFxcYFxcYHSggGBolGxUVITEhJSkrLi4uFx8zODMtNygtLisBCgoKDg0OFRAPFSsZFRkrLS0rKystLS0rKy0rLS03LSstKys3Ky0tKy0tLS0tNy0tKysrLTcrNysrLSstLSs3K//AABEIAQIAwwMBIgACEQEDEQH/xAAbAAABBQEBAAAAAAAAAAAAAAAEAAIDBQYBB//EADsQAAEDAwEFBgUBBwQDAQAAAAEAAhEDBCExBRJBUWEGEyJxgfAykaGxwdEHFCNCUuHxM2KSsnKC8hX/xAAXAQEBAQEAAAAAAAAAAAAAAAABAAID/8QAFxEBAQEBAAAAAAAAAAAAAAAAAAERMf/aAAwDAQACEQMRAD8A9dcU2VxxTJSD5SlNlKUrTk0rhKaXKDsrhK5KYSpHkphKa5yyW1O1DnP7q0AcdDUOR/6jj56ILU1awaJcQB1Q3/6lOYkn0MfNU1hsJzjv3DzUdyJx6K7obPa3Sfmf1UEtK6adJ+RRDXJracLrglJAVxwTQkHKSJ6HqtlEVENVUlfcmFUVX6yrO845VLcDGYRUlbcRhEMuZVOay73hQcWrq45qB10q51QqN1QqWLtl5jVcVWyrhdRpenSmFOlNK0CXCUkikOLhSlMc5SOlMcUt5Nc5SZ/tlduFNtFnxVnbpjgwfF+B6lP2DYtpNDW56419Mqh29tKb0t4Mbu+U5J+v0Wl2OJbOvVBWtNqnATGBSBIKEiEpSUg1aoQFWWG0g6qWTwU+3K+42ffr06rOWLgbhr2gxvQI5HSeiE2DkNWCIUVQJSmvGKsu6UBXl01Vl7TwhM7VdlNa9cuxBIUDHIaTPqJjqiZUco5QhjHY1SUDH4XEJ6+VwlJyYSujJ0pEphcub6k64qJzlxz1G56kRqKJ1dR1aqHdUUmG24Yvax5lpHq0LW9lr0FsLFdprlrrpxbwhpxxH3V32Yu2A6wcarML0Brl0OUDXCF0PC0BErm8ow9N7zKkD7QUN+kY1gx15grLbIa9vdkgkAgE/wBILtD6j6raXDN5qDtrVrJdEnkP5kIQ1yZUchaN09z3CpSFOIgh28CDPQZEKUuSkFYSgbxuFYPQN0MKTH3w8RQgKNvj4j5oIhZaLeXZXHAJgcipO3RcTWuSQnsBKaU4hNhdGTSVBUqQpHlV11XhCSvuIQVxewq26v1VXt9hWlbVtoQoX7Sws7UvCVCbpGrA/aJhbWNQZDxPkcSEKNrxBLATzyD8wVNtKtvtA6qtZbQSHgjjp9Qgtp2T7TOqOdbkxvf6ROd0jME8lztF2jvKRNMs7vhvDM+RVd+z22DrveI+FpI8zj9V6LtXZ4rMc3AJGCRMHgmcDBbC7QvBFN1GpVc6CIdDiNZaAI+q1Oytqmo6C17ejwQR81DsiweHbtXelvUBp+WSPNaQAJiOp1EBtCncgF1BzMCd1wmRxaDwPVFMcC6ETCgBqPkNJwSBI9P7qDeKlvHeLyQ2+lHVHYVfdvwjKj0HeRBUmRvD4ihXuyiL0w4+aFc5ZaNqOKYHp5ymrKTNKSYElJ7TC4U8JjyujIW5dAWV2ncmTyWh2hUwVkNp1clFIO4q8lV16sqepVyg7lyCiqVFC+sU1zlEShOViSFNTvHFsE4UDnJttRc9wptElxDR6oTX/s5rDvH6TiPLkvQqx1gwvIGWFejcBlI+KQAdBjiVtdkWNaq9r673GIO6HlrQdctHxD1WoK0NKqKgM4c0w4cj+h1UVWk6RGidtC2MipT+NuCP6m8vMcFPb1A4AhaB1tSgkoDaV9WZVhoaacCSTkOJPDjiFZHAQd7SLh5wpIXmVDUMJd5uvNJ2HAD1EahQ3DlJ19VB3NTBXXO6oSucKTOXx8RQ28ib0eIoBxWaUwfCa4qElIVVkiQ5JQhdUnuMqKqU8KOoV0ZVO0nYKxe0XZW02mMLEbQOSimAHIWu5EvCFraIIN5URKe8KIoThRVi8tPeN1aDy1Ij8oMlWXZ/dc8scYkY89OPQqRlvtG4e4EGTnJgeck44rV7Nu9oiYZSiNC9oP0J0V72c2ewMALW8eA0M/iFdstWgghoBGPpC1gUGz767H+rTaWl2XNd8IJ0IjIHNXlJgBx+nFSil8vcrrxAnj7hINqZI9SfRTU2A+I4Az8lFQZvOJ4aTzhD9pLvu6W6DBfj04n8eqkyW2K5qVTUaYzI8tB9FJbbSDhuv8LtJ4FA1a4jXQ/qhCZ4aoS+egriqqdm0HsicieOfqiKlxvCVIFduygScqa4qZUbeaCjqKNoU7ioygp2HC4uNOF1Ce3hQ1FICo3royqNp6FYfaDvEVutoCQViNp08lFMVrz6oaucKWoEJU6oId7lGSpHKFyEY5co1i1wc3BBkLhKYpPUOy+22PY0F0Okgjz0/C1NtctdkFeI29yaYJBVi3tBdimN1262Y3gMkjMEnonQ9iq12t1ICgtLhlYksdvBpgkaTyB0JXl/ZzZVe/rE1HvLAZqPJP8Axbwk/Ret2lqymxtOm0Na0QAOAWoDq1VtNhc7AHuB1XnV3tbv6jqjtJho/pAmB9Pqju1u297eDT4Kcx/udpP1x5Hmslb1N1mRg8eSKk104ZTqVxwJxH1PsquqVPtqmUaniA9/NBG1XSzdcrCzqjcE+4VLWqRUI1ByDpgjBR1E9fv8/qpLOpascSYGmMKH9yYcAc8jzXa1drGuM4+vKOvzXbBxif6s64zwhIAXWy3tOBI+R8lXvbGuD1Wnv7jdAO6cnXgqa8cKmW6ifM50WaYFYRCSTGYSQXtoC45SFqjqLoyAvG4KyO17bitdcuWe2qJBQmNrIKoUfdiCQq97SUFA9DuCIe0qByKUTgmFPcmwhOF0rfbKsqAsxb1nhtWu4d0Ikh2A09BOMrBsGcqU3Li/fLjvCCDxEaRyhMD3TY2zWW9JtJgwBk8zxJ6lVfa/bgos7pp/iPGf9rTx8zwUWw+19Opauq1CBUpt8bdN46At6OPyKwV9fOqPdUeZc50nkPLyiFrQg2nX8AHN30UdVwDY5/Yoa9dJb5/2RFRuPL2EELV4CccD+FEDkD6pr3pUXZJHAE/JRWDrgFwY5kREHjkSfTKK3oiB19iBwlB7TEhlVvECenL9PRSUX7wB85zzP+VBy+r5YOGvXVW9oIYCOEYBz/ZZyu+X+WFo7MjdBJxEnr0k/dSRu78neEAHnER6qenRcfiY08yBBHlH91Pa1N/8HjA+ynNATqSOH40UgI2cw5h/oR+iSN7vr9T+iSML01wUNQKZ6hqFbZV9yFRbSbgqx23ed1uGJ3nhvzBOnom7St2lkxDowJ10xHqpMpZ7IFwKm4+KjDG4dD68FVOtCCQ4QRggoypWNCp+8U8tMBwByDpMfJah9L97ob/dljxkSIJxkeXJBYC8pQFVvV3tMASFS1Qs1QO4yUojVcISIQXYXoHZvsSypa95Wad+oCWZI3RHhMczr8lmeylmyrc02VBLS7TnGQD0wvYtq3zbeg+q7RjcDmdGgeZgLUgrw1luWvLXCC0kEciDBCn3lyvcF73PcfE4lxPUmfyub3D371UjblviZ5A/P/CJe08j78/eULdP8bfRWFfT38lJT1GTKjBIRZE+/fRQE4goK22UQabqRIEiQDHXT7qO3Bpy0j0+yHNCaYez4mzvD/bz9Pyn07suGdRokBLk+InqrChtUboa4Z58dEFdN4qJgBQV7R2uBAbhGUdrguEY9ys7QoToiaFPKk1zHsIB+3/0kqSm/AXVanr736SYlZjtF2hFCr3Ze3dLQ6QN5wORBzGoWie5QVGNOoBPkCtB5f2i7RGqAGPfHGYAwcYCe3al1VazvKZcBhhce7bPOTEn1RXaio+uW1abQKbN4NmAXEPLXEDzb9kZsPb9Oo0UKrQSSG7ruM/Y6ZQgrOyl25rnAW7CWwGiHOcNfiIIaeoPFarsvbVKdJraoh0ddORJ4hTX1OpTLDTILfPnoOogfRWNvdbzRxPFOJ5t+0G2FO4luA9u96zBWSqOW8/aXTnuXRHxj7FYB2qzTDYSdqntGQuO1KEvOyRAu6BOP4jfrj8rS/tO2vLmWzTp43+f8oPpJ9QsJTqxBGoII8xkLtxWL3l7jlxJJ806nXLrT80pSLc+/NKRXWoKt7hss4aD39FVXfwj6+ataD95gnlCmVUXQod5EVtUNVGUVoda3XduEcs8eYTrq13TvNA3XZEaCcweSGdbEtDhyj6lFbMrTNN2h1/B9FALV0Q4KLuqZY4tPDQ8xzQhURVCsRoj7NwnX/KqKbkbQQmgp27o4fRdQlK5gDH1SUnqtR2VFdF3dvLfiDXbvnBj6qR7cp7F0ZeNBzwSWHqRPJQ3N0HEEgteOPVaXtl2dqU6jqtJhNI+IkZ3CfiBAzHH1WeoWYq4FRoPJ0jPKRKw02/ZR38MCpX7xzTAp/0zpE5JgeULTUjGkfaFRdlbV9JjKdShTJEzVlu8BqNBJCuto1WtIa1u8T14dVoMN+0O+33MYNG7xnmTj8LEr1DtjaNdZlzg0OFRoaRwkHH5XmPFFUOtx4lGpqA+I9ENKElTwoZUrCgpqbhKlIn16oUOU0rQPrMlp5j36IvZwBpddPeFBSbIP254K5sp8bzYCkhuhBQbzJVle0zy0/xzQDtUVLLZtwAA081PUtmzvAjXA+x6BVrKeAURRdESfTXVKGX9rvMn+YAEeXEKiWjtKuIHz/yqvatruP6HPrxRVADVPSKjAUlMIKwpVDASUbNElJ7QSugqAPUzV0ZOe7Cw3a/YtBjDXpjceCMNjdcSeXD0WzuTAWa2nVa+4taT8tdVEjnggfUoLM0e0lcgARK1uxHudTD3yX6HmTwACyW1Nn/u14+lB3SZZGpBy2PqPRbt1X90tjXrAb4bDWcidB581RMz282hHd2wMlnjqR/W7Qeg+4WCqHxFG1rhz3ue8y5xJJ6lAHVFQikPA4oRrUZVMU45oZmqEc6nqQHEYycQcT+UzcRFKpiOCmcAc6FSBAKQD76KQsXNxJG0Ww3WENat3SHSPEXAN4wP5umfsUQSN3BBMHEhA7hADuR1UB1YCcKtqNyrVzt5s8oz6qtq6qUHWDZb788Jwt8z9+i7s1o0P3H25q0ZTEZPWeHoD7ypK+gSD096KTaVLeZ9Z96qWvZ5lpB6fqkxhgg/LhoZ8ipM6CpGuTrmnDiOqa0LJFsdhcXGDC6pPXO8CKpVBCztW6hRHasLehfbRugAsJtG8m8oEHDalP8A7glTbV2wThZ+tWJIdxDkWp7RX2VSdXbcObL2t3Wk6DJM+eTlea/tA2131Xu2nwU8Dq7ifwre87StuLDxOisHgOAMHBkO8iFgrh28SU1ICcKKmMrtR3BTWrMhZJXegCjtqJdvQPhaSegkD8hSXzpcjbWhSDaT3AuB3w9oJb4hlsuIgCC04k44JCse0iJGuR1GR9wVIx+EQbcDIlMfShSRBcbjgV1wT2BRSz0Xao8DgomtPkpqdI5z81Ayxr+GCo7xhnRQUXQ5HXR3mgoQa2fB981d2dy3E6fNUQCe1x1UV89zuABEYhCurku8Qjh6p9vfSAHH3+indTDsjz6+qQpdoN8fmoGBWd5bSOo06j3CrgEUjKYwEk6kMBJCaW7qmVW13Eq2vKeqrK7EpXVkJ3hB6cvNHVgg6gUkJq5MYnVJ5xK49nJRvOFIxrJKOptgTChsWyTicIi6bDVBXVXSVoNsENbRpkjebTbvQ6QSBA3mwIcAN3jgNyQs+1mVedpmO74yDwgnfkDOIfoOgxywlUHTqKSppoh20DqnBykYWZT45LrHae/8J27nGikiMcERR5/VMpj7oilT0xiePvz+Sgp7tkOKJovLxwxwzPvVFXtiSN4D0VfZOhwQU1Jk+af3Oso2vZEeL1UQdlKDBvMI23rwIn9D5qCq5RGOakunPDtYn7/VAXOzzMjOYgKKhUcTjPvmrWnX3SN7Tmgg2AgR+iSMq2wk7uRwKSEvrxip7hvRaS5t1T3VCFoKaoxB16Ss6zEHVagq8qGoETUCHe1SEbMZkynXesJ2zhqobg5KQit/jHmOQ49Vd9pnD94fGBp/OPo/PHhjlhUtPWesq27Vg/vL4zOdXH/t9hgcMKVBMdiE9oa7XCBa4hPZWUsGGy5H37lMdaPbplPoVZ4qb94Ok/34fqoAW1CDorK2qiMjy4KNtQE59/Jcq1QBj5KSWveNA9+/8KhqmXEhWzKM5I+igrWB1aFUxa7FvGuZuu1AiOY9lVl9Q3H4+E5afweoQrJaeRVhb3Qdh/HjyKtSvcnW9AuONOaNq2rZgecdERQZGNOCCdRpNaMIyiwOBHp5IXvNFLRkGRhSSC0cMarisGVRCSE1legVSbQorZV6CoNp262yx9xTVfWary5oZKra9FDSpqsQ5YrGpTULqaE7Zs8Lj1QdQZKs7QQw4QVVmUg21aNTMLTbfZvVQfi8DR8RcRkmCI8OvwjAVC0QAtBteqNy3M57oAiZgQCMR4cEYTEp3UGnVqY2yYZ4I+lVb/NBninubT6AKwKarZ7pHihHv2aO7FQktJ+BoaTviBJB0AyEZQp0nOh5lmSSNRyweZgeqivX03vLmy0aAMAYABpgcUJWhkc/snU2NEE5RPesH8rnH3yT21uVH36qR1N7YwMxHPmiKcnn5fJR03VtGsa3qT+iLba1CPHVgcm4068UpWbS2aPiBjAweM8vkqd9Mha6jTpM/l3znJ8R0On0UljsU3VUNcYY3L4xj+kdT+EFS9m9nVKj96D3cFu+dA4jwwf/ACiekp1SiWkgiCCQQeBHP5L0+72cwUe7Y0BoGGjAWBvX753iPGMPH9UYDvOMHqJ4qSsdqpmJCnPv6KZtOEUp6QEBJTUxgaJIT0ysFTX4SSXQVmr4KqrBJJZUBVghnhJJRS0B4ChnhJJTJEfZXV4Zs6M8HOjpl36BJJRUjguLiSgMtR/DqHjLBPQ7xI8sD5JUxkJJKQkNGMcR9kdTGvvikkmImHP/AC+xU7GgxI5JJJTlBol2BofstJ2OH8N54947PySSQl3cfqvL9p/6h/8AI/dJJVMStGFK4fj7BJJBJuiSSSyn/9k=">
            <a:extLst>
              <a:ext uri="{FF2B5EF4-FFF2-40B4-BE49-F238E27FC236}">
                <a16:creationId xmlns:a16="http://schemas.microsoft.com/office/drawing/2014/main" id="{95A62D7F-75DC-4F5A-9465-BF9FF84CB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5516562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62471" name="AutoShape 8" descr="data:image/jpeg;base64,/9j/4AAQSkZJRgABAQAAAQABAAD/2wCEAAkGBxMTEhUTEhMWFRUXFxYXFxUYFxcVFxgXFxcXFxcYFxcYHSggGBolGxUVITEhJSkrLi4uFx8zODMtNygtLisBCgoKDg0OFRAPFSsZFRkrLS0rKystLS0rKy0rLS03LSstKys3Ky0tKy0tLS0tNy0tKysrLTcrNysrLSstLSs3K//AABEIAQIAwwMBIgACEQEDEQH/xAAbAAABBQEBAAAAAAAAAAAAAAAEAAIDBQYBB//EADsQAAEDAwEFBgUBBwQDAQAAAAEAAhEDBCExBRJBUWEGEyJxgfAykaGxwdEHFCNCUuHxM2KSsnKC8hX/xAAXAQEBAQEAAAAAAAAAAAAAAAABAAID/8QAFxEBAQEBAAAAAAAAAAAAAAAAAAERMf/aAAwDAQACEQMRAD8A9dcU2VxxTJSD5SlNlKUrTk0rhKaXKDsrhK5KYSpHkphKa5yyW1O1DnP7q0AcdDUOR/6jj56ILU1awaJcQB1Q3/6lOYkn0MfNU1hsJzjv3DzUdyJx6K7obPa3Sfmf1UEtK6adJ+RRDXJracLrglJAVxwTQkHKSJ6HqtlEVENVUlfcmFUVX6yrO845VLcDGYRUlbcRhEMuZVOay73hQcWrq45qB10q51QqN1QqWLtl5jVcVWyrhdRpenSmFOlNK0CXCUkikOLhSlMc5SOlMcUt5Nc5SZ/tlduFNtFnxVnbpjgwfF+B6lP2DYtpNDW56419Mqh29tKb0t4Mbu+U5J+v0Wl2OJbOvVBWtNqnATGBSBIKEiEpSUg1aoQFWWG0g6qWTwU+3K+42ffr06rOWLgbhr2gxvQI5HSeiE2DkNWCIUVQJSmvGKsu6UBXl01Vl7TwhM7VdlNa9cuxBIUDHIaTPqJjqiZUco5QhjHY1SUDH4XEJ6+VwlJyYSujJ0pEphcub6k64qJzlxz1G56kRqKJ1dR1aqHdUUmG24Yvax5lpHq0LW9lr0FsLFdprlrrpxbwhpxxH3V32Yu2A6wcarML0Brl0OUDXCF0PC0BErm8ow9N7zKkD7QUN+kY1gx15grLbIa9vdkgkAgE/wBILtD6j6raXDN5qDtrVrJdEnkP5kIQ1yZUchaN09z3CpSFOIgh28CDPQZEKUuSkFYSgbxuFYPQN0MKTH3w8RQgKNvj4j5oIhZaLeXZXHAJgcipO3RcTWuSQnsBKaU4hNhdGTSVBUqQpHlV11XhCSvuIQVxewq26v1VXt9hWlbVtoQoX7Sws7UvCVCbpGrA/aJhbWNQZDxPkcSEKNrxBLATzyD8wVNtKtvtA6qtZbQSHgjjp9Qgtp2T7TOqOdbkxvf6ROd0jME8lztF2jvKRNMs7vhvDM+RVd+z22DrveI+FpI8zj9V6LtXZ4rMc3AJGCRMHgmcDBbC7QvBFN1GpVc6CIdDiNZaAI+q1Oytqmo6C17ejwQR81DsiweHbtXelvUBp+WSPNaQAJiOp1EBtCncgF1BzMCd1wmRxaDwPVFMcC6ETCgBqPkNJwSBI9P7qDeKlvHeLyQ2+lHVHYVfdvwjKj0HeRBUmRvD4ihXuyiL0w4+aFc5ZaNqOKYHp5ymrKTNKSYElJ7TC4U8JjyujIW5dAWV2ncmTyWh2hUwVkNp1clFIO4q8lV16sqepVyg7lyCiqVFC+sU1zlEShOViSFNTvHFsE4UDnJttRc9wptElxDR6oTX/s5rDvH6TiPLkvQqx1gwvIGWFejcBlI+KQAdBjiVtdkWNaq9r673GIO6HlrQdctHxD1WoK0NKqKgM4c0w4cj+h1UVWk6RGidtC2MipT+NuCP6m8vMcFPb1A4AhaB1tSgkoDaV9WZVhoaacCSTkOJPDjiFZHAQd7SLh5wpIXmVDUMJd5uvNJ2HAD1EahQ3DlJ19VB3NTBXXO6oSucKTOXx8RQ28ib0eIoBxWaUwfCa4qElIVVkiQ5JQhdUnuMqKqU8KOoV0ZVO0nYKxe0XZW02mMLEbQOSimAHIWu5EvCFraIIN5URKe8KIoThRVi8tPeN1aDy1Ij8oMlWXZ/dc8scYkY89OPQqRlvtG4e4EGTnJgeck44rV7Nu9oiYZSiNC9oP0J0V72c2ewMALW8eA0M/iFdstWgghoBGPpC1gUGz767H+rTaWl2XNd8IJ0IjIHNXlJgBx+nFSil8vcrrxAnj7hINqZI9SfRTU2A+I4Az8lFQZvOJ4aTzhD9pLvu6W6DBfj04n8eqkyW2K5qVTUaYzI8tB9FJbbSDhuv8LtJ4FA1a4jXQ/qhCZ4aoS+egriqqdm0HsicieOfqiKlxvCVIFduygScqa4qZUbeaCjqKNoU7ioygp2HC4uNOF1Ce3hQ1FICo3royqNp6FYfaDvEVutoCQViNp08lFMVrz6oaucKWoEJU6oId7lGSpHKFyEY5co1i1wc3BBkLhKYpPUOy+22PY0F0Okgjz0/C1NtctdkFeI29yaYJBVi3tBdimN1262Y3gMkjMEnonQ9iq12t1ICgtLhlYksdvBpgkaTyB0JXl/ZzZVe/rE1HvLAZqPJP8Axbwk/Ret2lqymxtOm0Na0QAOAWoDq1VtNhc7AHuB1XnV3tbv6jqjtJho/pAmB9Pqju1u297eDT4Kcx/udpP1x5Hmslb1N1mRg8eSKk104ZTqVxwJxH1PsquqVPtqmUaniA9/NBG1XSzdcrCzqjcE+4VLWqRUI1ByDpgjBR1E9fv8/qpLOpascSYGmMKH9yYcAc8jzXa1drGuM4+vKOvzXbBxif6s64zwhIAXWy3tOBI+R8lXvbGuD1Wnv7jdAO6cnXgqa8cKmW6ifM50WaYFYRCSTGYSQXtoC45SFqjqLoyAvG4KyO17bitdcuWe2qJBQmNrIKoUfdiCQq97SUFA9DuCIe0qByKUTgmFPcmwhOF0rfbKsqAsxb1nhtWu4d0Ikh2A09BOMrBsGcqU3Li/fLjvCCDxEaRyhMD3TY2zWW9JtJgwBk8zxJ6lVfa/bgos7pp/iPGf9rTx8zwUWw+19Opauq1CBUpt8bdN46At6OPyKwV9fOqPdUeZc50nkPLyiFrQg2nX8AHN30UdVwDY5/Yoa9dJb5/2RFRuPL2EELV4CccD+FEDkD6pr3pUXZJHAE/JRWDrgFwY5kREHjkSfTKK3oiB19iBwlB7TEhlVvECenL9PRSUX7wB85zzP+VBy+r5YOGvXVW9oIYCOEYBz/ZZyu+X+WFo7MjdBJxEnr0k/dSRu78neEAHnER6qenRcfiY08yBBHlH91Pa1N/8HjA+ynNATqSOH40UgI2cw5h/oR+iSN7vr9T+iSML01wUNQKZ6hqFbZV9yFRbSbgqx23ed1uGJ3nhvzBOnom7St2lkxDowJ10xHqpMpZ7IFwKm4+KjDG4dD68FVOtCCQ4QRggoypWNCp+8U8tMBwByDpMfJah9L97ob/dljxkSIJxkeXJBYC8pQFVvV3tMASFS1Qs1QO4yUojVcISIQXYXoHZvsSypa95Wad+oCWZI3RHhMczr8lmeylmyrc02VBLS7TnGQD0wvYtq3zbeg+q7RjcDmdGgeZgLUgrw1luWvLXCC0kEciDBCn3lyvcF73PcfE4lxPUmfyub3D371UjblviZ5A/P/CJe08j78/eULdP8bfRWFfT38lJT1GTKjBIRZE+/fRQE4goK22UQabqRIEiQDHXT7qO3Bpy0j0+yHNCaYez4mzvD/bz9Pyn07suGdRokBLk+InqrChtUboa4Z58dEFdN4qJgBQV7R2uBAbhGUdrguEY9ys7QoToiaFPKk1zHsIB+3/0kqSm/AXVanr736SYlZjtF2hFCr3Ze3dLQ6QN5wORBzGoWie5QVGNOoBPkCtB5f2i7RGqAGPfHGYAwcYCe3al1VazvKZcBhhce7bPOTEn1RXaio+uW1abQKbN4NmAXEPLXEDzb9kZsPb9Oo0UKrQSSG7ruM/Y6ZQgrOyl25rnAW7CWwGiHOcNfiIIaeoPFarsvbVKdJraoh0ddORJ4hTX1OpTLDTILfPnoOogfRWNvdbzRxPFOJ5t+0G2FO4luA9u96zBWSqOW8/aXTnuXRHxj7FYB2qzTDYSdqntGQuO1KEvOyRAu6BOP4jfrj8rS/tO2vLmWzTp43+f8oPpJ9QsJTqxBGoII8xkLtxWL3l7jlxJJ806nXLrT80pSLc+/NKRXWoKt7hss4aD39FVXfwj6+ataD95gnlCmVUXQod5EVtUNVGUVoda3XduEcs8eYTrq13TvNA3XZEaCcweSGdbEtDhyj6lFbMrTNN2h1/B9FALV0Q4KLuqZY4tPDQ8xzQhURVCsRoj7NwnX/KqKbkbQQmgp27o4fRdQlK5gDH1SUnqtR2VFdF3dvLfiDXbvnBj6qR7cp7F0ZeNBzwSWHqRPJQ3N0HEEgteOPVaXtl2dqU6jqtJhNI+IkZ3CfiBAzHH1WeoWYq4FRoPJ0jPKRKw02/ZR38MCpX7xzTAp/0zpE5JgeULTUjGkfaFRdlbV9JjKdShTJEzVlu8BqNBJCuto1WtIa1u8T14dVoMN+0O+33MYNG7xnmTj8LEr1DtjaNdZlzg0OFRoaRwkHH5XmPFFUOtx4lGpqA+I9ENKElTwoZUrCgpqbhKlIn16oUOU0rQPrMlp5j36IvZwBpddPeFBSbIP254K5sp8bzYCkhuhBQbzJVle0zy0/xzQDtUVLLZtwAA081PUtmzvAjXA+x6BVrKeAURRdESfTXVKGX9rvMn+YAEeXEKiWjtKuIHz/yqvatruP6HPrxRVADVPSKjAUlMIKwpVDASUbNElJ7QSugqAPUzV0ZOe7Cw3a/YtBjDXpjceCMNjdcSeXD0WzuTAWa2nVa+4taT8tdVEjnggfUoLM0e0lcgARK1uxHudTD3yX6HmTwACyW1Nn/u14+lB3SZZGpBy2PqPRbt1X90tjXrAb4bDWcidB581RMz282hHd2wMlnjqR/W7Qeg+4WCqHxFG1rhz3ue8y5xJJ6lAHVFQikPA4oRrUZVMU45oZmqEc6nqQHEYycQcT+UzcRFKpiOCmcAc6FSBAKQD76KQsXNxJG0Ww3WENat3SHSPEXAN4wP5umfsUQSN3BBMHEhA7hADuR1UB1YCcKtqNyrVzt5s8oz6qtq6qUHWDZb788Jwt8z9+i7s1o0P3H25q0ZTEZPWeHoD7ypK+gSD096KTaVLeZ9Z96qWvZ5lpB6fqkxhgg/LhoZ8ipM6CpGuTrmnDiOqa0LJFsdhcXGDC6pPXO8CKpVBCztW6hRHasLehfbRugAsJtG8m8oEHDalP8A7glTbV2wThZ+tWJIdxDkWp7RX2VSdXbcObL2t3Wk6DJM+eTlea/tA2131Xu2nwU8Dq7ifwre87StuLDxOisHgOAMHBkO8iFgrh28SU1ICcKKmMrtR3BTWrMhZJXegCjtqJdvQPhaSegkD8hSXzpcjbWhSDaT3AuB3w9oJb4hlsuIgCC04k44JCse0iJGuR1GR9wVIx+EQbcDIlMfShSRBcbjgV1wT2BRSz0Xao8DgomtPkpqdI5z81Ayxr+GCo7xhnRQUXQ5HXR3mgoQa2fB981d2dy3E6fNUQCe1x1UV89zuABEYhCurku8Qjh6p9vfSAHH3+indTDsjz6+qQpdoN8fmoGBWd5bSOo06j3CrgEUjKYwEk6kMBJCaW7qmVW13Eq2vKeqrK7EpXVkJ3hB6cvNHVgg6gUkJq5MYnVJ5xK49nJRvOFIxrJKOptgTChsWyTicIi6bDVBXVXSVoNsENbRpkjebTbvQ6QSBA3mwIcAN3jgNyQs+1mVedpmO74yDwgnfkDOIfoOgxywlUHTqKSppoh20DqnBykYWZT45LrHae/8J27nGikiMcERR5/VMpj7oilT0xiePvz+Sgp7tkOKJovLxwxwzPvVFXtiSN4D0VfZOhwQU1Jk+af3Oso2vZEeL1UQdlKDBvMI23rwIn9D5qCq5RGOakunPDtYn7/VAXOzzMjOYgKKhUcTjPvmrWnX3SN7Tmgg2AgR+iSMq2wk7uRwKSEvrxip7hvRaS5t1T3VCFoKaoxB16Ss6zEHVagq8qGoETUCHe1SEbMZkynXesJ2zhqobg5KQit/jHmOQ49Vd9pnD94fGBp/OPo/PHhjlhUtPWesq27Vg/vL4zOdXH/t9hgcMKVBMdiE9oa7XCBa4hPZWUsGGy5H37lMdaPbplPoVZ4qb94Ok/34fqoAW1CDorK2qiMjy4KNtQE59/Jcq1QBj5KSWveNA9+/8KhqmXEhWzKM5I+igrWB1aFUxa7FvGuZuu1AiOY9lVl9Q3H4+E5afweoQrJaeRVhb3Qdh/HjyKtSvcnW9AuONOaNq2rZgecdERQZGNOCCdRpNaMIyiwOBHp5IXvNFLRkGRhSSC0cMarisGVRCSE1legVSbQorZV6CoNp262yx9xTVfWary5oZKra9FDSpqsQ5YrGpTULqaE7Zs8Lj1QdQZKs7QQw4QVVmUg21aNTMLTbfZvVQfi8DR8RcRkmCI8OvwjAVC0QAtBteqNy3M57oAiZgQCMR4cEYTEp3UGnVqY2yYZ4I+lVb/NBninubT6AKwKarZ7pHihHv2aO7FQktJ+BoaTviBJB0AyEZQp0nOh5lmSSNRyweZgeqivX03vLmy0aAMAYABpgcUJWhkc/snU2NEE5RPesH8rnH3yT21uVH36qR1N7YwMxHPmiKcnn5fJR03VtGsa3qT+iLba1CPHVgcm4068UpWbS2aPiBjAweM8vkqd9Mha6jTpM/l3znJ8R0On0UljsU3VUNcYY3L4xj+kdT+EFS9m9nVKj96D3cFu+dA4jwwf/ACiekp1SiWkgiCCQQeBHP5L0+72cwUe7Y0BoGGjAWBvX753iPGMPH9UYDvOMHqJ4qSsdqpmJCnPv6KZtOEUp6QEBJTUxgaJIT0ysFTX4SSXQVmr4KqrBJJZUBVghnhJJRS0B4ChnhJJTJEfZXV4Zs6M8HOjpl36BJJRUjguLiSgMtR/DqHjLBPQ7xI8sD5JUxkJJKQkNGMcR9kdTGvvikkmImHP/AC+xU7GgxI5JJJTlBol2BofstJ2OH8N54947PySSQl3cfqvL9p/6h/8AI/dJJVMStGFK4fj7BJJBJuiSSSyn/9k=">
            <a:extLst>
              <a:ext uri="{FF2B5EF4-FFF2-40B4-BE49-F238E27FC236}">
                <a16:creationId xmlns:a16="http://schemas.microsoft.com/office/drawing/2014/main" id="{7E42974C-572E-459A-B651-E66FC652B4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62472" name="Picture 5">
            <a:extLst>
              <a:ext uri="{FF2B5EF4-FFF2-40B4-BE49-F238E27FC236}">
                <a16:creationId xmlns:a16="http://schemas.microsoft.com/office/drawing/2014/main" id="{6A7F6B28-388E-449C-9C69-68B33509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70" y="2650432"/>
            <a:ext cx="215106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Box 1">
            <a:extLst>
              <a:ext uri="{FF2B5EF4-FFF2-40B4-BE49-F238E27FC236}">
                <a16:creationId xmlns:a16="http://schemas.microsoft.com/office/drawing/2014/main" id="{68746066-B099-454E-A0BC-87BD0F87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07" y="5477770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Sigmund Freud</a:t>
            </a:r>
            <a:br>
              <a:rPr lang="en-US" altLang="en-US" sz="1600" dirty="0"/>
            </a:br>
            <a:r>
              <a:rPr lang="en-US" altLang="en-US" sz="1600" dirty="0"/>
              <a:t>1856-1939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749A9CB-6354-4166-B583-157BDC77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4498CB4E-1C1F-47E6-B3A3-7F783981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91CC4D-80AE-40B2-8946-D7D83B9F4D2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0DB3225-9CE8-4B1E-8F8C-DACF3A8FBC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32445" y="1616766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Wrong.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is, at best, warmed-over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Freud.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Cognitive psychology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recognizes that reason is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co-equal partner with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emotion.</a:t>
            </a:r>
          </a:p>
          <a:p>
            <a:pPr lvl="2" eaLnBrk="1" hangingPunct="1"/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Cognitive therapy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is used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to treat depression, phobias,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PTSD, even schizophrenia.</a:t>
            </a:r>
          </a:p>
        </p:txBody>
      </p:sp>
      <p:pic>
        <p:nvPicPr>
          <p:cNvPr id="63493" name="Picture 2">
            <a:extLst>
              <a:ext uri="{FF2B5EF4-FFF2-40B4-BE49-F238E27FC236}">
                <a16:creationId xmlns:a16="http://schemas.microsoft.com/office/drawing/2014/main" id="{46381529-1208-466E-AC8B-0766CE79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54" y="2617301"/>
            <a:ext cx="22098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1">
            <a:extLst>
              <a:ext uri="{FF2B5EF4-FFF2-40B4-BE49-F238E27FC236}">
                <a16:creationId xmlns:a16="http://schemas.microsoft.com/office/drawing/2014/main" id="{55D4F7A6-D94C-4A4C-B0DC-50F70A48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954" y="5323989"/>
            <a:ext cx="2209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Aaron T. Beck</a:t>
            </a:r>
            <a:br>
              <a:rPr lang="en-US" altLang="en-US" sz="1800" dirty="0"/>
            </a:br>
            <a:r>
              <a:rPr lang="en-US" altLang="en-US" sz="1800" dirty="0"/>
              <a:t>1921-2021 (!)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6E4439C7-6600-4C68-A041-155CFEBA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>
            <a:extLst>
              <a:ext uri="{FF2B5EF4-FFF2-40B4-BE49-F238E27FC236}">
                <a16:creationId xmlns:a16="http://schemas.microsoft.com/office/drawing/2014/main" id="{08664DF3-BB4A-4302-A99F-367FC1EB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00" y="2961858"/>
            <a:ext cx="33004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979B9608-2CD4-4FC8-BCAC-30D151A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2A5A40-7BF9-421F-B101-F34F69FBD7A3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E293BF9-5C58-4D67-852A-E00366A49D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32454" y="1358347"/>
            <a:ext cx="7924800" cy="49039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rational creatures.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why we are called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homo sapiens.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how we survived &gt; 200,000 years.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prefrontal cortex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evolved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its survival value…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…in the rapidly changing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climate of the African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savannah.</a:t>
            </a:r>
          </a:p>
          <a:p>
            <a:pPr lvl="2" eaLnBrk="1" hangingPunct="1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It was necessary to solve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problems as they arose,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rather than rely on instinct.</a:t>
            </a:r>
          </a:p>
          <a:p>
            <a:pPr lvl="2" eaLnBrk="1" hangingPunct="1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The prefrontal cortex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interacts with limbic system,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is not governed by it.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1091408-2625-450E-9547-6E72459D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9F8C553E-B2B3-4757-B40C-DEEC142E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08FCE4-A6DF-4945-9430-2C4EFF838E2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7466D6CF-964C-419E-94BC-867FBD59A1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22511" y="1537249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brain demands 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rationale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our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actions.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thinking influences our emotions and actions,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well as vice-versa.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why so much effort is invested in political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ideology and talking points.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97B7F6AD-FB53-472F-AC2E-B6F33995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9075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A64E93F-F98F-4D1A-9B81-CF195B44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AFF088A1-7DDB-46D2-9637-FAC284F2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79331F-9969-4AE1-A5D6-EBC5B36BF92E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621DA49F-194C-4C98-9B28-1F6F32EF4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31" y="1449253"/>
            <a:ext cx="7772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Wrong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Ethics is a </a:t>
            </a:r>
            <a:r>
              <a:rPr lang="en-US" altLang="en-US" sz="2000" b="1" dirty="0">
                <a:solidFill>
                  <a:srgbClr val="000000"/>
                </a:solidFill>
              </a:rPr>
              <a:t>negotiation tool </a:t>
            </a:r>
            <a:r>
              <a:rPr lang="en-US" altLang="en-US" sz="2000" dirty="0">
                <a:solidFill>
                  <a:srgbClr val="000000"/>
                </a:solidFill>
              </a:rPr>
              <a:t>for working out how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we are going to live and work together.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It provides the basis for the </a:t>
            </a:r>
            <a:r>
              <a:rPr lang="en-US" altLang="en-US" sz="2000" b="1" dirty="0">
                <a:solidFill>
                  <a:srgbClr val="000000"/>
                </a:solidFill>
              </a:rPr>
              <a:t>social infrastructure </a:t>
            </a:r>
            <a:br>
              <a:rPr lang="en-US" altLang="en-US" sz="2000" b="1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we rely on.</a:t>
            </a:r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4D483073-1C9A-49AB-9488-3D67FF71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3" y="66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149" name="Picture 7" descr="http://www.csjonquiere.qc.ca/fichiers/images/big_le-holding-a-meeting-and-trying-to-solve-a-jigsaw-around-a-large-rectangular-conference-table-in-an-office-clipart-illustration-image_qjds___1608____phototeque.jpg">
            <a:extLst>
              <a:ext uri="{FF2B5EF4-FFF2-40B4-BE49-F238E27FC236}">
                <a16:creationId xmlns:a16="http://schemas.microsoft.com/office/drawing/2014/main" id="{97721D75-F38B-4589-9273-CA1A1752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546"/>
            <a:ext cx="32956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9F8C553E-B2B3-4757-B40C-DEEC142E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08FCE4-A6DF-4945-9430-2C4EFF838E2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7466D6CF-964C-419E-94BC-867FBD59A1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22511" y="1537249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brain demands 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rationale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our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actions.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thinking influences our emotions and actions,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well as vice-versa.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why so much effort is invested in political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ideology and talking points.</a:t>
            </a:r>
          </a:p>
          <a:p>
            <a:pPr lvl="1" eaLnBrk="1" hangingPunct="1"/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If you doubt that </a:t>
            </a: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b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influences emotions and</a:t>
            </a:r>
            <a:b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, imagine that you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read a lab report that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indicates terminal cancer.</a:t>
            </a:r>
          </a:p>
          <a:p>
            <a:pPr lvl="1" eaLnBrk="1" hangingPunct="1"/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/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97B7F6AD-FB53-472F-AC2E-B6F33995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9075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A64E93F-F98F-4D1A-9B81-CF195B44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03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B70FD90A-90A8-4071-BF4F-A16B427E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7D767D-9839-4294-BEAC-EDF3E187E7E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06B2452D-5528-46AA-8384-CB4B793E80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517374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people believe crazy conspiracy theories…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This proves the point!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brain demands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rationale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our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behavior.</a:t>
            </a:r>
          </a:p>
          <a:p>
            <a:pPr lvl="2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…often supplied by talk radio, TV commentators,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social media, extreme web sites.</a:t>
            </a:r>
          </a:p>
          <a:p>
            <a:pPr lvl="2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AA30801-738C-4517-97DE-FA3B573F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97640-E003-4C47-8C86-2AAFB5D37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17" y="4333840"/>
            <a:ext cx="1258957" cy="16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5E38C1-312A-46D5-89E7-7DC933102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74" y="4333840"/>
            <a:ext cx="1549262" cy="15492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B70FD90A-90A8-4071-BF4F-A16B427E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7D767D-9839-4294-BEAC-EDF3E187E7E4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AA30801-738C-4517-97DE-FA3B573F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85CF3A36-7712-4F82-98BB-48B3462AE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39" y="2765840"/>
            <a:ext cx="4601817" cy="3451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EC05A1-8F90-4CC4-BEA9-88CCA9FFED96}"/>
              </a:ext>
            </a:extLst>
          </p:cNvPr>
          <p:cNvSpPr/>
          <p:nvPr/>
        </p:nvSpPr>
        <p:spPr>
          <a:xfrm>
            <a:off x="7633252" y="2745962"/>
            <a:ext cx="882098" cy="359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AB81D-B45F-4C66-8DD9-4BE2413BA9DE}"/>
              </a:ext>
            </a:extLst>
          </p:cNvPr>
          <p:cNvSpPr/>
          <p:nvPr/>
        </p:nvSpPr>
        <p:spPr>
          <a:xfrm>
            <a:off x="3786809" y="2626692"/>
            <a:ext cx="1667289" cy="359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06B2452D-5528-46AA-8384-CB4B793E80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517374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Issues are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complicated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abstract </a:t>
            </a:r>
            <a:b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our postmodern world.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different from those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facing our prehistoric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ancestors.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must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learn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think about them.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requires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abstract reasoning.</a:t>
            </a:r>
          </a:p>
          <a:p>
            <a:pPr lvl="2"/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Similar situation in 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96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572670" cy="43513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EE9012"/>
              </a:buClr>
            </a:pPr>
            <a:r>
              <a:rPr lang="en-US" sz="1800" dirty="0"/>
              <a:t>Lawrence Kohlberg, </a:t>
            </a:r>
            <a:r>
              <a:rPr lang="en-US" sz="1800" i="1" dirty="0"/>
              <a:t>The Philosophy of Moral Development: Moral Stages and the Idea of Justice</a:t>
            </a:r>
            <a:r>
              <a:rPr lang="en-US" sz="1800" dirty="0"/>
              <a:t> (1981)</a:t>
            </a:r>
          </a:p>
          <a:p>
            <a:pPr eaLnBrk="1" hangingPunct="1">
              <a:buClr>
                <a:srgbClr val="EE9012"/>
              </a:buClr>
            </a:pPr>
            <a:r>
              <a:rPr lang="en-US" sz="1800" dirty="0"/>
              <a:t>John C. Gibbs, </a:t>
            </a:r>
            <a:r>
              <a:rPr lang="en-US" sz="1800" i="1" dirty="0"/>
              <a:t>Moral Development and Reality Beyond the Theories of Kohlberg and Hoffman</a:t>
            </a:r>
            <a:r>
              <a:rPr lang="en-US" sz="1800" dirty="0"/>
              <a:t> (2003).</a:t>
            </a:r>
            <a:endParaRPr lang="en-US" altLang="en-US" sz="1800" dirty="0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52F4F12-60C9-F334-0708-3EDE722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058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9849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DC89F962-64D4-4D3C-B43F-973DD58C6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ECFF8D-47DC-4215-90A4-6B0887DD3B7D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DF196357-4771-4069-B90D-328067A51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5" y="-331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17BD91A5-9B36-4C60-BA8E-33D46B36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81" y="1439378"/>
            <a:ext cx="7772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Myth 2.  </a:t>
            </a:r>
            <a:r>
              <a:rPr lang="en-US" altLang="en-US" sz="2400" dirty="0">
                <a:solidFill>
                  <a:srgbClr val="000000"/>
                </a:solidFill>
              </a:rPr>
              <a:t>Society relies primarily on </a:t>
            </a:r>
            <a:r>
              <a:rPr lang="en-US" altLang="en-US" sz="2400" b="1" dirty="0">
                <a:solidFill>
                  <a:srgbClr val="000000"/>
                </a:solidFill>
              </a:rPr>
              <a:t>legal enforcement</a:t>
            </a:r>
            <a:r>
              <a:rPr lang="en-US" altLang="en-US" sz="2400" dirty="0">
                <a:solidFill>
                  <a:srgbClr val="000000"/>
                </a:solidFill>
              </a:rPr>
              <a:t>, not ethics.</a:t>
            </a:r>
          </a:p>
          <a:p>
            <a:pPr lvl="2" eaLnBrk="1" hangingPunct="1">
              <a:spcBef>
                <a:spcPts val="500"/>
              </a:spcBef>
              <a:buClr>
                <a:srgbClr val="660000"/>
              </a:buClr>
              <a:buSzPct val="65000"/>
              <a:buFont typeface="Wingdings" panose="05000000000000000000" pitchFamily="2" charset="2"/>
              <a:buNone/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8197" name="AutoShape 2" descr="Image result for good and evil">
            <a:extLst>
              <a:ext uri="{FF2B5EF4-FFF2-40B4-BE49-F238E27FC236}">
                <a16:creationId xmlns:a16="http://schemas.microsoft.com/office/drawing/2014/main" id="{C565CBB5-B5BB-43A9-9273-AE836ECED5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524000"/>
            <a:ext cx="5153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AF838D79-8D37-46C0-B861-1AF37BFE2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72" y="2829200"/>
            <a:ext cx="2461555" cy="22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709FAD45-6C56-45D3-885A-48F65DFE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3C3C04-94DE-4E3B-A492-B314E19CBB70}" type="slidenum">
              <a:rPr lang="en-US" altLang="en-US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4381D0C2-7AB3-4128-B170-0AC8E4FC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31" y="1439311"/>
            <a:ext cx="7772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68313" indent="-468313">
              <a:spcBef>
                <a:spcPct val="20000"/>
              </a:spcBef>
              <a:buClr>
                <a:srgbClr val="FBB03F"/>
              </a:buClr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906463" indent="-436563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376363" indent="-468313">
              <a:spcBef>
                <a:spcPct val="20000"/>
              </a:spcBef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Wrong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/>
              <a:t>Suppose everyone starts </a:t>
            </a:r>
            <a:r>
              <a:rPr lang="en-US" altLang="en-US" sz="2000" b="1" dirty="0"/>
              <a:t>running red lights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/>
              <a:t>tomorrow morning.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There is </a:t>
            </a:r>
            <a:r>
              <a:rPr lang="en-US" altLang="en-US" sz="2000" b="1" dirty="0">
                <a:solidFill>
                  <a:srgbClr val="000000"/>
                </a:solidFill>
              </a:rPr>
              <a:t>no way </a:t>
            </a:r>
            <a:r>
              <a:rPr lang="en-US" altLang="en-US" sz="2000" dirty="0">
                <a:solidFill>
                  <a:srgbClr val="000000"/>
                </a:solidFill>
              </a:rPr>
              <a:t>the police can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stop it.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dirty="0">
                <a:solidFill>
                  <a:srgbClr val="000000"/>
                </a:solidFill>
              </a:rPr>
              <a:t>We rely on voluntary compliance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with rules on which we </a:t>
            </a:r>
            <a:r>
              <a:rPr lang="en-US" altLang="en-US" sz="2000" b="1" dirty="0">
                <a:solidFill>
                  <a:srgbClr val="000000"/>
                </a:solidFill>
              </a:rPr>
              <a:t>agree</a:t>
            </a:r>
            <a:r>
              <a:rPr lang="en-US" altLang="en-US" sz="2000" dirty="0">
                <a:solidFill>
                  <a:srgbClr val="000000"/>
                </a:solidFill>
              </a:rPr>
              <a:t>. 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Ethics provides the agreement.</a:t>
            </a:r>
          </a:p>
          <a:p>
            <a:pPr lvl="1" eaLnBrk="1" hangingPunct="1">
              <a:spcBef>
                <a:spcPts val="700"/>
              </a:spcBef>
              <a:buClr>
                <a:srgbClr val="EE9012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Laws </a:t>
            </a:r>
            <a:r>
              <a:rPr lang="en-US" altLang="en-US" sz="2000" dirty="0">
                <a:solidFill>
                  <a:srgbClr val="000000"/>
                </a:solidFill>
              </a:rPr>
              <a:t>and </a:t>
            </a:r>
            <a:r>
              <a:rPr lang="en-US" altLang="en-US" sz="2000" b="1" dirty="0">
                <a:solidFill>
                  <a:srgbClr val="000000"/>
                </a:solidFill>
              </a:rPr>
              <a:t>regulations </a:t>
            </a:r>
            <a:r>
              <a:rPr lang="en-US" altLang="en-US" sz="2000" dirty="0">
                <a:solidFill>
                  <a:srgbClr val="000000"/>
                </a:solidFill>
              </a:rPr>
              <a:t>cannot keep up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with a </a:t>
            </a:r>
            <a:r>
              <a:rPr lang="en-US" altLang="en-US" sz="2000" b="1" dirty="0">
                <a:solidFill>
                  <a:srgbClr val="000000"/>
                </a:solidFill>
              </a:rPr>
              <a:t>complex </a:t>
            </a:r>
            <a:r>
              <a:rPr lang="en-US" altLang="en-US" sz="2000" dirty="0">
                <a:solidFill>
                  <a:srgbClr val="000000"/>
                </a:solidFill>
              </a:rPr>
              <a:t>and </a:t>
            </a:r>
            <a:r>
              <a:rPr lang="en-US" altLang="en-US" sz="2000" b="1" dirty="0">
                <a:solidFill>
                  <a:srgbClr val="000000"/>
                </a:solidFill>
              </a:rPr>
              <a:t>fast-moving </a:t>
            </a:r>
            <a:r>
              <a:rPr lang="en-US" altLang="en-US" sz="2000" dirty="0">
                <a:solidFill>
                  <a:srgbClr val="000000"/>
                </a:solidFill>
              </a:rPr>
              <a:t>world.</a:t>
            </a:r>
            <a:endParaRPr lang="en-US" altLang="en-US" sz="2000" dirty="0"/>
          </a:p>
          <a:p>
            <a:pPr lvl="2" eaLnBrk="1" hangingPunct="1">
              <a:spcBef>
                <a:spcPts val="500"/>
              </a:spcBef>
              <a:buClr>
                <a:srgbClr val="660000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EC493982-A6A2-4000-8325-1ABD78A3F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35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41FC2FC4-9813-405D-A157-4D6B85E21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2439918"/>
            <a:ext cx="17716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9B2C7AD8-8C82-408C-AF50-EC49705F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FED293-0AE4-4088-8087-33B175166890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FACBF28-4269-43ED-9527-17092F1C28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397" y="1419849"/>
            <a:ext cx="8229600" cy="1239837"/>
          </a:xfrm>
        </p:spPr>
        <p:txBody>
          <a:bodyPr>
            <a:normAutofit/>
          </a:bodyPr>
          <a:lstStyle/>
          <a:p>
            <a:pPr>
              <a:buClr>
                <a:srgbClr val="EE9012"/>
              </a:buClr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Myth 3.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all know what’s right.  It’s just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matter of doing it.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5666F7B-32D2-4FFB-89A1-B169DB67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>
            <a:extLst>
              <a:ext uri="{FF2B5EF4-FFF2-40B4-BE49-F238E27FC236}">
                <a16:creationId xmlns:a16="http://schemas.microsoft.com/office/drawing/2014/main" id="{5BEF1385-3A26-4916-A0F8-80CE562755CA}"/>
              </a:ext>
            </a:extLst>
          </p:cNvPr>
          <p:cNvGrpSpPr>
            <a:grpSpLocks/>
          </p:cNvGrpSpPr>
          <p:nvPr/>
        </p:nvGrpSpPr>
        <p:grpSpPr bwMode="auto">
          <a:xfrm>
            <a:off x="979487" y="2384420"/>
            <a:ext cx="7164388" cy="3744913"/>
            <a:chOff x="413" y="1543"/>
            <a:chExt cx="4513" cy="2359"/>
          </a:xfrm>
        </p:grpSpPr>
        <p:sp>
          <p:nvSpPr>
            <p:cNvPr id="13318" name="Rectangle 5">
              <a:extLst>
                <a:ext uri="{FF2B5EF4-FFF2-40B4-BE49-F238E27FC236}">
                  <a16:creationId xmlns:a16="http://schemas.microsoft.com/office/drawing/2014/main" id="{C73601AC-1836-4CA8-B367-F6653D9DD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2016"/>
              <a:ext cx="2184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69900" indent="-469900">
                <a:spcBef>
                  <a:spcPct val="20000"/>
                </a:spcBef>
                <a:buClr>
                  <a:srgbClr val="FBB03F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buClr>
                  <a:srgbClr val="EE9012"/>
                </a:buClr>
              </a:pPr>
              <a:r>
                <a:rPr lang="en-US" altLang="en-US" sz="2400" b="1" dirty="0"/>
                <a:t>Then why do we disagree all the time?</a:t>
              </a:r>
            </a:p>
          </p:txBody>
        </p:sp>
        <p:pic>
          <p:nvPicPr>
            <p:cNvPr id="13319" name="Picture 6" descr="disagreement">
              <a:extLst>
                <a:ext uri="{FF2B5EF4-FFF2-40B4-BE49-F238E27FC236}">
                  <a16:creationId xmlns:a16="http://schemas.microsoft.com/office/drawing/2014/main" id="{59584626-F089-48D1-A057-E3FC7225E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" y="1543"/>
              <a:ext cx="2150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7B512758-4FBE-4A92-B955-AC3F5DD5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B36F6D-2544-43B5-A3E5-4669A8AAFA7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B0334BD-9F00-4E11-BBD9-1BDB842F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56177CD-C7B5-4965-9CF8-5FCF38400FC0}"/>
              </a:ext>
            </a:extLst>
          </p:cNvPr>
          <p:cNvSpPr txBox="1">
            <a:spLocks noChangeArrowheads="1"/>
          </p:cNvSpPr>
          <p:nvPr/>
        </p:nvSpPr>
        <p:spPr>
          <a:xfrm>
            <a:off x="914397" y="1419849"/>
            <a:ext cx="8229600" cy="123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E9012"/>
              </a:buClr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Myth 3.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all know what’s right.  It’s just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matter of doing it.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7B512758-4FBE-4A92-B955-AC3F5DD5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B36F6D-2544-43B5-A3E5-4669A8AAFA7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B0334BD-9F00-4E11-BBD9-1BDB842F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56177CD-C7B5-4965-9CF8-5FCF38400FC0}"/>
              </a:ext>
            </a:extLst>
          </p:cNvPr>
          <p:cNvSpPr txBox="1">
            <a:spLocks noChangeArrowheads="1"/>
          </p:cNvSpPr>
          <p:nvPr/>
        </p:nvSpPr>
        <p:spPr>
          <a:xfrm>
            <a:off x="914397" y="1419849"/>
            <a:ext cx="8229595" cy="1239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EE9012"/>
              </a:buClr>
            </a:pPr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Myth 4.  </a:t>
            </a:r>
            <a:r>
              <a:rPr lang="en-US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Ethics is simple. </a:t>
            </a:r>
          </a:p>
          <a:p>
            <a:pPr lvl="1">
              <a:lnSpc>
                <a:spcPct val="120000"/>
              </a:lnSpc>
              <a:buClr>
                <a:srgbClr val="EE9012"/>
              </a:buClr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Just don’t do anything you wouldn’t want to appear </a:t>
            </a:r>
            <a:b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on the first page of the newspaper.</a:t>
            </a:r>
          </a:p>
          <a:p>
            <a:pPr lvl="1">
              <a:lnSpc>
                <a:spcPct val="120000"/>
              </a:lnSpc>
              <a:buClr>
                <a:srgbClr val="EE9012"/>
              </a:buClr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Or you wouldn’t want to go viral on Facebook, etc.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2799B74-2C65-4302-951D-1765B0D8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59" y="4279065"/>
            <a:ext cx="3063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7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7B512758-4FBE-4A92-B955-AC3F5DD5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B36F6D-2544-43B5-A3E5-4669A8AAFA79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B0334BD-9F00-4E11-BBD9-1BDB842F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2" y="662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Myths and Misconceptions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56177CD-C7B5-4965-9CF8-5FCF38400FC0}"/>
              </a:ext>
            </a:extLst>
          </p:cNvPr>
          <p:cNvSpPr txBox="1">
            <a:spLocks noChangeArrowheads="1"/>
          </p:cNvSpPr>
          <p:nvPr/>
        </p:nvSpPr>
        <p:spPr>
          <a:xfrm>
            <a:off x="914397" y="1419849"/>
            <a:ext cx="8229595" cy="1239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EE9012"/>
              </a:buClr>
            </a:pPr>
            <a:r>
              <a:rPr lang="en-US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Wrong. </a:t>
            </a:r>
            <a:endParaRPr lang="en-US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EE9012"/>
              </a:buClr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Suppose you must lay off most of your employees </a:t>
            </a:r>
            <a:b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due to lack of sales.</a:t>
            </a:r>
          </a:p>
          <a:p>
            <a:pPr lvl="1">
              <a:lnSpc>
                <a:spcPct val="120000"/>
              </a:lnSpc>
              <a:buClr>
                <a:srgbClr val="EE9012"/>
              </a:buClr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They have families and end up homeless. </a:t>
            </a:r>
          </a:p>
          <a:p>
            <a:pPr lvl="1">
              <a:lnSpc>
                <a:spcPct val="120000"/>
              </a:lnSpc>
              <a:buClr>
                <a:srgbClr val="EE9012"/>
              </a:buClr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Yet otherwise you would go into bankruptcy and </a:t>
            </a:r>
            <a:b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lay off </a:t>
            </a:r>
            <a:r>
              <a:rPr lang="en-US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Clr>
                <a:srgbClr val="EE9012"/>
              </a:buClr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You wouldn’t want this on the </a:t>
            </a:r>
            <a:r>
              <a:rPr lang="en-US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back page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b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newspaper.</a:t>
            </a:r>
            <a:endParaRPr lang="en-US" alt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2799B74-2C65-4302-951D-1765B0D8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59" y="4279065"/>
            <a:ext cx="3063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964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1569</TotalTime>
  <Words>1467</Words>
  <Application>Microsoft Office PowerPoint</Application>
  <PresentationFormat>On-screen Show (4:3)</PresentationFormat>
  <Paragraphs>207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theme</vt:lpstr>
      <vt:lpstr>Myths and Misconceptions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46</cp:revision>
  <dcterms:created xsi:type="dcterms:W3CDTF">2021-09-06T22:05:14Z</dcterms:created>
  <dcterms:modified xsi:type="dcterms:W3CDTF">2024-06-05T00:40:31Z</dcterms:modified>
</cp:coreProperties>
</file>