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62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553" r:id="rId17"/>
    <p:sldId id="554" r:id="rId18"/>
    <p:sldId id="555" r:id="rId19"/>
    <p:sldId id="469" r:id="rId20"/>
    <p:sldId id="470" r:id="rId21"/>
    <p:sldId id="541" r:id="rId22"/>
    <p:sldId id="542" r:id="rId23"/>
    <p:sldId id="543" r:id="rId24"/>
    <p:sldId id="544" r:id="rId25"/>
    <p:sldId id="545" r:id="rId26"/>
    <p:sldId id="546" r:id="rId27"/>
    <p:sldId id="512" r:id="rId28"/>
    <p:sldId id="513" r:id="rId29"/>
    <p:sldId id="515" r:id="rId30"/>
    <p:sldId id="517" r:id="rId31"/>
    <p:sldId id="518" r:id="rId32"/>
    <p:sldId id="537" r:id="rId33"/>
    <p:sldId id="587" r:id="rId34"/>
    <p:sldId id="588" r:id="rId35"/>
    <p:sldId id="5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7341FCF-D114-4187-B585-D4D79345EDF1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80B545B-A918-453E-BDFB-B2626C4A0009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B5B2804C-3287-4F6C-B1F0-29058EC17907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40052FAB-3338-4470-926B-E219B2873FB2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B42A985-5B32-466B-8D89-11CABD436623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Ethics?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2FE8C74-186B-4880-84D5-A84079A680E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51719" y="3876260"/>
            <a:ext cx="6400800" cy="206169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 eaLnBrk="1" hangingPunct="1">
              <a:buNone/>
            </a:pPr>
            <a:r>
              <a:rPr lang="en-US" altLang="en-US" b="1" i="1" dirty="0"/>
              <a:t>Module 1</a:t>
            </a:r>
          </a:p>
          <a:p>
            <a:pPr marL="0" indent="0" algn="ctr" eaLnBrk="1" hangingPunct="1"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 eaLnBrk="1" hangingPunct="1"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Gioia held engineering and MBA degrees.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He wanted to make a </a:t>
            </a:r>
            <a:r>
              <a:rPr lang="en-US" altLang="en-US" sz="2000" b="1" dirty="0">
                <a:cs typeface="Arial" panose="020B0604020202020204" pitchFamily="34" charset="0"/>
              </a:rPr>
              <a:t>positive contribution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and saw business as an opportunity to do so.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So he joined Ford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as Field Recall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Coordinator.</a:t>
            </a:r>
          </a:p>
        </p:txBody>
      </p:sp>
      <p:pic>
        <p:nvPicPr>
          <p:cNvPr id="31747" name="Picture 2" descr="https://localtvwiti.files.wordpress.com/2015/01/ford-motor-company.jpg?quality=85&amp;strip=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408363"/>
            <a:ext cx="3478126" cy="19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B14F32-36B7-4355-899C-8B1CA3D2227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89" y="2014538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Cost-benefit analysis showed that the defect should not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be fixed.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741FDB-C5B7-4BFB-8747-F8A71716485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815426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75" y="2932194"/>
            <a:ext cx="5977052" cy="29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1978: Ford executives prosecuted for reckless homicide.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After 3 teenage girls were killed by exploding gas tank in Indiana.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Ford executives acquitted due to lack of evidence.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2F516E-3D1C-40CC-9023-DDE0D1FB9F6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Gioia later began using the Pinto case in his classes.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Then and for years afterward, he believed he had made the right decision at Ford, given the evidence at hand.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Then he changed his mind.</a:t>
            </a:r>
          </a:p>
          <a:p>
            <a:pPr lvl="1" eaLnBrk="1" hangingPunct="1"/>
            <a:r>
              <a:rPr lang="en-US" altLang="en-US" sz="2000" b="1" dirty="0"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F87F49-821A-4699-BF3A-317B636D301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3AD04E-F3C5-4316-9983-B12F0339A4D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40" y="2554365"/>
            <a:ext cx="5859610" cy="31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970960" y="2312899"/>
            <a:ext cx="5952127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What is the </a:t>
            </a:r>
            <a:r>
              <a:rPr lang="en-US" altLang="en-US" sz="2400" b="1" dirty="0">
                <a:cs typeface="Arial" panose="020B0604020202020204" pitchFamily="34" charset="0"/>
              </a:rPr>
              <a:t>rational basis </a:t>
            </a:r>
            <a:r>
              <a:rPr lang="en-US" altLang="en-US" sz="2400" dirty="0">
                <a:cs typeface="Arial" panose="020B0604020202020204" pitchFamily="34" charset="0"/>
              </a:rPr>
              <a:t>for his views?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Either for his decision at Ford…</a:t>
            </a:r>
          </a:p>
          <a:p>
            <a:pPr lvl="1" eaLnBrk="1" hangingPunct="1"/>
            <a:r>
              <a:rPr lang="en-US" altLang="en-US" sz="2000" b="1" dirty="0">
                <a:cs typeface="Arial" panose="020B0604020202020204" pitchFamily="34" charset="0"/>
              </a:rPr>
              <a:t>Or </a:t>
            </a:r>
            <a:r>
              <a:rPr lang="en-US" altLang="en-US" sz="2000" dirty="0">
                <a:cs typeface="Arial" panose="020B0604020202020204" pitchFamily="34" charset="0"/>
              </a:rPr>
              <a:t>for changing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his mind later?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151CF4-63A8-4F8C-A074-AF2F4FD40846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36869" name="Picture 6" descr="https://deepgreenpermaculture.files.wordpress.com/2010/08/rightandwrongdec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21" y="3117197"/>
            <a:ext cx="3660251" cy="24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Ford’s reasoning was flawed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But </a:t>
            </a:r>
            <a:r>
              <a:rPr lang="en-US" altLang="en-US" sz="2000" b="1" dirty="0">
                <a:cs typeface="Arial" panose="020B0604020202020204" pitchFamily="34" charset="0"/>
              </a:rPr>
              <a:t>not </a:t>
            </a:r>
            <a:r>
              <a:rPr lang="en-US" altLang="en-US" sz="2000" dirty="0">
                <a:cs typeface="Arial" panose="020B0604020202020204" pitchFamily="34" charset="0"/>
              </a:rPr>
              <a:t>because they put a value on human life.</a:t>
            </a:r>
          </a:p>
          <a:p>
            <a:pPr lvl="2" eaLnBrk="1" hangingPunct="1">
              <a:defRPr/>
            </a:pPr>
            <a:r>
              <a:rPr lang="en-US" altLang="en-US" sz="2000" i="1" dirty="0">
                <a:cs typeface="Arial" panose="020B0604020202020204" pitchFamily="34" charset="0"/>
              </a:rPr>
              <a:t>This is necessary and routine in policy work.</a:t>
            </a:r>
          </a:p>
          <a:p>
            <a:pPr lvl="2" eaLnBrk="1" hangingPunct="1">
              <a:defRPr/>
            </a:pPr>
            <a:r>
              <a:rPr lang="en-US" altLang="en-US" sz="2000" i="1" dirty="0">
                <a:cs typeface="Arial" panose="020B0604020202020204" pitchFamily="34" charset="0"/>
              </a:rPr>
              <a:t>If a city puts infinite value of life, it will spend its entire budget 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on traffic safety and none on schools.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182845-B2A5-46F3-8EDA-C9820A005F8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Ford’s reasoning was flawed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But </a:t>
            </a:r>
            <a:r>
              <a:rPr lang="en-US" altLang="en-US" sz="2000" b="1" dirty="0">
                <a:cs typeface="Arial" panose="020B0604020202020204" pitchFamily="34" charset="0"/>
              </a:rPr>
              <a:t>not </a:t>
            </a:r>
            <a:r>
              <a:rPr lang="en-US" altLang="en-US" sz="2000" dirty="0">
                <a:cs typeface="Arial" panose="020B0604020202020204" pitchFamily="34" charset="0"/>
              </a:rPr>
              <a:t>because they put a value on human life.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This is necessary and routine in policy work.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If a city puts infinite value of life, it will spend its entire budget 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on traffic safety and none on schools.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We put a monetary value </a:t>
            </a:r>
            <a:r>
              <a:rPr lang="en-US" altLang="en-US" sz="2000" b="1" dirty="0">
                <a:cs typeface="Arial" panose="020B0604020202020204" pitchFamily="34" charset="0"/>
              </a:rPr>
              <a:t>on our own lives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Suppose you can buy a car with an additional safety option 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that reduces the chance of a fatal crash by </a:t>
            </a:r>
            <a:r>
              <a:rPr lang="en-US" altLang="en-US" sz="2000" b="1" i="1" dirty="0">
                <a:cs typeface="Arial" panose="020B0604020202020204" pitchFamily="34" charset="0"/>
              </a:rPr>
              <a:t>1/1000</a:t>
            </a:r>
            <a:r>
              <a:rPr lang="en-US" altLang="en-US" sz="2000" i="1" dirty="0"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How much are you willing to pay for the option?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DDD995-1BA4-4F81-8F88-E9948969EB8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Ford’s reasoning was flawed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But </a:t>
            </a:r>
            <a:r>
              <a:rPr lang="en-US" altLang="en-US" sz="2000" b="1" dirty="0">
                <a:cs typeface="Arial" panose="020B0604020202020204" pitchFamily="34" charset="0"/>
              </a:rPr>
              <a:t>not </a:t>
            </a:r>
            <a:r>
              <a:rPr lang="en-US" altLang="en-US" sz="2000" dirty="0">
                <a:cs typeface="Arial" panose="020B0604020202020204" pitchFamily="34" charset="0"/>
              </a:rPr>
              <a:t>because they put a value on human life.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This is necessary and routine in policy work.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If a city puts infinite value of life, it will spend its entire budget on traffic safety and none on schools.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We put a monetary value </a:t>
            </a:r>
            <a:r>
              <a:rPr lang="en-US" altLang="en-US" sz="2000" b="1" dirty="0">
                <a:cs typeface="Arial" panose="020B0604020202020204" pitchFamily="34" charset="0"/>
              </a:rPr>
              <a:t>on our own lives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Suppose you can buy a car with an additional safety option that reduces the chance of a fatal crash by </a:t>
            </a:r>
            <a:r>
              <a:rPr lang="en-US" altLang="en-US" sz="2000" b="1" i="1" dirty="0">
                <a:cs typeface="Arial" panose="020B0604020202020204" pitchFamily="34" charset="0"/>
              </a:rPr>
              <a:t>1/1000</a:t>
            </a:r>
            <a:r>
              <a:rPr lang="en-US" altLang="en-US" sz="2000" i="1" dirty="0"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How much are you willing to pay for the option?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Multiply by 1000.  </a:t>
            </a:r>
            <a:r>
              <a:rPr lang="en-US" altLang="en-US" sz="2000" b="1" i="1" dirty="0">
                <a:cs typeface="Arial" panose="020B0604020202020204" pitchFamily="34" charset="0"/>
              </a:rPr>
              <a:t>This is the value of your life</a:t>
            </a:r>
            <a:r>
              <a:rPr lang="en-US" altLang="en-US" sz="2000" i="1" dirty="0">
                <a:cs typeface="Arial" panose="020B0604020202020204" pitchFamily="34" charset="0"/>
              </a:rPr>
              <a:t>.</a:t>
            </a:r>
          </a:p>
          <a:p>
            <a:pPr lvl="1" eaLnBrk="1" hangingPunct="1"/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5CC655-C84B-4A9A-A23B-570C938D115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Lesson:  We often make the wrong decision because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b="1" dirty="0">
                <a:cs typeface="Arial" panose="020B0604020202020204" pitchFamily="34" charset="0"/>
              </a:rPr>
              <a:t>we don’t know what is right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b="1" dirty="0">
                <a:cs typeface="Arial" panose="020B0604020202020204" pitchFamily="34" charset="0"/>
              </a:rPr>
              <a:t>Not </a:t>
            </a:r>
            <a:r>
              <a:rPr lang="en-US" altLang="en-US" sz="2000" dirty="0">
                <a:cs typeface="Arial" panose="020B0604020202020204" pitchFamily="34" charset="0"/>
              </a:rPr>
              <a:t>because we are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b="1" dirty="0">
                <a:cs typeface="Arial" panose="020B0604020202020204" pitchFamily="34" charset="0"/>
              </a:rPr>
              <a:t>bad people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We don’t have the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b="1" dirty="0">
                <a:cs typeface="Arial" panose="020B0604020202020204" pitchFamily="34" charset="0"/>
              </a:rPr>
              <a:t>conceptual equipment </a:t>
            </a:r>
            <a:br>
              <a:rPr lang="en-US" altLang="en-US" sz="2000" b="1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to analyze the issue.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92936B-466F-4907-9FCD-635DDB9F80F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0" y="3005302"/>
            <a:ext cx="2733773" cy="213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3E471B-E023-4B17-9F23-EAA8FC84421C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40010" y="893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</a:rPr>
              <a:t>Why ethics?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49437" y="2362200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25513" indent="-46831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Just as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engineering 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underlies the 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physical infrastructure </a:t>
            </a:r>
            <a:b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on which business relies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97113"/>
            <a:ext cx="3225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We can rationalize almost anything.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Even terrorists defend their actions on moral grounds.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How do we distinguish mere rationalization from correct analysis?</a:t>
            </a:r>
          </a:p>
          <a:p>
            <a:pPr lvl="1" eaLnBrk="1" hangingPunct="1"/>
            <a:r>
              <a:rPr lang="en-US" altLang="en-US" sz="2000" b="1" dirty="0">
                <a:cs typeface="Arial" panose="020B0604020202020204" pitchFamily="34" charset="0"/>
              </a:rPr>
              <a:t>This is why we have ethics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It provides the conceptual equipment we need.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C92AD9-DD5E-4D22-A7AD-BF76E3428E3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41989" name="Picture 6" descr="http://media.efpa.eu/images/assets/ethics/ethic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88" y="4320571"/>
            <a:ext cx="2991406" cy="127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The Pinto case may seem easy to you.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But try this one:</a:t>
            </a:r>
          </a:p>
          <a:p>
            <a:pPr lvl="1" eaLnBrk="1" hangingPunct="1"/>
            <a:r>
              <a:rPr lang="en-US" altLang="en-US" sz="2000" i="1" dirty="0">
                <a:cs typeface="Arial" panose="020B0604020202020204" pitchFamily="34" charset="0"/>
              </a:rPr>
              <a:t>The case of Guidant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Corporation defibrillators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96B0AE-583B-4C1E-9254-3A4F0D7EB44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  <p:pic>
        <p:nvPicPr>
          <p:cNvPr id="43013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0" y="2961003"/>
            <a:ext cx="2556451" cy="25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5220389" y="5561974"/>
            <a:ext cx="330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Later part of Boston Scientific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1ECF1-A60E-243C-B32A-F37B3D142378}"/>
              </a:ext>
            </a:extLst>
          </p:cNvPr>
          <p:cNvSpPr txBox="1"/>
          <p:nvPr/>
        </p:nvSpPr>
        <p:spPr>
          <a:xfrm>
            <a:off x="1053446" y="3959583"/>
            <a:ext cx="362224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Based on Martin E. </a:t>
            </a:r>
            <a:r>
              <a:rPr lang="en-US" sz="1600" dirty="0" err="1"/>
              <a:t>Sandbu</a:t>
            </a:r>
            <a:r>
              <a:rPr lang="en-US" sz="1600" dirty="0"/>
              <a:t>, “Dicing with death? A case study of Guidant Corporation's implantable defibrillator,” in M. W. Hoffman et al., </a:t>
            </a:r>
            <a:r>
              <a:rPr lang="en-US" sz="1600" i="1" dirty="0"/>
              <a:t>Readings and Cases in Corporate Morality</a:t>
            </a:r>
            <a:r>
              <a:rPr lang="en-US" sz="1600" dirty="0"/>
              <a:t>, 5th ed. (2014).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A tragic malfunction.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Joshua </a:t>
            </a:r>
            <a:r>
              <a:rPr lang="en-US" altLang="en-US" sz="2000" dirty="0" err="1">
                <a:cs typeface="Arial" panose="020B0604020202020204" pitchFamily="34" charset="0"/>
              </a:rPr>
              <a:t>Oukrop</a:t>
            </a:r>
            <a:r>
              <a:rPr lang="en-US" altLang="en-US" sz="2000" dirty="0">
                <a:cs typeface="Arial" panose="020B0604020202020204" pitchFamily="34" charset="0"/>
              </a:rPr>
              <a:t> died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of heart failure on a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cycling trip.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His implanted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defibrillator 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malfunctioned.</a:t>
            </a:r>
          </a:p>
          <a:p>
            <a:pPr lvl="2" eaLnBrk="1" hangingPunct="1"/>
            <a:r>
              <a:rPr lang="en-US" altLang="en-US" sz="2000" i="1" dirty="0">
                <a:cs typeface="Arial" panose="020B0604020202020204" pitchFamily="34" charset="0"/>
              </a:rPr>
              <a:t>Guidant had known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of defect for some</a:t>
            </a:r>
            <a:br>
              <a:rPr lang="en-US" altLang="en-US" sz="2000" i="1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time.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E2417-AB1C-44CD-A427-36EB69917CB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4036" name="Picture 2" descr="OUK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70" y="2533553"/>
            <a:ext cx="362899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685693" y="5468036"/>
            <a:ext cx="360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Lee </a:t>
            </a:r>
            <a:r>
              <a:rPr lang="en-US" altLang="en-US" sz="1600" dirty="0" err="1">
                <a:cs typeface="Arial" panose="020B0604020202020204" pitchFamily="34" charset="0"/>
              </a:rPr>
              <a:t>Oukrop</a:t>
            </a:r>
            <a:r>
              <a:rPr lang="en-US" altLang="en-US" sz="1600" dirty="0">
                <a:cs typeface="Arial" panose="020B0604020202020204" pitchFamily="34" charset="0"/>
              </a:rPr>
              <a:t> with photo </a:t>
            </a:r>
            <a:br>
              <a:rPr lang="en-US" altLang="en-US" sz="1600" dirty="0">
                <a:cs typeface="Arial" panose="020B0604020202020204" pitchFamily="34" charset="0"/>
              </a:rPr>
            </a:br>
            <a:r>
              <a:rPr lang="en-US" altLang="en-US" sz="1600" dirty="0">
                <a:cs typeface="Arial" panose="020B0604020202020204" pitchFamily="34" charset="0"/>
              </a:rPr>
              <a:t>of his deceased son, Joshua</a:t>
            </a:r>
          </a:p>
        </p:txBody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Guidant did not notify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doctors or patients.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Although it notified the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FDA as required by law.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Joshua’s doctors were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furious.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They said they would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have replaced the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device.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F2DC4C-B711-447B-8788-D327C4BF0E6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45060" name="Picture 2" descr="Image result for f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38" y="1973263"/>
            <a:ext cx="24824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Image result for joshua oukrop doc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42" y="3944939"/>
            <a:ext cx="3543514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Conflict of interest?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Guidant was also negotiating a buyout by Johnson &amp; Johnson.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Publicity of defect would have resulted in a smaller offer.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Guidant did notify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doctors &amp; patients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when the story broke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in </a:t>
            </a:r>
            <a:r>
              <a:rPr lang="en-US" altLang="en-US" sz="2000" i="1" dirty="0">
                <a:cs typeface="Arial" panose="020B0604020202020204" pitchFamily="34" charset="0"/>
              </a:rPr>
              <a:t>NYT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J&amp;J reduced its offer, deal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fell through.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DDA3EF-8C24-4989-A51F-3F11FFD6E93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46084" name="Picture 4" descr="Image result for Maker of Heart Device Kept Flaw From Do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43" y="3723482"/>
            <a:ext cx="35179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545512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Guidant’s argument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Lethal risk of leaving device in place: </a:t>
            </a:r>
            <a:r>
              <a:rPr lang="en-US" altLang="en-US" sz="2000" b="1" dirty="0">
                <a:cs typeface="Arial" panose="020B0604020202020204" pitchFamily="34" charset="0"/>
              </a:rPr>
              <a:t>0.10-0.24%.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Risk of replacing it: </a:t>
            </a:r>
            <a:r>
              <a:rPr lang="en-US" altLang="en-US" sz="2000" b="1" dirty="0">
                <a:cs typeface="Arial" panose="020B0604020202020204" pitchFamily="34" charset="0"/>
              </a:rPr>
              <a:t>0.42%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Doctors &amp; patients would want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to replace it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(as did Joshua’s doctors).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This is why FDA doesn’t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require public notice of defect.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Better not to notify.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2FE830-E1CA-49D9-8C36-6DA1BB20E30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47108" name="Picture 2" descr="Lovelle Card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276600"/>
            <a:ext cx="21732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5867400" y="5449888"/>
            <a:ext cx="23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Dr. Joseph M. Smith</a:t>
            </a:r>
            <a:br>
              <a:rPr lang="en-US" altLang="en-US" sz="1600" dirty="0">
                <a:cs typeface="Arial" panose="020B0604020202020204" pitchFamily="34" charset="0"/>
              </a:rPr>
            </a:br>
            <a:r>
              <a:rPr lang="en-US" altLang="en-US" sz="1600" i="1" dirty="0">
                <a:cs typeface="Arial" panose="020B0604020202020204" pitchFamily="34" charset="0"/>
              </a:rPr>
              <a:t>Guidant executive </a:t>
            </a:r>
            <a:br>
              <a:rPr lang="en-US" altLang="en-US" sz="1600" i="1" dirty="0">
                <a:cs typeface="Arial" panose="020B0604020202020204" pitchFamily="34" charset="0"/>
              </a:rPr>
            </a:br>
            <a:r>
              <a:rPr lang="en-US" altLang="en-US" sz="1600" i="1" dirty="0">
                <a:cs typeface="Arial" panose="020B0604020202020204" pitchFamily="34" charset="0"/>
              </a:rPr>
              <a:t>at the time</a:t>
            </a:r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14538"/>
            <a:ext cx="8545512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Argument from Joshua’s doctors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Dr. Maron: “It is a statistical argument that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has little to do with real people”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People have a “right” to know.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Joshua’s father: “Whoever made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this decision at Guidant, I pray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he doesn't have a son who this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happens to.”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B901E-C624-4544-90F6-E4D83BF4957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813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39" y="2967037"/>
            <a:ext cx="1819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5343369" y="5323183"/>
            <a:ext cx="2970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Barry J. Maron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i="1" dirty="0">
                <a:cs typeface="Arial" panose="020B0604020202020204" pitchFamily="34" charset="0"/>
              </a:rPr>
              <a:t>One of Joshua’s doctors</a:t>
            </a:r>
          </a:p>
        </p:txBody>
      </p:sp>
      <p:sp>
        <p:nvSpPr>
          <p:cNvPr id="48134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175C50-A0EE-478B-9AA5-F49ADD6B79B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Illustrates why we have ethics.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…and how ethics is based on rationality.</a:t>
            </a:r>
          </a:p>
        </p:txBody>
      </p:sp>
      <p:sp>
        <p:nvSpPr>
          <p:cNvPr id="49157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9158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9159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9160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1D13D5-521C-48C8-A131-A071BED9147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How it is played: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Half of group randomly selected to receive $100 each.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Each is given the opportunity to donate any portion of the </a:t>
            </a:r>
            <a:br>
              <a:rPr lang="en-US" altLang="en-US" sz="2000" dirty="0"/>
            </a:br>
            <a:r>
              <a:rPr lang="en-US" altLang="en-US" sz="2000" dirty="0"/>
              <a:t>$100 (including zero) to an anonymous recipient in the other </a:t>
            </a:r>
            <a:br>
              <a:rPr lang="en-US" altLang="en-US" sz="2000" dirty="0"/>
            </a:br>
            <a:r>
              <a:rPr lang="en-US" altLang="en-US" sz="2000" dirty="0"/>
              <a:t>half of the group.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If the recipient accepts the donation, donor and recipient </a:t>
            </a:r>
            <a:br>
              <a:rPr lang="en-US" altLang="en-US" sz="2000" dirty="0"/>
            </a:br>
            <a:r>
              <a:rPr lang="en-US" altLang="en-US" sz="2000" dirty="0"/>
              <a:t>split the money accordingly.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If the recipient rejects the donation, both forfeit the money. </a:t>
            </a:r>
          </a:p>
        </p:txBody>
      </p:sp>
      <p:sp>
        <p:nvSpPr>
          <p:cNvPr id="50181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0182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0183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0184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21F7C0-990B-D9CE-3F62-DA9389B06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46562F-C75E-48B4-AC57-5597BB9D7B6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The “rational” donor would give $1.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And the “rational” recipient would accept it.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…if “rational” means “rational self-interest.”</a:t>
            </a:r>
          </a:p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Yet this is not what happens.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Average donation (in U.S.) is $30-35.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Many give $50.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Many refuse donations up to $20 or so.</a:t>
            </a:r>
          </a:p>
        </p:txBody>
      </p:sp>
      <p:sp>
        <p:nvSpPr>
          <p:cNvPr id="52229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230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231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232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0A5DA0-71F2-4175-952E-53CF15D40E07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40010" y="893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</a:rPr>
              <a:t>Why ethics?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40010" y="2362200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25513" indent="-46831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…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ethics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underlies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social infrastructure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that is necessary for business – and civilization.</a:t>
            </a:r>
          </a:p>
        </p:txBody>
      </p:sp>
      <p:pic>
        <p:nvPicPr>
          <p:cNvPr id="19461" name="Picture 7" descr="http://codzu.com/images/socialInfra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10" y="3713163"/>
            <a:ext cx="6505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3CBAE-76A0-4A5A-B9F7-C3CE1EE574D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One interpretation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Most people are </a:t>
            </a:r>
            <a:r>
              <a:rPr lang="en-US" altLang="en-US" sz="2000" b="1" dirty="0"/>
              <a:t>irrational</a:t>
            </a:r>
            <a:r>
              <a:rPr lang="en-US" altLang="en-US" sz="2000" dirty="0"/>
              <a:t> (indeed, idiots).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They should take an economics course to learn </a:t>
            </a:r>
            <a:r>
              <a:rPr lang="en-US" altLang="en-US" sz="2000" b="1" dirty="0"/>
              <a:t>rational </a:t>
            </a:r>
            <a:br>
              <a:rPr lang="en-US" altLang="en-US" sz="2000" b="1" dirty="0"/>
            </a:br>
            <a:r>
              <a:rPr lang="en-US" altLang="en-US" sz="2000" b="1" dirty="0"/>
              <a:t>self-interest.</a:t>
            </a:r>
          </a:p>
        </p:txBody>
      </p:sp>
      <p:sp>
        <p:nvSpPr>
          <p:cNvPr id="55301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5302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5303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5304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53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752850"/>
            <a:ext cx="21367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library.drexel.edu/blogs/groupwork/files/2011/09/CLIPART_OF_16323_S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Another interpretation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Most people use a more comprehensive form of rationality </a:t>
            </a:r>
            <a:br>
              <a:rPr lang="en-US" altLang="en-US" sz="2000" dirty="0"/>
            </a:br>
            <a:r>
              <a:rPr lang="en-US" altLang="en-US" sz="2000" dirty="0"/>
              <a:t>than rational self-interest.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We follow </a:t>
            </a:r>
            <a:r>
              <a:rPr lang="en-US" altLang="en-US" sz="2000" b="1" dirty="0"/>
              <a:t>ground rules </a:t>
            </a:r>
            <a:r>
              <a:rPr lang="en-US" altLang="en-US" sz="2000" dirty="0"/>
              <a:t>on which we can </a:t>
            </a:r>
            <a:r>
              <a:rPr lang="en-US" altLang="en-US" sz="2000" b="1" dirty="0"/>
              <a:t>agree</a:t>
            </a:r>
            <a:r>
              <a:rPr lang="en-US" altLang="en-US" sz="2000" dirty="0"/>
              <a:t>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What policy would we </a:t>
            </a:r>
            <a:br>
              <a:rPr lang="en-US" altLang="en-US" sz="2000" dirty="0"/>
            </a:br>
            <a:r>
              <a:rPr lang="en-US" altLang="en-US" sz="2000" dirty="0"/>
              <a:t>agree on for this game?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F9B08C-512C-45AF-904A-049B9F9B0E8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  <p:sp>
        <p:nvSpPr>
          <p:cNvPr id="56326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6327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6328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6329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library.drexel.edu/blogs/groupwork/files/2011/09/CLIPART_OF_16323_S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Another interpretation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Most people use a more comprehensive form of rationality </a:t>
            </a:r>
            <a:br>
              <a:rPr lang="en-US" altLang="en-US" sz="2000" dirty="0"/>
            </a:br>
            <a:r>
              <a:rPr lang="en-US" altLang="en-US" sz="2000" dirty="0"/>
              <a:t>than rational self-interest.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We follow </a:t>
            </a:r>
            <a:r>
              <a:rPr lang="en-US" altLang="en-US" sz="2000" b="1" dirty="0"/>
              <a:t>ground rules </a:t>
            </a:r>
            <a:r>
              <a:rPr lang="en-US" altLang="en-US" sz="2000" dirty="0"/>
              <a:t>on which we can </a:t>
            </a:r>
            <a:r>
              <a:rPr lang="en-US" altLang="en-US" sz="2000" b="1" dirty="0"/>
              <a:t>agree</a:t>
            </a:r>
            <a:r>
              <a:rPr lang="en-US" altLang="en-US" sz="2000" dirty="0"/>
              <a:t>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What policy would we </a:t>
            </a:r>
            <a:br>
              <a:rPr lang="en-US" altLang="en-US" sz="2000" dirty="0"/>
            </a:br>
            <a:r>
              <a:rPr lang="en-US" altLang="en-US" sz="2000" dirty="0"/>
              <a:t>agree on for this game?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Maybe </a:t>
            </a:r>
            <a:r>
              <a:rPr lang="en-US" altLang="en-US" sz="2000" b="1" dirty="0"/>
              <a:t>split 50-50 </a:t>
            </a:r>
            <a:r>
              <a:rPr lang="en-US" altLang="en-US" sz="2000" dirty="0"/>
              <a:t>between</a:t>
            </a:r>
            <a:br>
              <a:rPr lang="en-US" altLang="en-US" sz="2000" dirty="0"/>
            </a:br>
            <a:r>
              <a:rPr lang="en-US" altLang="en-US" sz="2000" dirty="0"/>
              <a:t>donor and recipient?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This close to what people do!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59C1BE-10C4-411A-8570-ECE650C8F6B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7350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7351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7352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7353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A4B05A-292B-6849-79F6-80E693583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Ultimatum game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We should all </a:t>
            </a:r>
            <a:r>
              <a:rPr lang="en-US" altLang="en-US" sz="2400" b="1" dirty="0"/>
              <a:t>play by the </a:t>
            </a:r>
            <a:br>
              <a:rPr lang="en-US" altLang="en-US" sz="2400" b="1" dirty="0"/>
            </a:br>
            <a:r>
              <a:rPr lang="en-US" altLang="en-US" sz="2400" b="1" dirty="0"/>
              <a:t>same rules.</a:t>
            </a:r>
          </a:p>
          <a:p>
            <a:pPr eaLnBrk="1" hangingPunct="1">
              <a:buClr>
                <a:srgbClr val="EE9012"/>
              </a:buClr>
            </a:pPr>
            <a:r>
              <a:rPr lang="en-US" altLang="en-US" sz="2400" dirty="0"/>
              <a:t>Ethics is </a:t>
            </a:r>
            <a:r>
              <a:rPr lang="en-US" altLang="en-US" sz="2400" b="1" dirty="0"/>
              <a:t>how we agree </a:t>
            </a:r>
            <a:br>
              <a:rPr lang="en-US" altLang="en-US" sz="2400" b="1" dirty="0"/>
            </a:br>
            <a:r>
              <a:rPr lang="en-US" altLang="en-US" sz="2400" dirty="0"/>
              <a:t>on the rules.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Nobody says this is easy.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Why should we expect ethics to be easy,</a:t>
            </a:r>
            <a:br>
              <a:rPr lang="en-US" altLang="en-US" sz="2000" dirty="0"/>
            </a:br>
            <a:r>
              <a:rPr lang="en-US" altLang="en-US" sz="2000" dirty="0"/>
              <a:t>especially in a complicated world?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83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95500"/>
            <a:ext cx="29829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C9490C4-0B31-0367-D50E-86C2916A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3409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Ethics in a nutshell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b="1" dirty="0"/>
              <a:t>Deontological </a:t>
            </a:r>
            <a:r>
              <a:rPr lang="en-US" altLang="en-US" sz="2400" dirty="0"/>
              <a:t>tradition in ethics.</a:t>
            </a:r>
            <a:endParaRPr lang="en-US" altLang="en-US" sz="2400" b="1" dirty="0"/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Deontology = “what is required”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Ethical principles are derived from </a:t>
            </a:r>
            <a:r>
              <a:rPr lang="en-US" altLang="en-US" sz="2000" b="1" dirty="0"/>
              <a:t>necessary conditions for the possibility of freely chosen action</a:t>
            </a:r>
            <a:r>
              <a:rPr lang="en-US" altLang="en-US" sz="2000" dirty="0"/>
              <a:t>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/>
              <a:t>Distilled from 200+ years of thought, right up to the present day.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Intellectual Basis</a:t>
            </a:r>
          </a:p>
        </p:txBody>
      </p:sp>
    </p:spTree>
    <p:extLst>
      <p:ext uri="{BB962C8B-B14F-4D97-AF65-F5344CB8AC3E}">
        <p14:creationId xmlns:p14="http://schemas.microsoft.com/office/powerpoint/2010/main" val="114840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EE9012"/>
              </a:buClr>
            </a:pPr>
            <a:r>
              <a:rPr lang="en-US" sz="1800" dirty="0"/>
              <a:t>Dennis A. Gioia, “Pinto fires and personal ethics: A script analysis of missed opportunities,” </a:t>
            </a:r>
            <a:r>
              <a:rPr lang="en-US" sz="1800" i="1" dirty="0"/>
              <a:t>Journal of Business Ethics </a:t>
            </a:r>
            <a:r>
              <a:rPr lang="en-US" sz="1800" b="1" dirty="0"/>
              <a:t>11</a:t>
            </a:r>
            <a:r>
              <a:rPr lang="en-US" sz="1800" dirty="0"/>
              <a:t> (1992).</a:t>
            </a:r>
          </a:p>
          <a:p>
            <a:pPr eaLnBrk="1" hangingPunct="1">
              <a:buClr>
                <a:srgbClr val="EE9012"/>
              </a:buClr>
            </a:pPr>
            <a:r>
              <a:rPr lang="en-US" sz="1800" dirty="0"/>
              <a:t>Martin E. </a:t>
            </a:r>
            <a:r>
              <a:rPr lang="en-US" sz="1800" dirty="0" err="1"/>
              <a:t>Sandbu</a:t>
            </a:r>
            <a:r>
              <a:rPr lang="en-US" sz="1800" dirty="0"/>
              <a:t>, “Dicing with death? A case study of Guidant Corporation's implantable defibrillator business</a:t>
            </a:r>
            <a:r>
              <a:rPr lang="en-US" sz="1800" dirty="0">
                <a:effectLst/>
              </a:rPr>
              <a:t>.”</a:t>
            </a:r>
            <a:r>
              <a:rPr lang="en-US" sz="1800" dirty="0"/>
              <a:t>  In M. W. Hoffman et al., </a:t>
            </a:r>
            <a:r>
              <a:rPr lang="en-US" sz="1800" i="1" dirty="0"/>
              <a:t>Readings and Cases in Corporate Morality</a:t>
            </a:r>
            <a:r>
              <a:rPr lang="en-US" sz="1800" dirty="0"/>
              <a:t>, 5th ed. (2014).</a:t>
            </a:r>
            <a:endParaRPr lang="en-US" altLang="en-US" sz="1800" dirty="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46C150-DB6C-4459-A0DD-B59CD6B0FCBB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40010" y="893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</a:rPr>
              <a:t>Why ethics?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40010" y="2362200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25513" indent="-46831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Since the social infrastructure consists of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human beings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We must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agree on </a:t>
            </a:r>
            <a:b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the ground rules </a:t>
            </a:r>
            <a:b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that allow the system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to operate.</a:t>
            </a: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28938"/>
            <a:ext cx="4006654" cy="28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ACE64A-B081-470D-94D4-65A71D60DD7C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40010" y="893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</a:rPr>
              <a:t>Why ethics?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40010" y="2362200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25513" indent="-46831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Two essential points: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Ethics is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hard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much like engineering.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When organizations go astray ethically, it is usually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because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 don’t know how to think about the issues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…not because we are </a:t>
            </a:r>
            <a:r>
              <a:rPr lang="en-US" altLang="en-US" sz="2000" b="1" i="1" dirty="0">
                <a:solidFill>
                  <a:srgbClr val="000000"/>
                </a:solidFill>
                <a:cs typeface="Arial" panose="020B0604020202020204" pitchFamily="34" charset="0"/>
              </a:rPr>
              <a:t>bad people</a:t>
            </a: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8EE60D-1F3D-43EE-A2EF-33CF7D2C94AC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40010" y="893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</a:rPr>
              <a:t>Why ethics?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40010" y="2362200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25513" indent="-46831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Two essential points: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Ethics is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hard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much like engineering.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When organizations go astray ethically, it is usually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because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 don’t know how to think about the issues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…not because we are </a:t>
            </a:r>
            <a:r>
              <a:rPr lang="en-US" altLang="en-US" sz="2000" b="1" i="1" dirty="0">
                <a:solidFill>
                  <a:srgbClr val="000000"/>
                </a:solidFill>
                <a:cs typeface="Arial" panose="020B0604020202020204" pitchFamily="34" charset="0"/>
              </a:rPr>
              <a:t>bad people</a:t>
            </a: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This is evident in 2 case studies.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Ford Pinto (1972)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Guidant Corporation (2014)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B6971B-E952-4338-94FB-6966D32D7DA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89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Early 1970s:  Exploding gas tank in Ford Pinto 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in low-speed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collisions.</a:t>
            </a: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815426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27653" name="Picture 2" descr="http://pics.imcdb.org/0ge30/301975-vlcsnap-2011-05-01-20h17m32s13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15" y="2875569"/>
            <a:ext cx="4159200" cy="307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337EB-AA2F-4D98-A1E6-F567002288D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The company knew of the danger.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Decided not to fix the defect.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Would have cost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$11 per car.</a:t>
            </a:r>
          </a:p>
          <a:p>
            <a:pPr lvl="2" eaLnBrk="1" hangingPunct="1"/>
            <a:r>
              <a:rPr lang="en-US" altLang="en-US" i="1" dirty="0">
                <a:cs typeface="Arial" panose="020B0604020202020204" pitchFamily="34" charset="0"/>
              </a:rPr>
              <a:t>To fix bolts</a:t>
            </a:r>
            <a:br>
              <a:rPr lang="en-US" altLang="en-US" i="1" dirty="0">
                <a:cs typeface="Arial" panose="020B0604020202020204" pitchFamily="34" charset="0"/>
              </a:rPr>
            </a:br>
            <a:r>
              <a:rPr lang="en-US" altLang="en-US" i="1" dirty="0">
                <a:cs typeface="Arial" panose="020B0604020202020204" pitchFamily="34" charset="0"/>
              </a:rPr>
              <a:t>that punctured</a:t>
            </a:r>
            <a:br>
              <a:rPr lang="en-US" altLang="en-US" i="1" dirty="0">
                <a:cs typeface="Arial" panose="020B0604020202020204" pitchFamily="34" charset="0"/>
              </a:rPr>
            </a:br>
            <a:r>
              <a:rPr lang="en-US" altLang="en-US" i="1" dirty="0">
                <a:cs typeface="Arial" panose="020B0604020202020204" pitchFamily="34" charset="0"/>
              </a:rPr>
              <a:t>the gas tank  </a:t>
            </a:r>
            <a:br>
              <a:rPr lang="en-US" altLang="en-US" i="1" dirty="0">
                <a:cs typeface="Arial" panose="020B0604020202020204" pitchFamily="34" charset="0"/>
              </a:rPr>
            </a:br>
            <a:r>
              <a:rPr lang="en-US" altLang="en-US" i="1" dirty="0">
                <a:cs typeface="Arial" panose="020B0604020202020204" pitchFamily="34" charset="0"/>
              </a:rPr>
              <a:t>on collision.</a:t>
            </a: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28677" name="Picture 2" descr="http://1.bp.blogspot.com/-_JNRxbpRTx4/U6JagXn-5nI/AAAAAAAAAyc/DsM3Cmr_OZU/s1600/burning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357563"/>
            <a:ext cx="42338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AE6F9-B0E4-4D9F-8E78-B8F4EBA8C3E6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43" y="20574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Dennis Gioia tells the inside story in an article.</a:t>
            </a: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83428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820290"/>
            <a:ext cx="7130952" cy="83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5" y="3688870"/>
            <a:ext cx="4176580" cy="38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http://www.business.uzh.ch/dam/jcr:ffffffff-bf14-5043-ffff-ffff8c74bd36/journofbusinesseth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29" y="3807122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1571</Words>
  <Application>Microsoft Office PowerPoint</Application>
  <PresentationFormat>On-screen Show (4:3)</PresentationFormat>
  <Paragraphs>209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theme</vt:lpstr>
      <vt:lpstr>Why Ethics?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Ultimatum game</vt:lpstr>
      <vt:lpstr>Ultimatum game</vt:lpstr>
      <vt:lpstr>Ultimatum game</vt:lpstr>
      <vt:lpstr>Ultimatum game</vt:lpstr>
      <vt:lpstr>Ultimatum game</vt:lpstr>
      <vt:lpstr>Ultimatum game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48</cp:revision>
  <dcterms:created xsi:type="dcterms:W3CDTF">2021-09-06T22:05:14Z</dcterms:created>
  <dcterms:modified xsi:type="dcterms:W3CDTF">2024-06-05T00:40:04Z</dcterms:modified>
</cp:coreProperties>
</file>